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205"/>
  </p:notesMasterIdLst>
  <p:handoutMasterIdLst>
    <p:handoutMasterId r:id="rId206"/>
  </p:handoutMasterIdLst>
  <p:sldIdLst>
    <p:sldId id="370" r:id="rId2"/>
    <p:sldId id="385" r:id="rId3"/>
    <p:sldId id="622" r:id="rId4"/>
    <p:sldId id="645" r:id="rId5"/>
    <p:sldId id="598" r:id="rId6"/>
    <p:sldId id="430" r:id="rId7"/>
    <p:sldId id="373" r:id="rId8"/>
    <p:sldId id="427" r:id="rId9"/>
    <p:sldId id="371" r:id="rId10"/>
    <p:sldId id="421" r:id="rId11"/>
    <p:sldId id="586" r:id="rId12"/>
    <p:sldId id="432" r:id="rId13"/>
    <p:sldId id="587" r:id="rId14"/>
    <p:sldId id="599" r:id="rId15"/>
    <p:sldId id="648" r:id="rId16"/>
    <p:sldId id="634" r:id="rId17"/>
    <p:sldId id="422" r:id="rId18"/>
    <p:sldId id="621" r:id="rId19"/>
    <p:sldId id="423" r:id="rId20"/>
    <p:sldId id="428" r:id="rId21"/>
    <p:sldId id="429" r:id="rId22"/>
    <p:sldId id="433" r:id="rId23"/>
    <p:sldId id="434" r:id="rId24"/>
    <p:sldId id="437" r:id="rId25"/>
    <p:sldId id="449" r:id="rId26"/>
    <p:sldId id="600" r:id="rId27"/>
    <p:sldId id="372" r:id="rId28"/>
    <p:sldId id="656" r:id="rId29"/>
    <p:sldId id="412" r:id="rId30"/>
    <p:sldId id="413" r:id="rId31"/>
    <p:sldId id="657" r:id="rId32"/>
    <p:sldId id="414" r:id="rId33"/>
    <p:sldId id="591" r:id="rId34"/>
    <p:sldId id="623" r:id="rId35"/>
    <p:sldId id="590" r:id="rId36"/>
    <p:sldId id="543" r:id="rId37"/>
    <p:sldId id="418" r:id="rId38"/>
    <p:sldId id="601" r:id="rId39"/>
    <p:sldId id="435" r:id="rId40"/>
    <p:sldId id="635" r:id="rId41"/>
    <p:sldId id="436" r:id="rId42"/>
    <p:sldId id="568" r:id="rId43"/>
    <p:sldId id="569" r:id="rId44"/>
    <p:sldId id="570" r:id="rId45"/>
    <p:sldId id="624" r:id="rId46"/>
    <p:sldId id="571" r:id="rId47"/>
    <p:sldId id="572" r:id="rId48"/>
    <p:sldId id="450" r:id="rId49"/>
    <p:sldId id="625" r:id="rId50"/>
    <p:sldId id="419" r:id="rId51"/>
    <p:sldId id="420" r:id="rId52"/>
    <p:sldId id="438" r:id="rId53"/>
    <p:sldId id="573" r:id="rId54"/>
    <p:sldId id="453" r:id="rId55"/>
    <p:sldId id="626" r:id="rId56"/>
    <p:sldId id="602" r:id="rId57"/>
    <p:sldId id="454" r:id="rId58"/>
    <p:sldId id="455" r:id="rId59"/>
    <p:sldId id="574" r:id="rId60"/>
    <p:sldId id="447" r:id="rId61"/>
    <p:sldId id="575" r:id="rId62"/>
    <p:sldId id="576" r:id="rId63"/>
    <p:sldId id="592" r:id="rId64"/>
    <p:sldId id="561" r:id="rId65"/>
    <p:sldId id="452" r:id="rId66"/>
    <p:sldId id="636" r:id="rId67"/>
    <p:sldId id="386" r:id="rId68"/>
    <p:sldId id="577" r:id="rId69"/>
    <p:sldId id="578" r:id="rId70"/>
    <p:sldId id="605" r:id="rId71"/>
    <p:sldId id="284" r:id="rId72"/>
    <p:sldId id="540" r:id="rId73"/>
    <p:sldId id="579" r:id="rId74"/>
    <p:sldId id="606" r:id="rId75"/>
    <p:sldId id="388" r:id="rId76"/>
    <p:sldId id="389" r:id="rId77"/>
    <p:sldId id="390" r:id="rId78"/>
    <p:sldId id="387" r:id="rId79"/>
    <p:sldId id="374" r:id="rId80"/>
    <p:sldId id="376" r:id="rId81"/>
    <p:sldId id="627" r:id="rId82"/>
    <p:sldId id="442" r:id="rId83"/>
    <p:sldId id="593" r:id="rId84"/>
    <p:sldId id="365" r:id="rId85"/>
    <p:sldId id="637" r:id="rId86"/>
    <p:sldId id="440" r:id="rId87"/>
    <p:sldId id="342" r:id="rId88"/>
    <p:sldId id="441" r:id="rId89"/>
    <p:sldId id="366" r:id="rId90"/>
    <p:sldId id="367" r:id="rId91"/>
    <p:sldId id="368" r:id="rId92"/>
    <p:sldId id="443" r:id="rId93"/>
    <p:sldId id="382" r:id="rId94"/>
    <p:sldId id="336" r:id="rId95"/>
    <p:sldId id="444" r:id="rId96"/>
    <p:sldId id="337" r:id="rId97"/>
    <p:sldId id="358" r:id="rId98"/>
    <p:sldId id="628" r:id="rId99"/>
    <p:sldId id="594" r:id="rId100"/>
    <p:sldId id="384" r:id="rId101"/>
    <p:sldId id="458" r:id="rId102"/>
    <p:sldId id="459" r:id="rId103"/>
    <p:sldId id="607" r:id="rId104"/>
    <p:sldId id="649" r:id="rId105"/>
    <p:sldId id="608" r:id="rId106"/>
    <p:sldId id="610" r:id="rId107"/>
    <p:sldId id="609" r:id="rId108"/>
    <p:sldId id="377" r:id="rId109"/>
    <p:sldId id="461" r:id="rId110"/>
    <p:sldId id="463" r:id="rId111"/>
    <p:sldId id="460" r:id="rId112"/>
    <p:sldId id="394" r:id="rId113"/>
    <p:sldId id="326" r:id="rId114"/>
    <p:sldId id="270" r:id="rId115"/>
    <p:sldId id="325" r:id="rId116"/>
    <p:sldId id="613" r:id="rId117"/>
    <p:sldId id="464" r:id="rId118"/>
    <p:sldId id="406" r:id="rId119"/>
    <p:sldId id="465" r:id="rId120"/>
    <p:sldId id="611" r:id="rId121"/>
    <p:sldId id="614" r:id="rId122"/>
    <p:sldId id="631" r:id="rId123"/>
    <p:sldId id="629" r:id="rId124"/>
    <p:sldId id="612" r:id="rId125"/>
    <p:sldId id="346" r:id="rId126"/>
    <p:sldId id="411" r:id="rId127"/>
    <p:sldId id="401" r:id="rId128"/>
    <p:sldId id="395" r:id="rId129"/>
    <p:sldId id="396" r:id="rId130"/>
    <p:sldId id="650" r:id="rId131"/>
    <p:sldId id="651" r:id="rId132"/>
    <p:sldId id="397" r:id="rId133"/>
    <p:sldId id="536" r:id="rId134"/>
    <p:sldId id="534" r:id="rId135"/>
    <p:sldId id="535" r:id="rId136"/>
    <p:sldId id="630" r:id="rId137"/>
    <p:sldId id="407" r:id="rId138"/>
    <p:sldId id="595" r:id="rId139"/>
    <p:sldId id="400" r:id="rId140"/>
    <p:sldId id="557" r:id="rId141"/>
    <p:sldId id="639" r:id="rId142"/>
    <p:sldId id="640" r:id="rId143"/>
    <p:sldId id="398" r:id="rId144"/>
    <p:sldId id="558" r:id="rId145"/>
    <p:sldId id="615" r:id="rId146"/>
    <p:sldId id="425" r:id="rId147"/>
    <p:sldId id="426" r:id="rId148"/>
    <p:sldId id="559" r:id="rId149"/>
    <p:sldId id="560" r:id="rId150"/>
    <p:sldId id="408" r:id="rId151"/>
    <p:sldId id="409" r:id="rId152"/>
    <p:sldId id="646" r:id="rId153"/>
    <p:sldId id="410" r:id="rId154"/>
    <p:sldId id="399" r:id="rId155"/>
    <p:sldId id="424" r:id="rId156"/>
    <p:sldId id="524" r:id="rId157"/>
    <p:sldId id="526" r:id="rId158"/>
    <p:sldId id="529" r:id="rId159"/>
    <p:sldId id="509" r:id="rId160"/>
    <p:sldId id="647" r:id="rId161"/>
    <p:sldId id="272" r:id="rId162"/>
    <p:sldId id="300" r:id="rId163"/>
    <p:sldId id="643" r:id="rId164"/>
    <p:sldId id="323" r:id="rId165"/>
    <p:sldId id="324" r:id="rId166"/>
    <p:sldId id="331" r:id="rId167"/>
    <p:sldId id="334" r:id="rId168"/>
    <p:sldId id="335" r:id="rId169"/>
    <p:sldId id="596" r:id="rId170"/>
    <p:sldId id="597" r:id="rId171"/>
    <p:sldId id="618" r:id="rId172"/>
    <p:sldId id="652" r:id="rId173"/>
    <p:sldId id="653" r:id="rId174"/>
    <p:sldId id="654" r:id="rId175"/>
    <p:sldId id="511" r:id="rId176"/>
    <p:sldId id="518" r:id="rId177"/>
    <p:sldId id="523" r:id="rId178"/>
    <p:sldId id="521" r:id="rId179"/>
    <p:sldId id="519" r:id="rId180"/>
    <p:sldId id="520" r:id="rId181"/>
    <p:sldId id="641" r:id="rId182"/>
    <p:sldId id="547" r:id="rId183"/>
    <p:sldId id="490" r:id="rId184"/>
    <p:sldId id="548" r:id="rId185"/>
    <p:sldId id="549" r:id="rId186"/>
    <p:sldId id="655" r:id="rId187"/>
    <p:sldId id="583" r:id="rId188"/>
    <p:sldId id="584" r:id="rId189"/>
    <p:sldId id="644" r:id="rId190"/>
    <p:sldId id="642" r:id="rId191"/>
    <p:sldId id="620" r:id="rId192"/>
    <p:sldId id="582" r:id="rId193"/>
    <p:sldId id="662" r:id="rId194"/>
    <p:sldId id="658" r:id="rId195"/>
    <p:sldId id="661" r:id="rId196"/>
    <p:sldId id="660" r:id="rId197"/>
    <p:sldId id="585" r:id="rId198"/>
    <p:sldId id="632" r:id="rId199"/>
    <p:sldId id="581" r:id="rId200"/>
    <p:sldId id="456" r:id="rId201"/>
    <p:sldId id="402" r:id="rId202"/>
    <p:sldId id="403" r:id="rId203"/>
    <p:sldId id="439" r:id="rId20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itchFamily="2"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itchFamily="2"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78"/>
    <p:restoredTop sz="93000"/>
  </p:normalViewPr>
  <p:slideViewPr>
    <p:cSldViewPr>
      <p:cViewPr varScale="1">
        <p:scale>
          <a:sx n="113" d="100"/>
          <a:sy n="113" d="100"/>
        </p:scale>
        <p:origin x="2312" y="16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varScale="1">
      <p:scale>
        <a:sx n="100" d="100"/>
        <a:sy n="100" d="100"/>
      </p:scale>
      <p:origin x="0" y="5672"/>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notesMaster" Target="notesMasters/notesMaster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206" Type="http://schemas.openxmlformats.org/officeDocument/2006/relationships/handoutMaster" Target="handoutMasters/handoutMaster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presProps" Target="presProps.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4" Type="http://schemas.openxmlformats.org/officeDocument/2006/relationships/slide" Target="slides/slide23.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31" Type="http://schemas.openxmlformats.org/officeDocument/2006/relationships/slide" Target="slides/slide130.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slide" Target="slides/slide202.xml"/><Relationship Id="rId208"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theme" Target="theme/theme1.xml"/><Relationship Id="rId190" Type="http://schemas.openxmlformats.org/officeDocument/2006/relationships/slide" Target="slides/slide189.xml"/><Relationship Id="rId204" Type="http://schemas.openxmlformats.org/officeDocument/2006/relationships/slide" Target="slides/slide203.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tableStyles" Target="tableStyles.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s>
</file>

<file path=ppt/_rels/viewProps.xml.rels><?xml version="1.0" encoding="UTF-8" standalone="yes"?>
<Relationships xmlns="http://schemas.openxmlformats.org/package/2006/relationships"><Relationship Id="rId1" Type="http://schemas.openxmlformats.org/officeDocument/2006/relationships/slide" Target="slides/slide8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6998FB0-79ED-DD42-9933-E1E48CAEAA1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42A43FB3-13E1-4F46-BDA1-0A4558C9A88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Times" charset="0"/>
                <a:ea typeface="ＭＳ Ｐゴシック" charset="-128"/>
              </a:defRPr>
            </a:lvl1pPr>
          </a:lstStyle>
          <a:p>
            <a:pPr>
              <a:defRPr/>
            </a:pPr>
            <a:fld id="{CB2264FB-5ABB-7345-BB38-8FC05F00D5BA}" type="datetimeFigureOut">
              <a:rPr lang="en-US"/>
              <a:pPr>
                <a:defRPr/>
              </a:pPr>
              <a:t>4/17/26</a:t>
            </a:fld>
            <a:endParaRPr lang="en-US"/>
          </a:p>
        </p:txBody>
      </p:sp>
      <p:sp>
        <p:nvSpPr>
          <p:cNvPr id="4" name="Footer Placeholder 3">
            <a:extLst>
              <a:ext uri="{FF2B5EF4-FFF2-40B4-BE49-F238E27FC236}">
                <a16:creationId xmlns:a16="http://schemas.microsoft.com/office/drawing/2014/main" id="{3554BF2C-1779-9449-8868-7C93D7679C7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Times"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FB0C2DE4-20D8-1E4D-A1B6-BD83EE786D5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atin typeface="Times" charset="0"/>
                <a:ea typeface="ＭＳ Ｐゴシック" charset="-128"/>
              </a:defRPr>
            </a:lvl1pPr>
          </a:lstStyle>
          <a:p>
            <a:pPr>
              <a:defRPr/>
            </a:pPr>
            <a:fld id="{73CD37AE-8AE9-3549-A265-F96EA8A678AB}"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090" name="Rectangle 1026">
            <a:extLst>
              <a:ext uri="{FF2B5EF4-FFF2-40B4-BE49-F238E27FC236}">
                <a16:creationId xmlns:a16="http://schemas.microsoft.com/office/drawing/2014/main" id="{B1EEDEB9-FCF1-AA46-B678-B7B90E111384}"/>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charset="0"/>
                <a:ea typeface="+mn-ea"/>
              </a:defRPr>
            </a:lvl1pPr>
          </a:lstStyle>
          <a:p>
            <a:pPr>
              <a:defRPr/>
            </a:pPr>
            <a:endParaRPr lang="en-US"/>
          </a:p>
        </p:txBody>
      </p:sp>
      <p:sp>
        <p:nvSpPr>
          <p:cNvPr id="89091" name="Rectangle 1027">
            <a:extLst>
              <a:ext uri="{FF2B5EF4-FFF2-40B4-BE49-F238E27FC236}">
                <a16:creationId xmlns:a16="http://schemas.microsoft.com/office/drawing/2014/main" id="{8FF4CE04-9EEF-CD4B-98CD-80252F3A37A5}"/>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charset="0"/>
                <a:ea typeface="+mn-ea"/>
              </a:defRPr>
            </a:lvl1pPr>
          </a:lstStyle>
          <a:p>
            <a:pPr>
              <a:defRPr/>
            </a:pPr>
            <a:endParaRPr lang="en-US"/>
          </a:p>
        </p:txBody>
      </p:sp>
      <p:sp>
        <p:nvSpPr>
          <p:cNvPr id="1028" name="Rectangle 1028">
            <a:extLst>
              <a:ext uri="{FF2B5EF4-FFF2-40B4-BE49-F238E27FC236}">
                <a16:creationId xmlns:a16="http://schemas.microsoft.com/office/drawing/2014/main" id="{CC9E8DA9-4B23-F847-A1A1-7DF482D01E50}"/>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3" name="Rectangle 1029">
            <a:extLst>
              <a:ext uri="{FF2B5EF4-FFF2-40B4-BE49-F238E27FC236}">
                <a16:creationId xmlns:a16="http://schemas.microsoft.com/office/drawing/2014/main" id="{EAD7F62F-CF82-F04B-9595-E5160439E9FC}"/>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9094" name="Rectangle 1030">
            <a:extLst>
              <a:ext uri="{FF2B5EF4-FFF2-40B4-BE49-F238E27FC236}">
                <a16:creationId xmlns:a16="http://schemas.microsoft.com/office/drawing/2014/main" id="{78DB4C06-584D-1D4B-930A-6977931F5AAE}"/>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charset="0"/>
                <a:ea typeface="+mn-ea"/>
              </a:defRPr>
            </a:lvl1pPr>
          </a:lstStyle>
          <a:p>
            <a:pPr>
              <a:defRPr/>
            </a:pPr>
            <a:endParaRPr lang="en-US"/>
          </a:p>
        </p:txBody>
      </p:sp>
      <p:sp>
        <p:nvSpPr>
          <p:cNvPr id="89095" name="Rectangle 1031">
            <a:extLst>
              <a:ext uri="{FF2B5EF4-FFF2-40B4-BE49-F238E27FC236}">
                <a16:creationId xmlns:a16="http://schemas.microsoft.com/office/drawing/2014/main" id="{12367B73-6D66-7F45-A031-AC3EC40A96B5}"/>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charset="0"/>
                <a:ea typeface="ＭＳ Ｐゴシック" charset="-128"/>
              </a:defRPr>
            </a:lvl1pPr>
          </a:lstStyle>
          <a:p>
            <a:pPr>
              <a:defRPr/>
            </a:pPr>
            <a:fld id="{974998B5-DB90-5547-ADC9-0C2E8FFA8CA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ＭＳ Ｐゴシック" pitchFamily="-65" charset="-128"/>
      </a:defRPr>
    </a:lvl1pPr>
    <a:lvl2pPr marL="4572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2pPr>
    <a:lvl3pPr marL="9144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3pPr>
    <a:lvl4pPr marL="13716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4pPr>
    <a:lvl5pPr marL="1828800" algn="l" rtl="0" eaLnBrk="0" fontAlgn="base" hangingPunct="0">
      <a:spcBef>
        <a:spcPct val="30000"/>
      </a:spcBef>
      <a:spcAft>
        <a:spcPct val="0"/>
      </a:spcAft>
      <a:defRPr sz="1200" kern="1200">
        <a:solidFill>
          <a:schemeClr val="tx1"/>
        </a:solidFill>
        <a:latin typeface="Times" pitchFamily="-65" charset="0"/>
        <a:ea typeface="ＭＳ Ｐゴシック" pitchFamily="-65"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1031">
            <a:extLst>
              <a:ext uri="{FF2B5EF4-FFF2-40B4-BE49-F238E27FC236}">
                <a16:creationId xmlns:a16="http://schemas.microsoft.com/office/drawing/2014/main" id="{971684AF-2C6B-8B4D-9F0A-0333C9C762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E72B2CE-2523-6C41-B58B-71B5748E4B53}" type="slidenum">
              <a:rPr lang="en-US" altLang="en-US" sz="1200" smtClean="0"/>
              <a:pPr/>
              <a:t>88</a:t>
            </a:fld>
            <a:endParaRPr lang="en-US" altLang="en-US" sz="1200"/>
          </a:p>
        </p:txBody>
      </p:sp>
      <p:sp>
        <p:nvSpPr>
          <p:cNvPr id="78850" name="Rectangle 2">
            <a:extLst>
              <a:ext uri="{FF2B5EF4-FFF2-40B4-BE49-F238E27FC236}">
                <a16:creationId xmlns:a16="http://schemas.microsoft.com/office/drawing/2014/main" id="{317C9EA3-C9E5-BA48-852E-4238EF21749E}"/>
              </a:ext>
            </a:extLst>
          </p:cNvPr>
          <p:cNvSpPr>
            <a:spLocks noGrp="1" noRot="1" noChangeAspect="1" noChangeArrowheads="1" noTextEdit="1"/>
          </p:cNvSpPr>
          <p:nvPr>
            <p:ph type="sldImg"/>
          </p:nvPr>
        </p:nvSpPr>
        <p:spPr>
          <a:solidFill>
            <a:srgbClr val="FFFFFF"/>
          </a:solidFill>
          <a:ln/>
        </p:spPr>
      </p:sp>
      <p:sp>
        <p:nvSpPr>
          <p:cNvPr id="78851" name="Rectangle 3">
            <a:extLst>
              <a:ext uri="{FF2B5EF4-FFF2-40B4-BE49-F238E27FC236}">
                <a16:creationId xmlns:a16="http://schemas.microsoft.com/office/drawing/2014/main" id="{A7D2721D-D472-F248-970A-888831D026F4}"/>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Also note increased wind speed near CZK.  Possible where the flow becomes supercritical.  Also possibly Venturi.</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1031">
            <a:extLst>
              <a:ext uri="{FF2B5EF4-FFF2-40B4-BE49-F238E27FC236}">
                <a16:creationId xmlns:a16="http://schemas.microsoft.com/office/drawing/2014/main" id="{1C8C1887-632A-544D-A958-DB2C0AF8B21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07C2165-5539-6841-9C33-5FAA1FEE8636}" type="slidenum">
              <a:rPr lang="en-US" altLang="en-US" sz="1200" smtClean="0"/>
              <a:pPr/>
              <a:t>89</a:t>
            </a:fld>
            <a:endParaRPr lang="en-US" altLang="en-US" sz="1200"/>
          </a:p>
        </p:txBody>
      </p:sp>
      <p:sp>
        <p:nvSpPr>
          <p:cNvPr id="80898" name="Rectangle 1026">
            <a:extLst>
              <a:ext uri="{FF2B5EF4-FFF2-40B4-BE49-F238E27FC236}">
                <a16:creationId xmlns:a16="http://schemas.microsoft.com/office/drawing/2014/main" id="{D5B9D3E5-3C4E-7548-A856-90BE1047FD6E}"/>
              </a:ext>
            </a:extLst>
          </p:cNvPr>
          <p:cNvSpPr>
            <a:spLocks noGrp="1" noRot="1" noChangeAspect="1" noChangeArrowheads="1" noTextEdit="1"/>
          </p:cNvSpPr>
          <p:nvPr>
            <p:ph type="sldImg"/>
          </p:nvPr>
        </p:nvSpPr>
        <p:spPr>
          <a:solidFill>
            <a:srgbClr val="FFFFFF"/>
          </a:solidFill>
          <a:ln/>
        </p:spPr>
      </p:sp>
      <p:sp>
        <p:nvSpPr>
          <p:cNvPr id="80899" name="Rectangle 1027">
            <a:extLst>
              <a:ext uri="{FF2B5EF4-FFF2-40B4-BE49-F238E27FC236}">
                <a16:creationId xmlns:a16="http://schemas.microsoft.com/office/drawing/2014/main" id="{4A6672F6-43B1-5240-9D46-509358925716}"/>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Bernoulli equation basically states that total pressure = dynamic pressure (0.5*rho*v^2) + static pressure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1031">
            <a:extLst>
              <a:ext uri="{FF2B5EF4-FFF2-40B4-BE49-F238E27FC236}">
                <a16:creationId xmlns:a16="http://schemas.microsoft.com/office/drawing/2014/main" id="{019BFE63-C03A-E841-A147-AA06DA50C3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E2A63BC-7CA8-2848-8DD4-0E917FB0C1C7}" type="slidenum">
              <a:rPr lang="en-US" altLang="en-US" sz="1200" smtClean="0"/>
              <a:pPr/>
              <a:t>91</a:t>
            </a:fld>
            <a:endParaRPr lang="en-US" altLang="en-US" sz="1200"/>
          </a:p>
        </p:txBody>
      </p:sp>
      <p:sp>
        <p:nvSpPr>
          <p:cNvPr id="83970" name="Rectangle 1026">
            <a:extLst>
              <a:ext uri="{FF2B5EF4-FFF2-40B4-BE49-F238E27FC236}">
                <a16:creationId xmlns:a16="http://schemas.microsoft.com/office/drawing/2014/main" id="{21B991A1-BCCE-3542-9F7B-5238D8F76360}"/>
              </a:ext>
            </a:extLst>
          </p:cNvPr>
          <p:cNvSpPr>
            <a:spLocks noGrp="1" noRot="1" noChangeAspect="1" noChangeArrowheads="1" noTextEdit="1"/>
          </p:cNvSpPr>
          <p:nvPr>
            <p:ph type="sldImg"/>
          </p:nvPr>
        </p:nvSpPr>
        <p:spPr>
          <a:solidFill>
            <a:srgbClr val="FFFFFF"/>
          </a:solidFill>
          <a:ln/>
        </p:spPr>
      </p:sp>
      <p:sp>
        <p:nvSpPr>
          <p:cNvPr id="83971" name="Rectangle 1027">
            <a:extLst>
              <a:ext uri="{FF2B5EF4-FFF2-40B4-BE49-F238E27FC236}">
                <a16:creationId xmlns:a16="http://schemas.microsoft.com/office/drawing/2014/main" id="{C13BCCC3-BF27-8C43-8E99-9809716A527D}"/>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C</a:t>
            </a:r>
            <a:r>
              <a:rPr lang="en-US" altLang="en-US" baseline="-25000">
                <a:latin typeface="Times" pitchFamily="2" charset="0"/>
                <a:ea typeface="ＭＳ Ｐゴシック" panose="020B0600070205080204" pitchFamily="34" charset="-128"/>
              </a:rPr>
              <a:t>D</a:t>
            </a:r>
            <a:r>
              <a:rPr lang="en-US" altLang="en-US">
                <a:latin typeface="Times" pitchFamily="2" charset="0"/>
                <a:ea typeface="ＭＳ Ｐゴシック" panose="020B0600070205080204" pitchFamily="34" charset="-128"/>
              </a:rPr>
              <a:t>=Bulk drag coefficient,  H=PBL Height.</a:t>
            </a:r>
          </a:p>
          <a:p>
            <a:pPr eaLnBrk="1" hangingPunct="1"/>
            <a:r>
              <a:rPr lang="en-US" altLang="en-US">
                <a:latin typeface="Times" pitchFamily="2" charset="0"/>
                <a:ea typeface="ＭＳ Ｐゴシック" panose="020B0600070205080204" pitchFamily="34" charset="-128"/>
              </a:rPr>
              <a:t>Overland: Theoretical scaling study of JDF and Shelikof Strait</a:t>
            </a:r>
          </a:p>
          <a:p>
            <a:pPr eaLnBrk="1" hangingPunct="1"/>
            <a:r>
              <a:rPr lang="en-US" altLang="en-US">
                <a:latin typeface="Times" pitchFamily="2" charset="0"/>
                <a:ea typeface="ＭＳ Ｐゴシック" panose="020B0600070205080204" pitchFamily="34" charset="-128"/>
              </a:rPr>
              <a:t>Lackmann and Overland/Bond and Stabeno: Shelikof Strait</a:t>
            </a:r>
          </a:p>
          <a:p>
            <a:pPr eaLnBrk="1" hangingPunct="1"/>
            <a:r>
              <a:rPr lang="en-US" altLang="en-US">
                <a:latin typeface="Times" pitchFamily="2" charset="0"/>
                <a:ea typeface="ＭＳ Ｐゴシック" panose="020B0600070205080204" pitchFamily="34" charset="-128"/>
              </a:rPr>
              <a:t>Overland paper used scale analysis to predict the across gap and down gap balance.</a:t>
            </a:r>
          </a:p>
          <a:p>
            <a:pPr eaLnBrk="1" hangingPunct="1"/>
            <a:r>
              <a:rPr lang="en-US" altLang="en-US">
                <a:latin typeface="Times" pitchFamily="2" charset="0"/>
                <a:ea typeface="ＭＳ Ｐゴシック" panose="020B0600070205080204" pitchFamily="34" charset="-128"/>
              </a:rPr>
              <a:t>Cross-gap Rossby number, Vl/fL</a:t>
            </a:r>
            <a:r>
              <a:rPr lang="en-US" altLang="en-US" baseline="30000">
                <a:latin typeface="Times" pitchFamily="2" charset="0"/>
                <a:ea typeface="ＭＳ Ｐゴシック" panose="020B0600070205080204" pitchFamily="34" charset="-128"/>
              </a:rPr>
              <a:t>2</a:t>
            </a:r>
            <a:r>
              <a:rPr lang="en-US" altLang="en-US">
                <a:latin typeface="Times" pitchFamily="2" charset="0"/>
                <a:ea typeface="ＭＳ Ｐゴシック" panose="020B0600070205080204" pitchFamily="34" charset="-128"/>
              </a:rPr>
              <a:t>, down-gap Rossby number, V/fl  (V, l, L and f are down-gap wind speed, across gap length scale, along-gap length scale and Coriolis parameter respectively.) </a:t>
            </a:r>
          </a:p>
          <a:p>
            <a:pPr eaLnBrk="1" hangingPunct="1"/>
            <a:r>
              <a:rPr lang="en-US" altLang="en-US">
                <a:latin typeface="Times" pitchFamily="2" charset="0"/>
                <a:ea typeface="ＭＳ Ｐゴシック" panose="020B0600070205080204" pitchFamily="34" charset="-128"/>
              </a:rPr>
              <a:t>Plugging in numbers for typical gaps =&gt; Cross gap &lt;&lt; 1, down gap &gt; 1.  I.e. Geostrophic adjustment likely across the gap, but flow down the gap is highly ageostrophic</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1031">
            <a:extLst>
              <a:ext uri="{FF2B5EF4-FFF2-40B4-BE49-F238E27FC236}">
                <a16:creationId xmlns:a16="http://schemas.microsoft.com/office/drawing/2014/main" id="{EC3F5EF8-D4A3-7344-A4BE-1B6160AA2E8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F6FF2E17-7AF1-E346-8C46-F875EDAF99D1}" type="slidenum">
              <a:rPr lang="en-US" altLang="en-US" sz="1200" smtClean="0"/>
              <a:pPr/>
              <a:t>94</a:t>
            </a:fld>
            <a:endParaRPr lang="en-US" altLang="en-US" sz="1200"/>
          </a:p>
        </p:txBody>
      </p:sp>
      <p:sp>
        <p:nvSpPr>
          <p:cNvPr id="91138" name="Rectangle 2">
            <a:extLst>
              <a:ext uri="{FF2B5EF4-FFF2-40B4-BE49-F238E27FC236}">
                <a16:creationId xmlns:a16="http://schemas.microsoft.com/office/drawing/2014/main" id="{9D8B3CDF-8575-4B46-8CA9-FF95B8272242}"/>
              </a:ext>
            </a:extLst>
          </p:cNvPr>
          <p:cNvSpPr>
            <a:spLocks noGrp="1" noRot="1" noChangeAspect="1" noChangeArrowheads="1" noTextEdit="1"/>
          </p:cNvSpPr>
          <p:nvPr>
            <p:ph type="sldImg"/>
          </p:nvPr>
        </p:nvSpPr>
        <p:spPr>
          <a:solidFill>
            <a:srgbClr val="FFFFFF"/>
          </a:solidFill>
          <a:ln/>
        </p:spPr>
      </p:sp>
      <p:sp>
        <p:nvSpPr>
          <p:cNvPr id="91139" name="Rectangle 3">
            <a:extLst>
              <a:ext uri="{FF2B5EF4-FFF2-40B4-BE49-F238E27FC236}">
                <a16:creationId xmlns:a16="http://schemas.microsoft.com/office/drawing/2014/main" id="{CF80CF6D-B72F-D94A-881B-E0E31D191D5A}"/>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Use this slide to introduce where the Gorge is and the nature of the gap flow scenario.</a:t>
            </a:r>
          </a:p>
          <a:p>
            <a:pPr eaLnBrk="1" hangingPunct="1"/>
            <a:r>
              <a:rPr lang="en-US" altLang="en-US">
                <a:latin typeface="Times" pitchFamily="2" charset="0"/>
                <a:ea typeface="ＭＳ Ｐゴシック" panose="020B0600070205080204" pitchFamily="34" charset="-128"/>
              </a:rPr>
              <a:t>Spend some time pointing out important features like:</a:t>
            </a:r>
          </a:p>
          <a:p>
            <a:pPr eaLnBrk="1" hangingPunct="1"/>
            <a:r>
              <a:rPr lang="en-US" altLang="en-US">
                <a:latin typeface="Times" pitchFamily="2" charset="0"/>
                <a:ea typeface="ＭＳ Ｐゴシック" panose="020B0600070205080204" pitchFamily="34" charset="-128"/>
              </a:rPr>
              <a:t>The mountain barrier, the Columbia Basin and how it provides a topographically confined air shed and note how the Gorge is the only drain</a:t>
            </a:r>
          </a:p>
          <a:p>
            <a:pPr eaLnBrk="1" hangingPunct="1"/>
            <a:r>
              <a:rPr lang="en-US" altLang="en-US">
                <a:latin typeface="Times" pitchFamily="2" charset="0"/>
                <a:ea typeface="ＭＳ Ｐゴシック" panose="020B0600070205080204" pitchFamily="34" charset="-128"/>
              </a:rPr>
              <a:t>Then switch gears and point out other gaps on this map (Frasier, JDF, Stampede, Chehalis) and mention important results of each</a:t>
            </a:r>
          </a:p>
          <a:p>
            <a:pPr eaLnBrk="1" hangingPunct="1"/>
            <a:r>
              <a:rPr lang="en-US" altLang="en-US">
                <a:latin typeface="Times" pitchFamily="2" charset="0"/>
                <a:ea typeface="ＭＳ Ｐゴシック" panose="020B0600070205080204" pitchFamily="34" charset="-128"/>
              </a:rPr>
              <a:t>Frasier - cold outflow, Juan de Fuca - easterly gales, westerly gales, PSCZ, Chehalis - PSCZ, Stampede - downslope windstorms, CRG - Cold outflow, gales, wintry precipitation</a:t>
            </a:r>
          </a:p>
          <a:p>
            <a:pPr eaLnBrk="1" hangingPunct="1"/>
            <a:r>
              <a:rPr lang="en-US" altLang="en-US">
                <a:latin typeface="Times" pitchFamily="2" charset="0"/>
                <a:ea typeface="ＭＳ Ｐゴシック" panose="020B0600070205080204" pitchFamily="34" charset="-128"/>
              </a:rPr>
              <a:t>So meteorological phenomena driven by gaps are obviously very important, especially in the PNW.</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1031">
            <a:extLst>
              <a:ext uri="{FF2B5EF4-FFF2-40B4-BE49-F238E27FC236}">
                <a16:creationId xmlns:a16="http://schemas.microsoft.com/office/drawing/2014/main" id="{8551F03A-A96F-9D48-B597-31CB2AD187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F602FBCD-9C47-294E-9C29-DD10A33CDBD3}" type="slidenum">
              <a:rPr lang="en-US" altLang="en-US" sz="1200" smtClean="0"/>
              <a:pPr/>
              <a:t>96</a:t>
            </a:fld>
            <a:endParaRPr lang="en-US" altLang="en-US" sz="1200"/>
          </a:p>
        </p:txBody>
      </p:sp>
      <p:sp>
        <p:nvSpPr>
          <p:cNvPr id="93186" name="Rectangle 2">
            <a:extLst>
              <a:ext uri="{FF2B5EF4-FFF2-40B4-BE49-F238E27FC236}">
                <a16:creationId xmlns:a16="http://schemas.microsoft.com/office/drawing/2014/main" id="{B7A04E6F-9F4F-0C47-86D2-985CDBA26C5E}"/>
              </a:ext>
            </a:extLst>
          </p:cNvPr>
          <p:cNvSpPr>
            <a:spLocks noGrp="1" noRot="1" noChangeAspect="1" noChangeArrowheads="1" noTextEdit="1"/>
          </p:cNvSpPr>
          <p:nvPr>
            <p:ph type="sldImg"/>
          </p:nvPr>
        </p:nvSpPr>
        <p:spPr>
          <a:solidFill>
            <a:srgbClr val="FFFFFF"/>
          </a:solidFill>
          <a:ln/>
        </p:spPr>
      </p:sp>
      <p:sp>
        <p:nvSpPr>
          <p:cNvPr id="93187" name="Rectangle 3">
            <a:extLst>
              <a:ext uri="{FF2B5EF4-FFF2-40B4-BE49-F238E27FC236}">
                <a16:creationId xmlns:a16="http://schemas.microsoft.com/office/drawing/2014/main" id="{E5BCD38E-B79A-2E4F-8C4C-9CA95D1E1913}"/>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Also note increased wind speed near CZK.  Possible where the flow becomes supercritical.  Also possibly Venturi.</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1031">
            <a:extLst>
              <a:ext uri="{FF2B5EF4-FFF2-40B4-BE49-F238E27FC236}">
                <a16:creationId xmlns:a16="http://schemas.microsoft.com/office/drawing/2014/main" id="{CC21CF7C-E545-D74B-B7D1-0F064BBF14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AEED3484-898B-3642-A782-2914D92B3AA3}" type="slidenum">
              <a:rPr lang="en-US" altLang="en-US" sz="1200" smtClean="0"/>
              <a:pPr/>
              <a:t>97</a:t>
            </a:fld>
            <a:endParaRPr lang="en-US" altLang="en-US" sz="1200"/>
          </a:p>
        </p:txBody>
      </p:sp>
      <p:sp>
        <p:nvSpPr>
          <p:cNvPr id="97282" name="Rectangle 1026">
            <a:extLst>
              <a:ext uri="{FF2B5EF4-FFF2-40B4-BE49-F238E27FC236}">
                <a16:creationId xmlns:a16="http://schemas.microsoft.com/office/drawing/2014/main" id="{48CE5DD0-69A3-BD44-9968-359A7A33C81A}"/>
              </a:ext>
            </a:extLst>
          </p:cNvPr>
          <p:cNvSpPr>
            <a:spLocks noGrp="1" noRot="1" noChangeAspect="1" noChangeArrowheads="1" noTextEdit="1"/>
          </p:cNvSpPr>
          <p:nvPr>
            <p:ph type="sldImg"/>
          </p:nvPr>
        </p:nvSpPr>
        <p:spPr>
          <a:solidFill>
            <a:srgbClr val="FFFFFF"/>
          </a:solidFill>
          <a:ln/>
        </p:spPr>
      </p:sp>
      <p:sp>
        <p:nvSpPr>
          <p:cNvPr id="97283" name="Rectangle 1027">
            <a:extLst>
              <a:ext uri="{FF2B5EF4-FFF2-40B4-BE49-F238E27FC236}">
                <a16:creationId xmlns:a16="http://schemas.microsoft.com/office/drawing/2014/main" id="{C150E00E-FFA2-F74D-B18F-A0D28B9DBEEE}"/>
              </a:ext>
            </a:extLst>
          </p:cNvPr>
          <p:cNvSpPr>
            <a:spLocks noGrp="1" noChangeArrowheads="1"/>
          </p:cNvSpPr>
          <p:nvPr>
            <p:ph type="body" idx="1"/>
          </p:nvPr>
        </p:nvSpPr>
        <p:spPr>
          <a:solidFill>
            <a:srgbClr val="FFFFFF"/>
          </a:solidFill>
          <a:ln>
            <a:solidFill>
              <a:srgbClr val="000000"/>
            </a:solidFill>
          </a:ln>
        </p:spPr>
        <p:txBody>
          <a:bodyPr lIns="90004" tIns="45002" rIns="90004" bIns="45002"/>
          <a:lstStyle/>
          <a:p>
            <a:pPr eaLnBrk="1" hangingPunct="1"/>
            <a:r>
              <a:rPr lang="en-US" altLang="en-US">
                <a:latin typeface="Times" pitchFamily="2" charset="0"/>
                <a:ea typeface="ＭＳ Ｐゴシック" panose="020B0600070205080204" pitchFamily="34" charset="-128"/>
              </a:rPr>
              <a:t>Also note increased wind speed near CZK.  Possible where the flow becomes supercritical.  Also possibly Venturi.</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20834" name="Rectangle 1031">
            <a:extLst>
              <a:ext uri="{FF2B5EF4-FFF2-40B4-BE49-F238E27FC236}">
                <a16:creationId xmlns:a16="http://schemas.microsoft.com/office/drawing/2014/main" id="{463CF943-9715-A646-AA2E-A0513E4043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37931725" indent="-37474525">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F5470AE7-2AD9-B748-A934-8B07B879EC3C}" type="slidenum">
              <a:rPr lang="en-US" altLang="en-US" sz="1200" smtClean="0"/>
              <a:pPr/>
              <a:t>119</a:t>
            </a:fld>
            <a:endParaRPr lang="en-US" altLang="en-US" sz="1200"/>
          </a:p>
        </p:txBody>
      </p:sp>
      <p:sp>
        <p:nvSpPr>
          <p:cNvPr id="120835" name="Rectangle 2">
            <a:extLst>
              <a:ext uri="{FF2B5EF4-FFF2-40B4-BE49-F238E27FC236}">
                <a16:creationId xmlns:a16="http://schemas.microsoft.com/office/drawing/2014/main" id="{01CC90D9-34B5-CC47-B66F-A6CF473537B4}"/>
              </a:ext>
            </a:extLst>
          </p:cNvPr>
          <p:cNvSpPr>
            <a:spLocks noGrp="1" noRot="1" noChangeAspect="1" noChangeArrowheads="1" noTextEdit="1"/>
          </p:cNvSpPr>
          <p:nvPr>
            <p:ph type="sldImg"/>
          </p:nvPr>
        </p:nvSpPr>
        <p:spPr>
          <a:xfrm>
            <a:off x="1143000" y="687388"/>
            <a:ext cx="4572000" cy="3429000"/>
          </a:xfrm>
          <a:ln/>
        </p:spPr>
      </p:sp>
      <p:sp>
        <p:nvSpPr>
          <p:cNvPr id="120836" name="Rectangle 3">
            <a:extLst>
              <a:ext uri="{FF2B5EF4-FFF2-40B4-BE49-F238E27FC236}">
                <a16:creationId xmlns:a16="http://schemas.microsoft.com/office/drawing/2014/main" id="{BFE006EB-F0E4-CF4F-9AF4-17B488D5819D}"/>
              </a:ext>
            </a:extLst>
          </p:cNvPr>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r>
              <a:rPr lang="el-GR" altLang="en-US" b="1">
                <a:solidFill>
                  <a:srgbClr val="000000"/>
                </a:solidFill>
                <a:latin typeface="Times" pitchFamily="2" charset="0"/>
                <a:ea typeface="ＭＳ Ｐゴシック" panose="020B0600070205080204" pitchFamily="34" charset="-128"/>
              </a:rPr>
              <a:t>Figure 7.11: </a:t>
            </a:r>
            <a:r>
              <a:rPr lang="el-GR" altLang="en-US">
                <a:solidFill>
                  <a:srgbClr val="000000"/>
                </a:solidFill>
                <a:latin typeface="Times" pitchFamily="2" charset="0"/>
                <a:ea typeface="ＭＳ Ｐゴシック" panose="020B0600070205080204" pitchFamily="34" charset="-128"/>
              </a:rPr>
              <a:t>Valley breezes blow uphill during the day; mountain breezes blow downhill at night. (The L’s and H’s represent pressure, whereas the purple lines represent surfaces of constant pressure.)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B5A00582-F906-A24F-9A1E-9A7747838A0A}"/>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BBE8BA2-7186-F442-9708-EB77F8B4837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1D639AB-7233-E840-95EC-2559FFDA101B}"/>
              </a:ext>
            </a:extLst>
          </p:cNvPr>
          <p:cNvSpPr>
            <a:spLocks noGrp="1"/>
          </p:cNvSpPr>
          <p:nvPr>
            <p:ph type="sldNum" sz="quarter" idx="12"/>
          </p:nvPr>
        </p:nvSpPr>
        <p:spPr/>
        <p:txBody>
          <a:bodyPr/>
          <a:lstStyle>
            <a:lvl1pPr>
              <a:defRPr/>
            </a:lvl1pPr>
          </a:lstStyle>
          <a:p>
            <a:pPr>
              <a:defRPr/>
            </a:pPr>
            <a:fld id="{C6EF1F04-E3B9-DA46-B91A-EFBD4FF0A791}" type="slidenum">
              <a:rPr lang="en-US" altLang="en-US"/>
              <a:pPr>
                <a:defRPr/>
              </a:pPr>
              <a:t>‹#›</a:t>
            </a:fld>
            <a:endParaRPr lang="en-US" altLang="en-US"/>
          </a:p>
        </p:txBody>
      </p:sp>
    </p:spTree>
    <p:extLst>
      <p:ext uri="{BB962C8B-B14F-4D97-AF65-F5344CB8AC3E}">
        <p14:creationId xmlns:p14="http://schemas.microsoft.com/office/powerpoint/2010/main" val="351019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A3BEF4-879A-C64B-BC68-9B7694235FB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9A974BA7-C09B-B941-90A2-B4098314A8D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13DB029-2F59-3C43-8925-3E1A5680CA42}"/>
              </a:ext>
            </a:extLst>
          </p:cNvPr>
          <p:cNvSpPr>
            <a:spLocks noGrp="1"/>
          </p:cNvSpPr>
          <p:nvPr>
            <p:ph type="sldNum" sz="quarter" idx="12"/>
          </p:nvPr>
        </p:nvSpPr>
        <p:spPr/>
        <p:txBody>
          <a:bodyPr/>
          <a:lstStyle>
            <a:lvl1pPr>
              <a:defRPr/>
            </a:lvl1pPr>
          </a:lstStyle>
          <a:p>
            <a:pPr>
              <a:defRPr/>
            </a:pPr>
            <a:fld id="{2C37C0B8-60C6-2348-90CA-9878B91A1EFC}" type="slidenum">
              <a:rPr lang="en-US" altLang="en-US"/>
              <a:pPr>
                <a:defRPr/>
              </a:pPr>
              <a:t>‹#›</a:t>
            </a:fld>
            <a:endParaRPr lang="en-US" altLang="en-US"/>
          </a:p>
        </p:txBody>
      </p:sp>
    </p:spTree>
    <p:extLst>
      <p:ext uri="{BB962C8B-B14F-4D97-AF65-F5344CB8AC3E}">
        <p14:creationId xmlns:p14="http://schemas.microsoft.com/office/powerpoint/2010/main" val="2591726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1EEDE4B-3F6C-D946-B520-A41BFE1A5E03}"/>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68FD60F-EE26-1A42-A8DE-6B8AEAFE772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3B28816-E75D-8D4E-86CE-67D06B4471BC}"/>
              </a:ext>
            </a:extLst>
          </p:cNvPr>
          <p:cNvSpPr>
            <a:spLocks noGrp="1"/>
          </p:cNvSpPr>
          <p:nvPr>
            <p:ph type="sldNum" sz="quarter" idx="12"/>
          </p:nvPr>
        </p:nvSpPr>
        <p:spPr/>
        <p:txBody>
          <a:bodyPr/>
          <a:lstStyle>
            <a:lvl1pPr>
              <a:defRPr/>
            </a:lvl1pPr>
          </a:lstStyle>
          <a:p>
            <a:pPr>
              <a:defRPr/>
            </a:pPr>
            <a:fld id="{C716AC6F-0068-7D42-9BF9-BEF66C2BAAB8}" type="slidenum">
              <a:rPr lang="en-US" altLang="en-US"/>
              <a:pPr>
                <a:defRPr/>
              </a:pPr>
              <a:t>‹#›</a:t>
            </a:fld>
            <a:endParaRPr lang="en-US" altLang="en-US"/>
          </a:p>
        </p:txBody>
      </p:sp>
    </p:spTree>
    <p:extLst>
      <p:ext uri="{BB962C8B-B14F-4D97-AF65-F5344CB8AC3E}">
        <p14:creationId xmlns:p14="http://schemas.microsoft.com/office/powerpoint/2010/main" val="3084564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1B4B87D-6B3C-B342-B6CF-B8A6F2364EFB}"/>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DF7424C0-9545-2F48-8FB1-2E198B76EBE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D0E9FA5-6C01-B74F-99A6-5720B09DCD2F}"/>
              </a:ext>
            </a:extLst>
          </p:cNvPr>
          <p:cNvSpPr>
            <a:spLocks noGrp="1"/>
          </p:cNvSpPr>
          <p:nvPr>
            <p:ph type="sldNum" sz="quarter" idx="12"/>
          </p:nvPr>
        </p:nvSpPr>
        <p:spPr/>
        <p:txBody>
          <a:bodyPr/>
          <a:lstStyle>
            <a:lvl1pPr>
              <a:defRPr/>
            </a:lvl1pPr>
          </a:lstStyle>
          <a:p>
            <a:pPr>
              <a:defRPr/>
            </a:pPr>
            <a:fld id="{094204FE-9E1F-BC43-9E3D-600C89643796}" type="slidenum">
              <a:rPr lang="en-US" altLang="en-US"/>
              <a:pPr>
                <a:defRPr/>
              </a:pPr>
              <a:t>‹#›</a:t>
            </a:fld>
            <a:endParaRPr lang="en-US" altLang="en-US"/>
          </a:p>
        </p:txBody>
      </p:sp>
    </p:spTree>
    <p:extLst>
      <p:ext uri="{BB962C8B-B14F-4D97-AF65-F5344CB8AC3E}">
        <p14:creationId xmlns:p14="http://schemas.microsoft.com/office/powerpoint/2010/main" val="223969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A8279AC9-9731-6143-84C2-DE9BFE59FC13}"/>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22D95916-F794-4445-BA32-A23576EDA983}"/>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5CC0D501-67BA-2346-A08A-DFAA0A7CABE1}"/>
              </a:ext>
            </a:extLst>
          </p:cNvPr>
          <p:cNvSpPr>
            <a:spLocks noGrp="1"/>
          </p:cNvSpPr>
          <p:nvPr>
            <p:ph type="sldNum" sz="quarter" idx="12"/>
          </p:nvPr>
        </p:nvSpPr>
        <p:spPr/>
        <p:txBody>
          <a:bodyPr/>
          <a:lstStyle>
            <a:lvl1pPr>
              <a:defRPr/>
            </a:lvl1pPr>
          </a:lstStyle>
          <a:p>
            <a:pPr>
              <a:defRPr/>
            </a:pPr>
            <a:fld id="{B32037B1-5668-8E4C-85CD-C67BA4C4E896}" type="slidenum">
              <a:rPr lang="en-US" altLang="en-US"/>
              <a:pPr>
                <a:defRPr/>
              </a:pPr>
              <a:t>‹#›</a:t>
            </a:fld>
            <a:endParaRPr lang="en-US" altLang="en-US"/>
          </a:p>
        </p:txBody>
      </p:sp>
    </p:spTree>
    <p:extLst>
      <p:ext uri="{BB962C8B-B14F-4D97-AF65-F5344CB8AC3E}">
        <p14:creationId xmlns:p14="http://schemas.microsoft.com/office/powerpoint/2010/main" val="4147818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DF7066D4-CB9D-0844-B2FF-4786BE26AB0B}"/>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7C10C614-3804-0D40-A5A8-E92FD944BD90}"/>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38F33287-4E70-2540-94A1-1FB0D4099BFF}"/>
              </a:ext>
            </a:extLst>
          </p:cNvPr>
          <p:cNvSpPr>
            <a:spLocks noGrp="1"/>
          </p:cNvSpPr>
          <p:nvPr>
            <p:ph type="sldNum" sz="quarter" idx="12"/>
          </p:nvPr>
        </p:nvSpPr>
        <p:spPr/>
        <p:txBody>
          <a:bodyPr/>
          <a:lstStyle>
            <a:lvl1pPr>
              <a:defRPr/>
            </a:lvl1pPr>
          </a:lstStyle>
          <a:p>
            <a:pPr>
              <a:defRPr/>
            </a:pPr>
            <a:fld id="{1E9AB9D1-EF13-A643-8882-FD8273DFC4A6}" type="slidenum">
              <a:rPr lang="en-US" altLang="en-US"/>
              <a:pPr>
                <a:defRPr/>
              </a:pPr>
              <a:t>‹#›</a:t>
            </a:fld>
            <a:endParaRPr lang="en-US" altLang="en-US"/>
          </a:p>
        </p:txBody>
      </p:sp>
    </p:spTree>
    <p:extLst>
      <p:ext uri="{BB962C8B-B14F-4D97-AF65-F5344CB8AC3E}">
        <p14:creationId xmlns:p14="http://schemas.microsoft.com/office/powerpoint/2010/main" val="310187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6B07615-2A04-4E47-B5EC-9307B186C3DA}"/>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558FBA87-22B1-4244-AAEF-CBEAC27AD3B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31F7E90-34EB-2D41-9C15-4B3950256F86}"/>
              </a:ext>
            </a:extLst>
          </p:cNvPr>
          <p:cNvSpPr>
            <a:spLocks noGrp="1"/>
          </p:cNvSpPr>
          <p:nvPr>
            <p:ph type="sldNum" sz="quarter" idx="12"/>
          </p:nvPr>
        </p:nvSpPr>
        <p:spPr/>
        <p:txBody>
          <a:bodyPr/>
          <a:lstStyle>
            <a:lvl1pPr>
              <a:defRPr/>
            </a:lvl1pPr>
          </a:lstStyle>
          <a:p>
            <a:pPr>
              <a:defRPr/>
            </a:pPr>
            <a:fld id="{F49807A0-1D1D-D64D-9338-3A7DB91A7BBC}" type="slidenum">
              <a:rPr lang="en-US" altLang="en-US"/>
              <a:pPr>
                <a:defRPr/>
              </a:pPr>
              <a:t>‹#›</a:t>
            </a:fld>
            <a:endParaRPr lang="en-US" altLang="en-US"/>
          </a:p>
        </p:txBody>
      </p:sp>
    </p:spTree>
    <p:extLst>
      <p:ext uri="{BB962C8B-B14F-4D97-AF65-F5344CB8AC3E}">
        <p14:creationId xmlns:p14="http://schemas.microsoft.com/office/powerpoint/2010/main" val="208257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EACF2E6-DB72-D44A-ABD0-C915926A46F8}"/>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B9AF0D69-1966-C042-983B-ED600137BD3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3ACA73B-A2D5-4C46-ACD8-49A5884F70A9}"/>
              </a:ext>
            </a:extLst>
          </p:cNvPr>
          <p:cNvSpPr>
            <a:spLocks noGrp="1"/>
          </p:cNvSpPr>
          <p:nvPr>
            <p:ph type="sldNum" sz="quarter" idx="12"/>
          </p:nvPr>
        </p:nvSpPr>
        <p:spPr/>
        <p:txBody>
          <a:bodyPr/>
          <a:lstStyle>
            <a:lvl1pPr>
              <a:defRPr/>
            </a:lvl1pPr>
          </a:lstStyle>
          <a:p>
            <a:pPr>
              <a:defRPr/>
            </a:pPr>
            <a:fld id="{74EBE04E-6C13-0C45-BA41-ABE9F60D624B}" type="slidenum">
              <a:rPr lang="en-US" altLang="en-US"/>
              <a:pPr>
                <a:defRPr/>
              </a:pPr>
              <a:t>‹#›</a:t>
            </a:fld>
            <a:endParaRPr lang="en-US" altLang="en-US"/>
          </a:p>
        </p:txBody>
      </p:sp>
    </p:spTree>
    <p:extLst>
      <p:ext uri="{BB962C8B-B14F-4D97-AF65-F5344CB8AC3E}">
        <p14:creationId xmlns:p14="http://schemas.microsoft.com/office/powerpoint/2010/main" val="3564951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FD46C85-84DD-0648-A0C3-BD623944E795}"/>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70E54570-CF00-5B4E-A902-D1C36E18643C}"/>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97160E4-0BA4-A449-A56E-6F5900A8D9A4}"/>
              </a:ext>
            </a:extLst>
          </p:cNvPr>
          <p:cNvSpPr>
            <a:spLocks noGrp="1"/>
          </p:cNvSpPr>
          <p:nvPr>
            <p:ph type="sldNum" sz="quarter" idx="12"/>
          </p:nvPr>
        </p:nvSpPr>
        <p:spPr/>
        <p:txBody>
          <a:bodyPr/>
          <a:lstStyle>
            <a:lvl1pPr>
              <a:defRPr/>
            </a:lvl1pPr>
          </a:lstStyle>
          <a:p>
            <a:pPr>
              <a:defRPr/>
            </a:pPr>
            <a:fld id="{B8ACF7B7-BEA8-D247-B1B4-F8A0D3443088}" type="slidenum">
              <a:rPr lang="en-US" altLang="en-US"/>
              <a:pPr>
                <a:defRPr/>
              </a:pPr>
              <a:t>‹#›</a:t>
            </a:fld>
            <a:endParaRPr lang="en-US" altLang="en-US"/>
          </a:p>
        </p:txBody>
      </p:sp>
    </p:spTree>
    <p:extLst>
      <p:ext uri="{BB962C8B-B14F-4D97-AF65-F5344CB8AC3E}">
        <p14:creationId xmlns:p14="http://schemas.microsoft.com/office/powerpoint/2010/main" val="1242113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73C6A3-D3E1-E342-932F-FFDD49616583}"/>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A27EDB9-FFD6-5F4D-9F4E-9B3473C9865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C807191-3A06-B843-8B41-EE9FBE70B0EE}"/>
              </a:ext>
            </a:extLst>
          </p:cNvPr>
          <p:cNvSpPr>
            <a:spLocks noGrp="1"/>
          </p:cNvSpPr>
          <p:nvPr>
            <p:ph type="sldNum" sz="quarter" idx="12"/>
          </p:nvPr>
        </p:nvSpPr>
        <p:spPr/>
        <p:txBody>
          <a:bodyPr/>
          <a:lstStyle>
            <a:lvl1pPr>
              <a:defRPr/>
            </a:lvl1pPr>
          </a:lstStyle>
          <a:p>
            <a:pPr>
              <a:defRPr/>
            </a:pPr>
            <a:fld id="{2E2C5CB5-7BDD-B248-90D9-6713A1AEFA63}" type="slidenum">
              <a:rPr lang="en-US" altLang="en-US"/>
              <a:pPr>
                <a:defRPr/>
              </a:pPr>
              <a:t>‹#›</a:t>
            </a:fld>
            <a:endParaRPr lang="en-US" altLang="en-US"/>
          </a:p>
        </p:txBody>
      </p:sp>
    </p:spTree>
    <p:extLst>
      <p:ext uri="{BB962C8B-B14F-4D97-AF65-F5344CB8AC3E}">
        <p14:creationId xmlns:p14="http://schemas.microsoft.com/office/powerpoint/2010/main" val="331825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9936E0-EF27-6E4A-BDF7-CD22B461472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5ED0922-E785-D541-98C8-369D8258A0A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8A41AF2-4F27-A946-BF20-DAC51E81A414}"/>
              </a:ext>
            </a:extLst>
          </p:cNvPr>
          <p:cNvSpPr>
            <a:spLocks noGrp="1"/>
          </p:cNvSpPr>
          <p:nvPr>
            <p:ph type="sldNum" sz="quarter" idx="12"/>
          </p:nvPr>
        </p:nvSpPr>
        <p:spPr/>
        <p:txBody>
          <a:bodyPr/>
          <a:lstStyle>
            <a:lvl1pPr>
              <a:defRPr/>
            </a:lvl1pPr>
          </a:lstStyle>
          <a:p>
            <a:pPr>
              <a:defRPr/>
            </a:pPr>
            <a:fld id="{CD523C46-0F58-0C43-8EEE-BB2EB00FC440}" type="slidenum">
              <a:rPr lang="en-US" altLang="en-US"/>
              <a:pPr>
                <a:defRPr/>
              </a:pPr>
              <a:t>‹#›</a:t>
            </a:fld>
            <a:endParaRPr lang="en-US" altLang="en-US"/>
          </a:p>
        </p:txBody>
      </p:sp>
    </p:spTree>
    <p:extLst>
      <p:ext uri="{BB962C8B-B14F-4D97-AF65-F5344CB8AC3E}">
        <p14:creationId xmlns:p14="http://schemas.microsoft.com/office/powerpoint/2010/main" val="3845523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7154" name="Title Placeholder 1">
            <a:extLst>
              <a:ext uri="{FF2B5EF4-FFF2-40B4-BE49-F238E27FC236}">
                <a16:creationId xmlns:a16="http://schemas.microsoft.com/office/drawing/2014/main" id="{6C297EE4-E470-2741-A8B3-88981C8328F6}"/>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77155" name="Text Placeholder 2">
            <a:extLst>
              <a:ext uri="{FF2B5EF4-FFF2-40B4-BE49-F238E27FC236}">
                <a16:creationId xmlns:a16="http://schemas.microsoft.com/office/drawing/2014/main" id="{836FF133-CD35-F74E-8B3D-DB33D90ED089}"/>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3FBFDA91-DE48-7444-984C-86E3D31563A4}"/>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5" name="Footer Placeholder 4">
            <a:extLst>
              <a:ext uri="{FF2B5EF4-FFF2-40B4-BE49-F238E27FC236}">
                <a16:creationId xmlns:a16="http://schemas.microsoft.com/office/drawing/2014/main" id="{22FE386C-EE58-FC4E-87DF-C1BBBB2ACC1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id="{7D99D223-74BA-BB43-B654-ABD2DE2959A5}"/>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ea typeface="+mn-ea"/>
                <a:cs typeface="+mn-cs"/>
              </a:defRPr>
            </a:lvl1pPr>
          </a:lstStyle>
          <a:p>
            <a:pPr>
              <a:defRPr/>
            </a:pPr>
            <a:fld id="{78D6C0A3-B980-9149-90BA-ED410C3914A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fontAlgn="base">
        <a:spcBef>
          <a:spcPct val="0"/>
        </a:spcBef>
        <a:spcAft>
          <a:spcPct val="0"/>
        </a:spcAft>
        <a:defRPr sz="4400" kern="1200">
          <a:solidFill>
            <a:schemeClr val="tx1"/>
          </a:solidFill>
          <a:latin typeface="+mj-lt"/>
          <a:ea typeface="ＭＳ Ｐゴシック" pitchFamily="-65" charset="-128"/>
          <a:cs typeface="ＭＳ Ｐゴシック" pitchFamily="-65" charset="-128"/>
        </a:defRPr>
      </a:lvl1pPr>
      <a:lvl2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2pPr>
      <a:lvl3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3pPr>
      <a:lvl4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4pPr>
      <a:lvl5pPr algn="ctr" defTabSz="457200" rtl="0" fontAlgn="base">
        <a:spcBef>
          <a:spcPct val="0"/>
        </a:spcBef>
        <a:spcAft>
          <a:spcPct val="0"/>
        </a:spcAft>
        <a:defRPr sz="4400">
          <a:solidFill>
            <a:schemeClr val="tx1"/>
          </a:solidFill>
          <a:latin typeface="Arial" panose="020B0604020202020204" pitchFamily="34" charset="0"/>
          <a:ea typeface="ＭＳ Ｐゴシック" pitchFamily="-65" charset="-128"/>
          <a:cs typeface="ＭＳ Ｐゴシック" pitchFamily="-65" charset="-128"/>
        </a:defRPr>
      </a:lvl5pPr>
      <a:lvl6pPr marL="4572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6pPr>
      <a:lvl7pPr marL="9144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7pPr>
      <a:lvl8pPr marL="13716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8pPr>
      <a:lvl9pPr marL="1828800" algn="ctr" defTabSz="457200" rtl="0" eaLnBrk="1" fontAlgn="base" hangingPunct="1">
        <a:spcBef>
          <a:spcPct val="0"/>
        </a:spcBef>
        <a:spcAft>
          <a:spcPct val="0"/>
        </a:spcAft>
        <a:defRPr sz="4400">
          <a:solidFill>
            <a:schemeClr val="tx1"/>
          </a:solidFill>
          <a:latin typeface="Calibri" pitchFamily="-65" charset="0"/>
          <a:ea typeface="ＭＳ Ｐゴシック" pitchFamily="-65" charset="-128"/>
          <a:cs typeface="ＭＳ Ｐゴシック" pitchFamily="-65" charset="-128"/>
        </a:defRPr>
      </a:lvl9pPr>
    </p:titleStyle>
    <p:bodyStyle>
      <a:lvl1pPr marL="342900" indent="-342900" algn="l" defTabSz="457200" rtl="0" fontAlgn="base">
        <a:spcBef>
          <a:spcPct val="20000"/>
        </a:spcBef>
        <a:spcAft>
          <a:spcPct val="0"/>
        </a:spcAft>
        <a:buFont typeface="Arial" panose="020B0604020202020204" pitchFamily="34" charset="0"/>
        <a:buChar char="•"/>
        <a:defRPr sz="3200" kern="1200">
          <a:solidFill>
            <a:schemeClr val="tx1"/>
          </a:solidFill>
          <a:latin typeface="+mn-lt"/>
          <a:ea typeface="ＭＳ Ｐゴシック" pitchFamily="-65" charset="-128"/>
          <a:cs typeface="ＭＳ Ｐゴシック" pitchFamily="-65" charset="-128"/>
        </a:defRPr>
      </a:lvl1pPr>
      <a:lvl2pPr marL="742950" indent="-285750" algn="l" defTabSz="457200" rtl="0" fontAlgn="base">
        <a:spcBef>
          <a:spcPct val="20000"/>
        </a:spcBef>
        <a:spcAft>
          <a:spcPct val="0"/>
        </a:spcAft>
        <a:buFont typeface="Arial" panose="020B0604020202020204" pitchFamily="34" charset="0"/>
        <a:buChar char="–"/>
        <a:defRPr sz="2800" kern="1200">
          <a:solidFill>
            <a:schemeClr val="tx1"/>
          </a:solidFill>
          <a:latin typeface="+mn-lt"/>
          <a:ea typeface="ＭＳ Ｐゴシック" pitchFamily="-65" charset="-128"/>
          <a:cs typeface="+mn-cs"/>
        </a:defRPr>
      </a:lvl2pPr>
      <a:lvl3pPr marL="1143000" indent="-228600" algn="l" defTabSz="457200" rtl="0" fontAlgn="base">
        <a:spcBef>
          <a:spcPct val="20000"/>
        </a:spcBef>
        <a:spcAft>
          <a:spcPct val="0"/>
        </a:spcAft>
        <a:buFont typeface="Arial" panose="020B0604020202020204" pitchFamily="34" charset="0"/>
        <a:buChar char="•"/>
        <a:defRPr sz="2400" kern="1200">
          <a:solidFill>
            <a:schemeClr val="tx1"/>
          </a:solidFill>
          <a:latin typeface="+mn-lt"/>
          <a:ea typeface="ＭＳ Ｐゴシック" pitchFamily="-65" charset="-128"/>
          <a:cs typeface="+mn-cs"/>
        </a:defRPr>
      </a:lvl3pPr>
      <a:lvl4pPr marL="16002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ＭＳ Ｐゴシック" pitchFamily="-65" charset="-128"/>
          <a:cs typeface="+mn-cs"/>
        </a:defRPr>
      </a:lvl4pPr>
      <a:lvl5pPr marL="20574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ＭＳ Ｐゴシック" pitchFamily="-65"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6.gif"/><Relationship Id="rId2" Type="http://schemas.openxmlformats.org/officeDocument/2006/relationships/image" Target="../media/image45.gi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www.meted.ucar.edu/training_module.php?id=111#.XLoDqZNKjUI" TargetMode="Externa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8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image" Target="../media/image65.gif"/><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hyperlink" Target="http://www.atmos.washington.edu/~ovens/loops/wxloop.cgi?/home/user_www/justin/Defense/horiz_wsp+al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8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1.png"/><Relationship Id="rId4" Type="http://schemas.openxmlformats.org/officeDocument/2006/relationships/image" Target="../media/image70.png"/></Relationships>
</file>

<file path=ppt/slides/_rels/slide9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www.atmos.washington.edu/~ovens/loops/wxloop.cgi?/home/user_www/justin/Defense/horiz_wsp+al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9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hyperlink" Target="http://www.atmos.washington.edu/~ovens/loops/wxloop.cgi?/home/user_www/justin/Defense/theta_cx+all" TargetMode="Externa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78.gif"/><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86.gif"/><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oleObject" Target="../embeddings/oleObject2.bin"/><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92.jp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4.xml"/></Relationships>
</file>

<file path=ppt/slides/_rels/slide118.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xml"/></Relationships>
</file>

<file path=ppt/slides/_rels/slide12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png"/><Relationship Id="rId1" Type="http://schemas.openxmlformats.org/officeDocument/2006/relationships/slideLayout" Target="../slideLayouts/slideLayout7.xml"/><Relationship Id="rId5" Type="http://schemas.openxmlformats.org/officeDocument/2006/relationships/image" Target="../media/image105.png"/><Relationship Id="rId4" Type="http://schemas.openxmlformats.org/officeDocument/2006/relationships/image" Target="../media/image104.jpeg"/></Relationships>
</file>

<file path=ppt/slides/_rels/slide127.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09.gif"/><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117.tiff"/><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1.xml"/></Relationships>
</file>

<file path=ppt/slides/_rels/slide157.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2" Type="http://schemas.openxmlformats.org/officeDocument/2006/relationships/image" Target="../media/image133.tiff"/><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4.xml"/></Relationships>
</file>

<file path=ppt/slides/_rels/slide164.xml.rels><?xml version="1.0" encoding="UTF-8" standalone="yes"?>
<Relationships xmlns="http://schemas.openxmlformats.org/package/2006/relationships"><Relationship Id="rId2" Type="http://schemas.openxmlformats.org/officeDocument/2006/relationships/image" Target="../media/image136.tiff"/><Relationship Id="rId1" Type="http://schemas.openxmlformats.org/officeDocument/2006/relationships/slideLayout" Target="../slideLayouts/slideLayout4.xml"/></Relationships>
</file>

<file path=ppt/slides/_rels/slide165.xml.rels><?xml version="1.0" encoding="UTF-8" standalone="yes"?>
<Relationships xmlns="http://schemas.openxmlformats.org/package/2006/relationships"><Relationship Id="rId2" Type="http://schemas.openxmlformats.org/officeDocument/2006/relationships/image" Target="../media/image137.tiff"/><Relationship Id="rId1" Type="http://schemas.openxmlformats.org/officeDocument/2006/relationships/slideLayout" Target="../slideLayouts/slideLayout4.xml"/></Relationships>
</file>

<file path=ppt/slides/_rels/slide166.xml.rels><?xml version="1.0" encoding="UTF-8" standalone="yes"?>
<Relationships xmlns="http://schemas.openxmlformats.org/package/2006/relationships"><Relationship Id="rId3" Type="http://schemas.openxmlformats.org/officeDocument/2006/relationships/image" Target="../media/image139.gif"/><Relationship Id="rId2" Type="http://schemas.openxmlformats.org/officeDocument/2006/relationships/image" Target="../media/image138.gif"/><Relationship Id="rId1" Type="http://schemas.openxmlformats.org/officeDocument/2006/relationships/slideLayout" Target="../slideLayouts/slideLayout4.xml"/></Relationships>
</file>

<file path=ppt/slides/_rels/slide167.xml.rels><?xml version="1.0" encoding="UTF-8" standalone="yes"?>
<Relationships xmlns="http://schemas.openxmlformats.org/package/2006/relationships"><Relationship Id="rId2" Type="http://schemas.openxmlformats.org/officeDocument/2006/relationships/image" Target="../media/image140.gif"/><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141.gif"/><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2" Type="http://schemas.openxmlformats.org/officeDocument/2006/relationships/image" Target="../media/image142.gif"/><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2" Type="http://schemas.openxmlformats.org/officeDocument/2006/relationships/image" Target="../media/image143.gif"/><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6.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2" Type="http://schemas.openxmlformats.org/officeDocument/2006/relationships/image" Target="../media/image150.jpeg"/><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2" Type="http://schemas.openxmlformats.org/officeDocument/2006/relationships/image" Target="../media/image156.png"/><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2" Type="http://schemas.openxmlformats.org/officeDocument/2006/relationships/image" Target="../media/image158.jpg"/><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2" Type="http://schemas.openxmlformats.org/officeDocument/2006/relationships/image" Target="../media/image159.gif"/><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2" Type="http://schemas.openxmlformats.org/officeDocument/2006/relationships/image" Target="../media/image160.jpeg"/><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2" Type="http://schemas.openxmlformats.org/officeDocument/2006/relationships/image" Target="../media/image165.jpg"/><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2" Type="http://schemas.openxmlformats.org/officeDocument/2006/relationships/image" Target="../media/image166.jpg"/><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2" Type="http://schemas.openxmlformats.org/officeDocument/2006/relationships/image" Target="../media/image167.jpg"/><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2" Type="http://schemas.openxmlformats.org/officeDocument/2006/relationships/image" Target="../media/image168.tiff"/><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2" Type="http://schemas.openxmlformats.org/officeDocument/2006/relationships/image" Target="../media/image170.jpeg"/><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oleObject" Target="file:///Users/cliffordmass/Store/Windstorm1229.doc%01!OLE_LINK1" TargetMode="External"/><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oleObject" Target="file:///Users/cliffordmass/Store/Windstorm1229.doc%01!OLE_LINK2" TargetMode="External"/><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2" Type="http://schemas.openxmlformats.org/officeDocument/2006/relationships/image" Target="../media/image17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3" name="Picture 1028" descr="asoswnd2.JPG                                                   0018819B&#10;Cliff Disk                     BB5EA40C:">
            <a:extLst>
              <a:ext uri="{FF2B5EF4-FFF2-40B4-BE49-F238E27FC236}">
                <a16:creationId xmlns:a16="http://schemas.microsoft.com/office/drawing/2014/main" id="{47BF7ECB-F9E7-0749-A608-6D3FFD5699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4999" y="381000"/>
            <a:ext cx="5497969"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Text Box 1031">
            <a:extLst>
              <a:ext uri="{FF2B5EF4-FFF2-40B4-BE49-F238E27FC236}">
                <a16:creationId xmlns:a16="http://schemas.microsoft.com/office/drawing/2014/main" id="{0B066659-EA9E-444D-89CD-A8B9E86FA2AE}"/>
              </a:ext>
            </a:extLst>
          </p:cNvPr>
          <p:cNvSpPr>
            <a:spLocks noGrp="1" noChangeArrowheads="1"/>
          </p:cNvSpPr>
          <p:nvPr>
            <p:ph idx="1"/>
          </p:nvPr>
        </p:nvSpPr>
        <p:spPr>
          <a:xfrm>
            <a:off x="2743200" y="4724400"/>
            <a:ext cx="3657600" cy="533400"/>
          </a:xfrm>
        </p:spPr>
        <p:txBody>
          <a:bodyPr/>
          <a:lstStyle/>
          <a:p>
            <a:pPr algn="ctr">
              <a:spcBef>
                <a:spcPct val="0"/>
              </a:spcBef>
              <a:buFontTx/>
              <a:buNone/>
            </a:pPr>
            <a:r>
              <a:rPr lang="en-US" altLang="en-US" sz="3600" b="1" dirty="0">
                <a:solidFill>
                  <a:schemeClr val="accent2"/>
                </a:solidFill>
                <a:ea typeface="ＭＳ Ｐゴシック" panose="020B0600070205080204" pitchFamily="34" charset="-128"/>
              </a:rPr>
              <a:t>Wind Prediction</a:t>
            </a:r>
          </a:p>
          <a:p>
            <a:pPr algn="ctr">
              <a:spcBef>
                <a:spcPct val="0"/>
              </a:spcBef>
              <a:buFontTx/>
              <a:buNone/>
            </a:pPr>
            <a:r>
              <a:rPr lang="en-US" altLang="en-US" sz="3600" b="1" dirty="0">
                <a:solidFill>
                  <a:schemeClr val="accent2"/>
                </a:solidFill>
                <a:ea typeface="ＭＳ Ｐゴシック" panose="020B0600070205080204" pitchFamily="34" charset="-128"/>
              </a:rPr>
              <a:t>ATMS 452</a:t>
            </a:r>
          </a:p>
          <a:p>
            <a:pPr algn="ctr">
              <a:spcBef>
                <a:spcPct val="0"/>
              </a:spcBef>
              <a:buFontTx/>
              <a:buNone/>
            </a:pPr>
            <a:r>
              <a:rPr lang="en-US" altLang="en-US" sz="3600" dirty="0">
                <a:ea typeface="ＭＳ Ｐゴシック" panose="020B0600070205080204" pitchFamily="34" charset="-128"/>
              </a:rPr>
              <a:t>Spring 2026</a:t>
            </a:r>
          </a:p>
          <a:p>
            <a:pPr algn="ctr">
              <a:spcBef>
                <a:spcPct val="0"/>
              </a:spcBef>
              <a:buFontTx/>
              <a:buNone/>
            </a:pPr>
            <a:endParaRPr lang="en-US" altLang="en-US" sz="3600" dirty="0">
              <a:ea typeface="ＭＳ Ｐゴシック" panose="020B0600070205080204"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a:extLst>
              <a:ext uri="{FF2B5EF4-FFF2-40B4-BE49-F238E27FC236}">
                <a16:creationId xmlns:a16="http://schemas.microsoft.com/office/drawing/2014/main" id="{888FB870-A572-8E4A-8932-01C19EE96450}"/>
              </a:ext>
            </a:extLst>
          </p:cNvPr>
          <p:cNvSpPr>
            <a:spLocks noGrp="1" noChangeArrowheads="1"/>
          </p:cNvSpPr>
          <p:nvPr>
            <p:ph type="title"/>
          </p:nvPr>
        </p:nvSpPr>
        <p:spPr>
          <a:xfrm>
            <a:off x="304800" y="457200"/>
            <a:ext cx="8229600" cy="1143000"/>
          </a:xfrm>
        </p:spPr>
        <p:txBody>
          <a:bodyPr/>
          <a:lstStyle/>
          <a:p>
            <a:r>
              <a:rPr lang="en-US" altLang="en-US" b="1" dirty="0">
                <a:solidFill>
                  <a:schemeClr val="accent2"/>
                </a:solidFill>
                <a:ea typeface="ＭＳ Ｐゴシック" panose="020B0600070205080204" pitchFamily="34" charset="-128"/>
              </a:rPr>
              <a:t>Wind Observations</a:t>
            </a:r>
          </a:p>
        </p:txBody>
      </p:sp>
      <p:sp>
        <p:nvSpPr>
          <p:cNvPr id="9218" name="Rectangle 3">
            <a:extLst>
              <a:ext uri="{FF2B5EF4-FFF2-40B4-BE49-F238E27FC236}">
                <a16:creationId xmlns:a16="http://schemas.microsoft.com/office/drawing/2014/main" id="{A048D442-64FA-4147-BCEF-A2EA4AD1AA64}"/>
              </a:ext>
            </a:extLst>
          </p:cNvPr>
          <p:cNvSpPr>
            <a:spLocks noGrp="1" noChangeArrowheads="1"/>
          </p:cNvSpPr>
          <p:nvPr>
            <p:ph idx="1"/>
          </p:nvPr>
        </p:nvSpPr>
        <p:spPr>
          <a:xfrm>
            <a:off x="685800" y="1828800"/>
            <a:ext cx="7772400" cy="4114800"/>
          </a:xfrm>
        </p:spPr>
        <p:txBody>
          <a:bodyPr/>
          <a:lstStyle/>
          <a:p>
            <a:r>
              <a:rPr lang="en-US" altLang="en-US" dirty="0">
                <a:ea typeface="ＭＳ Ｐゴシック" panose="020B0600070205080204" pitchFamily="34" charset="-128"/>
              </a:rPr>
              <a:t>Major issue is </a:t>
            </a:r>
            <a:r>
              <a:rPr lang="en-US" altLang="en-US" b="1" dirty="0">
                <a:ea typeface="ＭＳ Ｐゴシック" panose="020B0600070205080204" pitchFamily="34" charset="-128"/>
              </a:rPr>
              <a:t>representativeness</a:t>
            </a:r>
            <a:r>
              <a:rPr lang="en-US" altLang="en-US" dirty="0">
                <a:ea typeface="ＭＳ Ｐゴシック" panose="020B0600070205080204" pitchFamily="34" charset="-128"/>
              </a:rPr>
              <a:t> (e.g., sensor in valley or sheltered by house/tree)</a:t>
            </a:r>
          </a:p>
          <a:p>
            <a:r>
              <a:rPr lang="en-US" altLang="en-US" dirty="0">
                <a:ea typeface="ＭＳ Ｐゴシック" panose="020B0600070205080204" pitchFamily="34" charset="-128"/>
              </a:rPr>
              <a:t>Surface winds are highly variable due to varying surface characteristics and obstacles.</a:t>
            </a:r>
          </a:p>
          <a:p>
            <a:r>
              <a:rPr lang="en-US" altLang="en-US" dirty="0">
                <a:ea typeface="ＭＳ Ｐゴシック" panose="020B0600070205080204" pitchFamily="34" charset="-128"/>
              </a:rPr>
              <a:t>Wind varies substantially with height and </a:t>
            </a:r>
            <a:r>
              <a:rPr lang="en-US" altLang="en-US" b="1" dirty="0">
                <a:ea typeface="ＭＳ Ｐゴシック" panose="020B0600070205080204" pitchFamily="34" charset="-128"/>
              </a:rPr>
              <a:t>not all surface wind sensors are at the same elevation about the ground.  Standard is 10-m</a:t>
            </a:r>
            <a:r>
              <a:rPr lang="en-US" altLang="en-US" dirty="0">
                <a:ea typeface="ＭＳ Ｐゴシック" panose="020B0600070205080204" pitchFamily="34" charset="-128"/>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2C50-0B38-BE48-969D-91C77E06FEB5}"/>
              </a:ext>
            </a:extLst>
          </p:cNvPr>
          <p:cNvSpPr>
            <a:spLocks noGrp="1"/>
          </p:cNvSpPr>
          <p:nvPr>
            <p:ph type="title"/>
          </p:nvPr>
        </p:nvSpPr>
        <p:spPr/>
        <p:txBody>
          <a:bodyPr/>
          <a:lstStyle/>
          <a:p>
            <a:r>
              <a:rPr lang="en-US" dirty="0"/>
              <a:t>Correct Height, No Obstacles</a:t>
            </a:r>
          </a:p>
        </p:txBody>
      </p:sp>
      <p:sp>
        <p:nvSpPr>
          <p:cNvPr id="3" name="Content Placeholder 2">
            <a:extLst>
              <a:ext uri="{FF2B5EF4-FFF2-40B4-BE49-F238E27FC236}">
                <a16:creationId xmlns:a16="http://schemas.microsoft.com/office/drawing/2014/main" id="{73E2A28F-2926-814A-B04E-9BB322FFAC44}"/>
              </a:ext>
            </a:extLst>
          </p:cNvPr>
          <p:cNvSpPr>
            <a:spLocks noGrp="1"/>
          </p:cNvSpPr>
          <p:nvPr>
            <p:ph idx="1"/>
          </p:nvPr>
        </p:nvSpPr>
        <p:spPr/>
        <p:txBody>
          <a:bodyPr/>
          <a:lstStyle/>
          <a:p>
            <a:endParaRPr lang="en-US"/>
          </a:p>
        </p:txBody>
      </p:sp>
      <p:pic>
        <p:nvPicPr>
          <p:cNvPr id="5" name="Picture 4" descr="A picture containing grass, sky, outdoor, field&#10;&#10;Description automatically generated">
            <a:extLst>
              <a:ext uri="{FF2B5EF4-FFF2-40B4-BE49-F238E27FC236}">
                <a16:creationId xmlns:a16="http://schemas.microsoft.com/office/drawing/2014/main" id="{8ECC8E34-FF77-1C4B-9045-E4E15150BC46}"/>
              </a:ext>
            </a:extLst>
          </p:cNvPr>
          <p:cNvPicPr>
            <a:picLocks noChangeAspect="1"/>
          </p:cNvPicPr>
          <p:nvPr/>
        </p:nvPicPr>
        <p:blipFill>
          <a:blip r:embed="rId2"/>
          <a:stretch>
            <a:fillRect/>
          </a:stretch>
        </p:blipFill>
        <p:spPr>
          <a:xfrm>
            <a:off x="1365250" y="1363663"/>
            <a:ext cx="6413500" cy="4762500"/>
          </a:xfrm>
          <a:prstGeom prst="rect">
            <a:avLst/>
          </a:prstGeom>
        </p:spPr>
      </p:pic>
    </p:spTree>
    <p:extLst>
      <p:ext uri="{BB962C8B-B14F-4D97-AF65-F5344CB8AC3E}">
        <p14:creationId xmlns:p14="http://schemas.microsoft.com/office/powerpoint/2010/main" val="2069127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C2765-E8A5-827E-1DFA-8ADE0404CB14}"/>
              </a:ext>
            </a:extLst>
          </p:cNvPr>
          <p:cNvSpPr>
            <a:spLocks noGrp="1"/>
          </p:cNvSpPr>
          <p:nvPr>
            <p:ph type="title"/>
          </p:nvPr>
        </p:nvSpPr>
        <p:spPr/>
        <p:txBody>
          <a:bodyPr/>
          <a:lstStyle/>
          <a:p>
            <a:r>
              <a:rPr lang="en-US" b="1" dirty="0">
                <a:solidFill>
                  <a:schemeClr val="accent2"/>
                </a:solidFill>
              </a:rPr>
              <a:t>No Good</a:t>
            </a:r>
          </a:p>
        </p:txBody>
      </p:sp>
      <p:pic>
        <p:nvPicPr>
          <p:cNvPr id="5" name="Content Placeholder 4" descr="A screenshot of a video game&#10;&#10;Description automatically generated with medium confidence">
            <a:extLst>
              <a:ext uri="{FF2B5EF4-FFF2-40B4-BE49-F238E27FC236}">
                <a16:creationId xmlns:a16="http://schemas.microsoft.com/office/drawing/2014/main" id="{ACA406D8-0883-2E21-B8C4-837D07655C88}"/>
              </a:ext>
            </a:extLst>
          </p:cNvPr>
          <p:cNvPicPr>
            <a:picLocks noGrp="1" noChangeAspect="1"/>
          </p:cNvPicPr>
          <p:nvPr>
            <p:ph idx="1"/>
          </p:nvPr>
        </p:nvPicPr>
        <p:blipFill rotWithShape="1">
          <a:blip r:embed="rId2"/>
          <a:srcRect t="13469"/>
          <a:stretch/>
        </p:blipFill>
        <p:spPr>
          <a:xfrm>
            <a:off x="2133600" y="1407087"/>
            <a:ext cx="5615782" cy="4859395"/>
          </a:xfrm>
        </p:spPr>
      </p:pic>
    </p:spTree>
    <p:extLst>
      <p:ext uri="{BB962C8B-B14F-4D97-AF65-F5344CB8AC3E}">
        <p14:creationId xmlns:p14="http://schemas.microsoft.com/office/powerpoint/2010/main" val="2616557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3955A-BCCF-7D45-BAC6-BDBFCC4A7AFE}"/>
              </a:ext>
            </a:extLst>
          </p:cNvPr>
          <p:cNvSpPr>
            <a:spLocks noGrp="1"/>
          </p:cNvSpPr>
          <p:nvPr>
            <p:ph type="title"/>
          </p:nvPr>
        </p:nvSpPr>
        <p:spPr/>
        <p:txBody>
          <a:bodyPr/>
          <a:lstStyle/>
          <a:p>
            <a:r>
              <a:rPr lang="en-US" sz="4000" b="1" dirty="0">
                <a:solidFill>
                  <a:schemeClr val="accent2"/>
                </a:solidFill>
              </a:rPr>
              <a:t>Wind Often Follows a Log or Power Law Variation With Height</a:t>
            </a:r>
          </a:p>
        </p:txBody>
      </p:sp>
      <p:pic>
        <p:nvPicPr>
          <p:cNvPr id="5" name="Content Placeholder 4">
            <a:extLst>
              <a:ext uri="{FF2B5EF4-FFF2-40B4-BE49-F238E27FC236}">
                <a16:creationId xmlns:a16="http://schemas.microsoft.com/office/drawing/2014/main" id="{BDF46781-9253-7544-936A-3CBAA7E93805}"/>
              </a:ext>
            </a:extLst>
          </p:cNvPr>
          <p:cNvPicPr>
            <a:picLocks noGrp="1" noChangeAspect="1"/>
          </p:cNvPicPr>
          <p:nvPr>
            <p:ph idx="1"/>
          </p:nvPr>
        </p:nvPicPr>
        <p:blipFill>
          <a:blip r:embed="rId2"/>
          <a:stretch>
            <a:fillRect/>
          </a:stretch>
        </p:blipFill>
        <p:spPr>
          <a:xfrm>
            <a:off x="3251444" y="1641689"/>
            <a:ext cx="5470525" cy="4759111"/>
          </a:xfrm>
        </p:spPr>
      </p:pic>
      <p:sp>
        <p:nvSpPr>
          <p:cNvPr id="3" name="TextBox 2">
            <a:extLst>
              <a:ext uri="{FF2B5EF4-FFF2-40B4-BE49-F238E27FC236}">
                <a16:creationId xmlns:a16="http://schemas.microsoft.com/office/drawing/2014/main" id="{81DCEA44-0BFB-4745-AB2F-62904469F56D}"/>
              </a:ext>
            </a:extLst>
          </p:cNvPr>
          <p:cNvSpPr txBox="1"/>
          <p:nvPr/>
        </p:nvSpPr>
        <p:spPr>
          <a:xfrm>
            <a:off x="762001" y="2057400"/>
            <a:ext cx="2209799" cy="3108543"/>
          </a:xfrm>
          <a:prstGeom prst="rect">
            <a:avLst/>
          </a:prstGeom>
          <a:noFill/>
        </p:spPr>
        <p:txBody>
          <a:bodyPr wrap="square" rtlCol="0">
            <a:spAutoFit/>
          </a:bodyPr>
          <a:lstStyle/>
          <a:p>
            <a:r>
              <a:rPr lang="en-US" sz="2800" b="1" dirty="0"/>
              <a:t>Thus, a modest change in height can make a big difference in wind speed!</a:t>
            </a:r>
          </a:p>
        </p:txBody>
      </p:sp>
    </p:spTree>
    <p:extLst>
      <p:ext uri="{BB962C8B-B14F-4D97-AF65-F5344CB8AC3E}">
        <p14:creationId xmlns:p14="http://schemas.microsoft.com/office/powerpoint/2010/main" val="3866279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Title 1">
            <a:extLst>
              <a:ext uri="{FF2B5EF4-FFF2-40B4-BE49-F238E27FC236}">
                <a16:creationId xmlns:a16="http://schemas.microsoft.com/office/drawing/2014/main" id="{400CD25A-7F7D-C840-8E30-D02CE9C511A2}"/>
              </a:ext>
            </a:extLst>
          </p:cNvPr>
          <p:cNvSpPr>
            <a:spLocks noGrp="1" noChangeArrowheads="1"/>
          </p:cNvSpPr>
          <p:nvPr>
            <p:ph type="title"/>
          </p:nvPr>
        </p:nvSpPr>
        <p:spPr>
          <a:xfrm>
            <a:off x="990600" y="2286000"/>
            <a:ext cx="7772400" cy="1143000"/>
          </a:xfrm>
        </p:spPr>
        <p:txBody>
          <a:bodyPr/>
          <a:lstStyle/>
          <a:p>
            <a:r>
              <a:rPr lang="en-US" altLang="en-US" b="1" dirty="0">
                <a:solidFill>
                  <a:schemeClr val="accent2"/>
                </a:solidFill>
                <a:ea typeface="ＭＳ Ｐゴシック" panose="020B0600070205080204" pitchFamily="34" charset="-128"/>
              </a:rPr>
              <a:t>Observation Changes</a:t>
            </a:r>
            <a:br>
              <a:rPr lang="en-US" altLang="en-US" dirty="0">
                <a:solidFill>
                  <a:schemeClr val="accent2"/>
                </a:solidFill>
                <a:ea typeface="ＭＳ Ｐゴシック" panose="020B0600070205080204" pitchFamily="34" charset="-128"/>
              </a:rPr>
            </a:br>
            <a:br>
              <a:rPr lang="en-US" altLang="en-US" dirty="0">
                <a:solidFill>
                  <a:schemeClr val="accent2"/>
                </a:solidFill>
                <a:ea typeface="ＭＳ Ｐゴシック" panose="020B0600070205080204" pitchFamily="34" charset="-128"/>
              </a:rPr>
            </a:br>
            <a:r>
              <a:rPr lang="en-US" altLang="en-US" dirty="0">
                <a:ea typeface="ＭＳ Ｐゴシック" panose="020B0600070205080204" pitchFamily="34" charset="-128"/>
              </a:rPr>
              <a:t>NWS/FAA Wind Observations</a:t>
            </a:r>
            <a:br>
              <a:rPr lang="en-US" altLang="en-US" dirty="0">
                <a:ea typeface="ＭＳ Ｐゴシック" panose="020B0600070205080204" pitchFamily="34" charset="-128"/>
              </a:rPr>
            </a:br>
            <a:r>
              <a:rPr lang="en-US" altLang="en-US" dirty="0">
                <a:ea typeface="ＭＳ Ｐゴシック" panose="020B0600070205080204" pitchFamily="34" charset="-128"/>
              </a:rPr>
              <a:t>ASOS Sensors Have Been Changed from </a:t>
            </a:r>
            <a:r>
              <a:rPr lang="en-US" altLang="en-US" b="1" dirty="0">
                <a:ea typeface="ＭＳ Ｐゴシック" panose="020B0600070205080204" pitchFamily="34" charset="-128"/>
              </a:rPr>
              <a:t>Three-cup Anemometers </a:t>
            </a:r>
            <a:r>
              <a:rPr lang="en-US" altLang="en-US" dirty="0">
                <a:ea typeface="ＭＳ Ｐゴシック" panose="020B0600070205080204" pitchFamily="34" charset="-128"/>
              </a:rPr>
              <a:t>to </a:t>
            </a:r>
            <a:r>
              <a:rPr lang="en-US" altLang="en-US" b="1" dirty="0">
                <a:ea typeface="ＭＳ Ｐゴシック" panose="020B0600070205080204" pitchFamily="34" charset="-128"/>
              </a:rPr>
              <a:t>Acoustic/Sonic Units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028" descr="l12.jpg                                                        00029E37&#10;Cliff Disk                     BB5EA40C:">
            <a:extLst>
              <a:ext uri="{FF2B5EF4-FFF2-40B4-BE49-F238E27FC236}">
                <a16:creationId xmlns:a16="http://schemas.microsoft.com/office/drawing/2014/main" id="{57E5FBC0-67FD-9244-9550-B7BB67F771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828800"/>
            <a:ext cx="3300413" cy="440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6" name="Picture 1029" descr="094.jpg                                                        00029E37&#10;Cliff Disk                     BB5EA40C:">
            <a:extLst>
              <a:ext uri="{FF2B5EF4-FFF2-40B4-BE49-F238E27FC236}">
                <a16:creationId xmlns:a16="http://schemas.microsoft.com/office/drawing/2014/main" id="{3C88F7BA-E0E3-7A4A-B681-F7B4AC4138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1981200"/>
            <a:ext cx="2571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Box 3">
            <a:extLst>
              <a:ext uri="{FF2B5EF4-FFF2-40B4-BE49-F238E27FC236}">
                <a16:creationId xmlns:a16="http://schemas.microsoft.com/office/drawing/2014/main" id="{0B09E352-3CFA-F64D-88F2-542993C3EC93}"/>
              </a:ext>
            </a:extLst>
          </p:cNvPr>
          <p:cNvSpPr txBox="1">
            <a:spLocks noChangeArrowheads="1"/>
          </p:cNvSpPr>
          <p:nvPr/>
        </p:nvSpPr>
        <p:spPr bwMode="auto">
          <a:xfrm>
            <a:off x="1524000" y="381000"/>
            <a:ext cx="69913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3600" b="1">
                <a:solidFill>
                  <a:schemeClr val="accent2"/>
                </a:solidFill>
                <a:latin typeface="Times" pitchFamily="2" charset="0"/>
              </a:rPr>
              <a:t>Problems With Old Wind Sensors:</a:t>
            </a:r>
          </a:p>
          <a:p>
            <a:pPr>
              <a:spcBef>
                <a:spcPct val="0"/>
              </a:spcBef>
              <a:buFontTx/>
              <a:buNone/>
            </a:pPr>
            <a:r>
              <a:rPr lang="en-US" altLang="en-US" sz="3600">
                <a:latin typeface="Times" pitchFamily="2" charset="0"/>
              </a:rPr>
              <a:t>Icing/riming, start up thresholds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A8DDD2D3-ECB8-CC45-8902-E48568AF2115}"/>
              </a:ext>
            </a:extLst>
          </p:cNvPr>
          <p:cNvSpPr>
            <a:spLocks noGrp="1" noChangeArrowheads="1"/>
          </p:cNvSpPr>
          <p:nvPr>
            <p:ph type="title"/>
          </p:nvPr>
        </p:nvSpPr>
        <p:spPr>
          <a:xfrm>
            <a:off x="457200" y="990600"/>
            <a:ext cx="8229600" cy="1143000"/>
          </a:xfrm>
        </p:spPr>
        <p:txBody>
          <a:bodyPr/>
          <a:lstStyle/>
          <a:p>
            <a:r>
              <a:rPr lang="en-US" altLang="en-US" b="1" dirty="0">
                <a:solidFill>
                  <a:schemeClr val="accent2"/>
                </a:solidFill>
                <a:ea typeface="ＭＳ Ｐゴシック" panose="020B0600070205080204" pitchFamily="34" charset="-128"/>
              </a:rPr>
              <a:t>New Sonic Wind Sensor (direction and speed)</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Acoustic or Sonic Units</a:t>
            </a:r>
          </a:p>
        </p:txBody>
      </p:sp>
      <p:pic>
        <p:nvPicPr>
          <p:cNvPr id="7170" name="Picture 1029" descr="fs20050803_icefree.jpg                                         0018819B&#10;Cliff Disk                     BB5EA40C:">
            <a:extLst>
              <a:ext uri="{FF2B5EF4-FFF2-40B4-BE49-F238E27FC236}">
                <a16:creationId xmlns:a16="http://schemas.microsoft.com/office/drawing/2014/main" id="{AD8B61AC-C1DF-5D41-820E-6AD399866D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211" b="12113"/>
          <a:stretch/>
        </p:blipFill>
        <p:spPr bwMode="auto">
          <a:xfrm>
            <a:off x="2705100" y="2971800"/>
            <a:ext cx="37338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026">
            <a:extLst>
              <a:ext uri="{FF2B5EF4-FFF2-40B4-BE49-F238E27FC236}">
                <a16:creationId xmlns:a16="http://schemas.microsoft.com/office/drawing/2014/main" id="{A8FDA4E8-AFF0-C641-9F3D-FF0F1AABFF46}"/>
              </a:ext>
            </a:extLst>
          </p:cNvPr>
          <p:cNvSpPr>
            <a:spLocks noGrp="1" noChangeArrowheads="1"/>
          </p:cNvSpPr>
          <p:nvPr>
            <p:ph type="title"/>
          </p:nvPr>
        </p:nvSpPr>
        <p:spPr>
          <a:xfrm>
            <a:off x="762000" y="152400"/>
            <a:ext cx="7772400" cy="1143000"/>
          </a:xfrm>
        </p:spPr>
        <p:txBody>
          <a:bodyPr/>
          <a:lstStyle/>
          <a:p>
            <a:r>
              <a:rPr lang="en-US" altLang="en-US" b="1" dirty="0">
                <a:solidFill>
                  <a:schemeClr val="accent2"/>
                </a:solidFill>
                <a:ea typeface="ＭＳ Ｐゴシック" panose="020B0600070205080204" pitchFamily="34" charset="-128"/>
              </a:rPr>
              <a:t>The New Wind Sensor</a:t>
            </a:r>
          </a:p>
        </p:txBody>
      </p:sp>
      <p:sp>
        <p:nvSpPr>
          <p:cNvPr id="8194" name="Rectangle 1027">
            <a:extLst>
              <a:ext uri="{FF2B5EF4-FFF2-40B4-BE49-F238E27FC236}">
                <a16:creationId xmlns:a16="http://schemas.microsoft.com/office/drawing/2014/main" id="{34011F31-9D86-9E4F-BDA0-D30AD515047F}"/>
              </a:ext>
            </a:extLst>
          </p:cNvPr>
          <p:cNvSpPr>
            <a:spLocks noGrp="1" noChangeArrowheads="1"/>
          </p:cNvSpPr>
          <p:nvPr>
            <p:ph idx="1"/>
          </p:nvPr>
        </p:nvSpPr>
        <p:spPr>
          <a:xfrm>
            <a:off x="381000" y="1143000"/>
            <a:ext cx="8534400" cy="4114800"/>
          </a:xfrm>
        </p:spPr>
        <p:txBody>
          <a:bodyPr/>
          <a:lstStyle/>
          <a:p>
            <a:pPr>
              <a:lnSpc>
                <a:spcPct val="90000"/>
              </a:lnSpc>
            </a:pPr>
            <a:r>
              <a:rPr lang="en-US" altLang="en-US" dirty="0">
                <a:latin typeface="Lucida Grande" panose="020B0600040502020204" pitchFamily="34" charset="0"/>
                <a:ea typeface="ＭＳ Ｐゴシック" panose="020B0600070205080204" pitchFamily="34" charset="-128"/>
              </a:rPr>
              <a:t>The new ASOS wind sensor, the Vaisala 425NWS, is a </a:t>
            </a:r>
            <a:r>
              <a:rPr lang="en-US" altLang="en-US" dirty="0">
                <a:solidFill>
                  <a:schemeClr val="accent2"/>
                </a:solidFill>
                <a:latin typeface="Lucida Grande" panose="020B0600040502020204" pitchFamily="34" charset="0"/>
                <a:ea typeface="ＭＳ Ｐゴシック" panose="020B0600070205080204" pitchFamily="34" charset="-128"/>
              </a:rPr>
              <a:t>sonic anemometer</a:t>
            </a:r>
            <a:r>
              <a:rPr lang="en-US" altLang="en-US" dirty="0">
                <a:latin typeface="Lucida Grande" panose="020B0600040502020204" pitchFamily="34" charset="0"/>
                <a:ea typeface="ＭＳ Ｐゴシック" panose="020B0600070205080204" pitchFamily="34" charset="-128"/>
              </a:rPr>
              <a:t>. No moving parts and better in winter weather conditions. </a:t>
            </a:r>
          </a:p>
          <a:p>
            <a:pPr>
              <a:lnSpc>
                <a:spcPct val="90000"/>
              </a:lnSpc>
            </a:pPr>
            <a:r>
              <a:rPr lang="en-US" altLang="en-US" dirty="0">
                <a:latin typeface="Lucida Grande" panose="020B0600040502020204" pitchFamily="34" charset="0"/>
                <a:ea typeface="ＭＳ Ｐゴシック" panose="020B0600070205080204" pitchFamily="34" charset="-128"/>
              </a:rPr>
              <a:t>Uses </a:t>
            </a:r>
            <a:r>
              <a:rPr lang="en-US" altLang="en-US" b="1" dirty="0">
                <a:latin typeface="Lucida Grande" panose="020B0600040502020204" pitchFamily="34" charset="0"/>
                <a:ea typeface="ＭＳ Ｐゴシック" panose="020B0600070205080204" pitchFamily="34" charset="-128"/>
              </a:rPr>
              <a:t>24</a:t>
            </a:r>
            <a:r>
              <a:rPr lang="en-US" altLang="en-US" dirty="0">
                <a:latin typeface="Lucida Grande" panose="020B0600040502020204" pitchFamily="34" charset="0"/>
                <a:ea typeface="ＭＳ Ｐゴシック" panose="020B0600070205080204" pitchFamily="34" charset="-128"/>
              </a:rPr>
              <a:t> </a:t>
            </a:r>
            <a:r>
              <a:rPr lang="en-US" altLang="en-US" b="1" dirty="0">
                <a:latin typeface="Lucida Grande" panose="020B0600040502020204" pitchFamily="34" charset="0"/>
                <a:ea typeface="ＭＳ Ｐゴシック" panose="020B0600070205080204" pitchFamily="34" charset="-128"/>
              </a:rPr>
              <a:t>five-second averages to determine the two-minute average wind speed and direction</a:t>
            </a:r>
            <a:r>
              <a:rPr lang="en-US" altLang="en-US" dirty="0">
                <a:latin typeface="Lucida Grande" panose="020B0600040502020204" pitchFamily="34" charset="0"/>
                <a:ea typeface="ＭＳ Ｐゴシック" panose="020B0600070205080204" pitchFamily="34" charset="-128"/>
              </a:rPr>
              <a:t>.  This is the sustained wind.</a:t>
            </a:r>
          </a:p>
          <a:p>
            <a:pPr>
              <a:lnSpc>
                <a:spcPct val="90000"/>
              </a:lnSpc>
            </a:pPr>
            <a:r>
              <a:rPr lang="en-US" altLang="en-US" dirty="0">
                <a:latin typeface="Lucida Grande" panose="020B0600040502020204" pitchFamily="34" charset="0"/>
                <a:ea typeface="ＭＳ Ｐゴシック" panose="020B0600070205080204" pitchFamily="34" charset="-128"/>
              </a:rPr>
              <a:t>The highest </a:t>
            </a:r>
            <a:r>
              <a:rPr lang="en-US" altLang="en-US" b="1" dirty="0">
                <a:latin typeface="Lucida Grande" panose="020B0600040502020204" pitchFamily="34" charset="0"/>
                <a:ea typeface="ＭＳ Ｐゴシック" panose="020B0600070205080204" pitchFamily="34" charset="-128"/>
              </a:rPr>
              <a:t>three-second</a:t>
            </a:r>
            <a:r>
              <a:rPr lang="en-US" altLang="en-US" dirty="0">
                <a:latin typeface="Lucida Grande" panose="020B0600040502020204" pitchFamily="34" charset="0"/>
                <a:ea typeface="ＭＳ Ｐゴシック" panose="020B0600070205080204" pitchFamily="34" charset="-128"/>
              </a:rPr>
              <a:t> running average speed is stored for gust and peak wind processing.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a:extLst>
              <a:ext uri="{FF2B5EF4-FFF2-40B4-BE49-F238E27FC236}">
                <a16:creationId xmlns:a16="http://schemas.microsoft.com/office/drawing/2014/main" id="{37516F89-EC57-F844-811C-10E59EF272A6}"/>
              </a:ext>
            </a:extLst>
          </p:cNvPr>
          <p:cNvSpPr>
            <a:spLocks noGrp="1" noChangeArrowheads="1"/>
          </p:cNvSpPr>
          <p:nvPr>
            <p:ph type="title"/>
          </p:nvPr>
        </p:nvSpPr>
        <p:spPr>
          <a:xfrm>
            <a:off x="457200" y="533400"/>
            <a:ext cx="8229600" cy="1143000"/>
          </a:xfrm>
        </p:spPr>
        <p:txBody>
          <a:bodyPr/>
          <a:lstStyle/>
          <a:p>
            <a:r>
              <a:rPr lang="en-US" altLang="en-US" b="1">
                <a:solidFill>
                  <a:schemeClr val="accent2"/>
                </a:solidFill>
                <a:ea typeface="ＭＳ Ｐゴシック" panose="020B0600070205080204" pitchFamily="34" charset="-128"/>
              </a:rPr>
              <a:t>Wind Gusts</a:t>
            </a:r>
          </a:p>
        </p:txBody>
      </p:sp>
      <p:pic>
        <p:nvPicPr>
          <p:cNvPr id="10242" name="Content Placeholder 4" descr="gust4.tiff">
            <a:extLst>
              <a:ext uri="{FF2B5EF4-FFF2-40B4-BE49-F238E27FC236}">
                <a16:creationId xmlns:a16="http://schemas.microsoft.com/office/drawing/2014/main" id="{C36C8F93-C4F8-BE44-9395-22002F4783A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9260" r="-19260"/>
          <a:stretch>
            <a:fillRect/>
          </a:stretch>
        </p:blipFill>
        <p:spPr>
          <a:xfrm>
            <a:off x="36342" y="1400221"/>
            <a:ext cx="9162101" cy="4850524"/>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Title 1">
            <a:extLst>
              <a:ext uri="{FF2B5EF4-FFF2-40B4-BE49-F238E27FC236}">
                <a16:creationId xmlns:a16="http://schemas.microsoft.com/office/drawing/2014/main" id="{A458F7D4-6074-CA42-A700-213FD97E90EE}"/>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78178" name="Content Placeholder 8">
            <a:extLst>
              <a:ext uri="{FF2B5EF4-FFF2-40B4-BE49-F238E27FC236}">
                <a16:creationId xmlns:a16="http://schemas.microsoft.com/office/drawing/2014/main" id="{1AB2088F-4BD3-8748-B6A8-698651E95E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38200" y="1219199"/>
            <a:ext cx="7772400" cy="5311851"/>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CCD43047-BC69-924C-B002-24889100BB28}"/>
              </a:ext>
            </a:extLst>
          </p:cNvPr>
          <p:cNvSpPr>
            <a:spLocks noGrp="1" noChangeArrowheads="1"/>
          </p:cNvSpPr>
          <p:nvPr>
            <p:ph type="title"/>
          </p:nvPr>
        </p:nvSpPr>
        <p:spPr>
          <a:xfrm>
            <a:off x="685800" y="533400"/>
            <a:ext cx="7924800" cy="1371600"/>
          </a:xfrm>
        </p:spPr>
        <p:txBody>
          <a:bodyPr/>
          <a:lstStyle/>
          <a:p>
            <a:r>
              <a:rPr lang="en-US" altLang="en-US" b="1">
                <a:solidFill>
                  <a:schemeClr val="accent2"/>
                </a:solidFill>
                <a:ea typeface="ＭＳ Ｐゴシック" panose="020B0600070205080204" pitchFamily="34" charset="-128"/>
              </a:rPr>
              <a:t>Observed Wind Speed at the University of Washington </a:t>
            </a:r>
          </a:p>
        </p:txBody>
      </p:sp>
      <p:pic>
        <p:nvPicPr>
          <p:cNvPr id="15362" name="Picture 4" descr="C:\WINDOWS\Desktop\wind.gif">
            <a:extLst>
              <a:ext uri="{FF2B5EF4-FFF2-40B4-BE49-F238E27FC236}">
                <a16:creationId xmlns:a16="http://schemas.microsoft.com/office/drawing/2014/main" id="{1150C963-3C02-7E43-A9AF-A795D3D477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209800"/>
            <a:ext cx="8483600" cy="381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ext Box 5">
            <a:extLst>
              <a:ext uri="{FF2B5EF4-FFF2-40B4-BE49-F238E27FC236}">
                <a16:creationId xmlns:a16="http://schemas.microsoft.com/office/drawing/2014/main" id="{9C359D90-13F9-D949-9410-477E229E6E0B}"/>
              </a:ext>
            </a:extLst>
          </p:cNvPr>
          <p:cNvSpPr txBox="1">
            <a:spLocks noChangeArrowheads="1"/>
          </p:cNvSpPr>
          <p:nvPr/>
        </p:nvSpPr>
        <p:spPr bwMode="auto">
          <a:xfrm>
            <a:off x="593725" y="6234113"/>
            <a:ext cx="834866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50000"/>
              </a:spcBef>
              <a:buFontTx/>
              <a:buNone/>
            </a:pPr>
            <a:r>
              <a:rPr lang="en-US" altLang="en-US" sz="1600">
                <a:latin typeface="Times" pitchFamily="2" charset="0"/>
              </a:rPr>
              <a:t>(Sampled every 5 seconds: reports 1 minute averages and highest 5 second wind gusts each minute</a:t>
            </a:r>
            <a:r>
              <a:rPr lang="en-US" altLang="en-US" sz="1400">
                <a:latin typeface="Times" pitchFamily="2" charset="0"/>
              </a:rPr>
              <a:t> )</a:t>
            </a:r>
          </a:p>
          <a:p>
            <a:pPr>
              <a:spcBef>
                <a:spcPct val="0"/>
              </a:spcBef>
              <a:buFontTx/>
              <a:buNone/>
            </a:pPr>
            <a:endParaRPr lang="en-US" altLang="en-US" sz="2400">
              <a:latin typeface="Times" pitchFamily="2"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Title 1">
            <a:extLst>
              <a:ext uri="{FF2B5EF4-FFF2-40B4-BE49-F238E27FC236}">
                <a16:creationId xmlns:a16="http://schemas.microsoft.com/office/drawing/2014/main" id="{E97B0867-99E0-7845-A19D-AD2ACB666F2C}"/>
              </a:ext>
            </a:extLst>
          </p:cNvPr>
          <p:cNvSpPr>
            <a:spLocks noGrp="1" noChangeArrowheads="1"/>
          </p:cNvSpPr>
          <p:nvPr>
            <p:ph type="title"/>
          </p:nvPr>
        </p:nvSpPr>
        <p:spPr/>
        <p:txBody>
          <a:bodyPr/>
          <a:lstStyle/>
          <a:p>
            <a:r>
              <a:rPr lang="en-US" altLang="en-US">
                <a:ea typeface="ＭＳ Ｐゴシック" panose="020B0600070205080204" pitchFamily="34" charset="-128"/>
              </a:rPr>
              <a:t>Hood Canal Bridge 2019</a:t>
            </a:r>
          </a:p>
        </p:txBody>
      </p:sp>
      <p:pic>
        <p:nvPicPr>
          <p:cNvPr id="179202" name="Content Placeholder 4">
            <a:extLst>
              <a:ext uri="{FF2B5EF4-FFF2-40B4-BE49-F238E27FC236}">
                <a16:creationId xmlns:a16="http://schemas.microsoft.com/office/drawing/2014/main" id="{8D71D40F-9289-CF44-BB39-1FC77F8A11E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20775" y="1295400"/>
            <a:ext cx="6902450" cy="4930775"/>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6361-5FC3-D642-ABFA-EF79468721AF}"/>
              </a:ext>
            </a:extLst>
          </p:cNvPr>
          <p:cNvSpPr>
            <a:spLocks noGrp="1"/>
          </p:cNvSpPr>
          <p:nvPr>
            <p:ph type="title"/>
          </p:nvPr>
        </p:nvSpPr>
        <p:spPr/>
        <p:txBody>
          <a:bodyPr/>
          <a:lstStyle/>
          <a:p>
            <a:r>
              <a:rPr lang="en-US" b="1" dirty="0">
                <a:solidFill>
                  <a:schemeClr val="accent2"/>
                </a:solidFill>
              </a:rPr>
              <a:t>Why Gusts are Important</a:t>
            </a:r>
          </a:p>
        </p:txBody>
      </p:sp>
      <p:sp>
        <p:nvSpPr>
          <p:cNvPr id="3" name="Content Placeholder 2">
            <a:extLst>
              <a:ext uri="{FF2B5EF4-FFF2-40B4-BE49-F238E27FC236}">
                <a16:creationId xmlns:a16="http://schemas.microsoft.com/office/drawing/2014/main" id="{86A2975D-B41D-004F-B934-3313A40F0DDD}"/>
              </a:ext>
            </a:extLst>
          </p:cNvPr>
          <p:cNvSpPr>
            <a:spLocks noGrp="1"/>
          </p:cNvSpPr>
          <p:nvPr>
            <p:ph idx="1"/>
          </p:nvPr>
        </p:nvSpPr>
        <p:spPr>
          <a:xfrm>
            <a:off x="457200" y="1524000"/>
            <a:ext cx="8229600" cy="4525963"/>
          </a:xfrm>
        </p:spPr>
        <p:txBody>
          <a:bodyPr/>
          <a:lstStyle/>
          <a:p>
            <a:pPr marL="0" indent="0">
              <a:buNone/>
            </a:pPr>
            <a:r>
              <a:rPr lang="en-US" dirty="0"/>
              <a:t>Often much of the major wind damage does not occur with the sustained wind, but from the transient, intermittent wind gusts.</a:t>
            </a:r>
          </a:p>
        </p:txBody>
      </p:sp>
      <p:pic>
        <p:nvPicPr>
          <p:cNvPr id="5" name="Picture 4">
            <a:extLst>
              <a:ext uri="{FF2B5EF4-FFF2-40B4-BE49-F238E27FC236}">
                <a16:creationId xmlns:a16="http://schemas.microsoft.com/office/drawing/2014/main" id="{C8FE69EF-7AC9-0B43-ACBB-D857A4B65306}"/>
              </a:ext>
            </a:extLst>
          </p:cNvPr>
          <p:cNvPicPr>
            <a:picLocks noChangeAspect="1"/>
          </p:cNvPicPr>
          <p:nvPr/>
        </p:nvPicPr>
        <p:blipFill>
          <a:blip r:embed="rId2"/>
          <a:stretch>
            <a:fillRect/>
          </a:stretch>
        </p:blipFill>
        <p:spPr>
          <a:xfrm>
            <a:off x="2819400" y="3352800"/>
            <a:ext cx="4191000" cy="3143250"/>
          </a:xfrm>
          <a:prstGeom prst="rect">
            <a:avLst/>
          </a:prstGeom>
        </p:spPr>
      </p:pic>
    </p:spTree>
    <p:extLst>
      <p:ext uri="{BB962C8B-B14F-4D97-AF65-F5344CB8AC3E}">
        <p14:creationId xmlns:p14="http://schemas.microsoft.com/office/powerpoint/2010/main" val="3391388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B2AB9-438A-FE9A-A311-68900016C2F7}"/>
              </a:ext>
            </a:extLst>
          </p:cNvPr>
          <p:cNvSpPr>
            <a:spLocks noGrp="1"/>
          </p:cNvSpPr>
          <p:nvPr>
            <p:ph type="title"/>
          </p:nvPr>
        </p:nvSpPr>
        <p:spPr>
          <a:xfrm>
            <a:off x="457200" y="761421"/>
            <a:ext cx="8229600" cy="1143000"/>
          </a:xfrm>
        </p:spPr>
        <p:txBody>
          <a:bodyPr/>
          <a:lstStyle/>
          <a:p>
            <a:r>
              <a:rPr lang="en-US" dirty="0"/>
              <a:t>Wind Damage Goes Up by the Square or Cube of the Windspeed</a:t>
            </a:r>
          </a:p>
        </p:txBody>
      </p:sp>
      <p:pic>
        <p:nvPicPr>
          <p:cNvPr id="5" name="Content Placeholder 4" descr="A document with text on it&#10;&#10;Description automatically generated">
            <a:extLst>
              <a:ext uri="{FF2B5EF4-FFF2-40B4-BE49-F238E27FC236}">
                <a16:creationId xmlns:a16="http://schemas.microsoft.com/office/drawing/2014/main" id="{CDBED8FC-8AFF-4585-0D8A-7BF7CD022AC7}"/>
              </a:ext>
            </a:extLst>
          </p:cNvPr>
          <p:cNvPicPr>
            <a:picLocks noGrp="1" noChangeAspect="1"/>
          </p:cNvPicPr>
          <p:nvPr>
            <p:ph idx="1"/>
          </p:nvPr>
        </p:nvPicPr>
        <p:blipFill>
          <a:blip r:embed="rId2"/>
          <a:stretch>
            <a:fillRect/>
          </a:stretch>
        </p:blipFill>
        <p:spPr>
          <a:xfrm>
            <a:off x="762000" y="2514600"/>
            <a:ext cx="7620000" cy="4061421"/>
          </a:xfrm>
        </p:spPr>
      </p:pic>
    </p:spTree>
    <p:extLst>
      <p:ext uri="{BB962C8B-B14F-4D97-AF65-F5344CB8AC3E}">
        <p14:creationId xmlns:p14="http://schemas.microsoft.com/office/powerpoint/2010/main" val="2310398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A3AF-A559-314F-83D0-A8F49C3A5732}"/>
              </a:ext>
            </a:extLst>
          </p:cNvPr>
          <p:cNvSpPr>
            <a:spLocks noGrp="1"/>
          </p:cNvSpPr>
          <p:nvPr>
            <p:ph type="title"/>
          </p:nvPr>
        </p:nvSpPr>
        <p:spPr>
          <a:xfrm>
            <a:off x="457200" y="454572"/>
            <a:ext cx="8229600" cy="1143000"/>
          </a:xfrm>
        </p:spPr>
        <p:txBody>
          <a:bodyPr/>
          <a:lstStyle/>
          <a:p>
            <a:r>
              <a:rPr lang="en-US" b="1" dirty="0">
                <a:solidFill>
                  <a:srgbClr val="FF0000"/>
                </a:solidFill>
              </a:rPr>
              <a:t>Why are there wind gusts?</a:t>
            </a:r>
          </a:p>
        </p:txBody>
      </p:sp>
      <p:sp>
        <p:nvSpPr>
          <p:cNvPr id="3" name="Content Placeholder 2">
            <a:extLst>
              <a:ext uri="{FF2B5EF4-FFF2-40B4-BE49-F238E27FC236}">
                <a16:creationId xmlns:a16="http://schemas.microsoft.com/office/drawing/2014/main" id="{0FE00241-1E63-F040-80C1-284AF9847614}"/>
              </a:ext>
            </a:extLst>
          </p:cNvPr>
          <p:cNvSpPr>
            <a:spLocks noGrp="1"/>
          </p:cNvSpPr>
          <p:nvPr>
            <p:ph idx="1"/>
          </p:nvPr>
        </p:nvSpPr>
        <p:spPr>
          <a:xfrm>
            <a:off x="3886200" y="2133600"/>
            <a:ext cx="1600200" cy="2971800"/>
          </a:xfrm>
        </p:spPr>
        <p:txBody>
          <a:bodyPr/>
          <a:lstStyle/>
          <a:p>
            <a:pPr marL="0" indent="0">
              <a:buNone/>
            </a:pPr>
            <a:r>
              <a:rPr lang="en-US" sz="18000" b="1" dirty="0">
                <a:solidFill>
                  <a:srgbClr val="FF0000"/>
                </a:solidFill>
              </a:rPr>
              <a:t>?</a:t>
            </a:r>
          </a:p>
        </p:txBody>
      </p:sp>
    </p:spTree>
    <p:extLst>
      <p:ext uri="{BB962C8B-B14F-4D97-AF65-F5344CB8AC3E}">
        <p14:creationId xmlns:p14="http://schemas.microsoft.com/office/powerpoint/2010/main" val="1259074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a:extLst>
              <a:ext uri="{FF2B5EF4-FFF2-40B4-BE49-F238E27FC236}">
                <a16:creationId xmlns:a16="http://schemas.microsoft.com/office/drawing/2014/main" id="{C9E1E6EF-5228-7C4F-B400-808D613B68DB}"/>
              </a:ext>
            </a:extLst>
          </p:cNvPr>
          <p:cNvSpPr>
            <a:spLocks noGrp="1" noChangeArrowheads="1"/>
          </p:cNvSpPr>
          <p:nvPr>
            <p:ph type="title"/>
          </p:nvPr>
        </p:nvSpPr>
        <p:spPr>
          <a:xfrm>
            <a:off x="457200" y="457200"/>
            <a:ext cx="8382000" cy="1295400"/>
          </a:xfrm>
        </p:spPr>
        <p:txBody>
          <a:bodyPr/>
          <a:lstStyle/>
          <a:p>
            <a:r>
              <a:rPr lang="en-US" altLang="en-US" sz="3600" b="1" dirty="0">
                <a:solidFill>
                  <a:schemeClr val="accent2"/>
                </a:solidFill>
                <a:ea typeface="ＭＳ Ｐゴシック" panose="020B0600070205080204" pitchFamily="34" charset="-128"/>
              </a:rPr>
              <a:t>Wind Gusts Associated with the Mixing of Higher Momentum From Aloft to Surface by Boundary Layer Eddies</a:t>
            </a:r>
          </a:p>
        </p:txBody>
      </p:sp>
      <p:pic>
        <p:nvPicPr>
          <p:cNvPr id="11266" name="Content Placeholder 3" descr="gust3.tiff">
            <a:extLst>
              <a:ext uri="{FF2B5EF4-FFF2-40B4-BE49-F238E27FC236}">
                <a16:creationId xmlns:a16="http://schemas.microsoft.com/office/drawing/2014/main" id="{1DF85217-0203-1C4A-9E7A-C68F99FEB4B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852" r="12038" b="3799"/>
          <a:stretch>
            <a:fillRect/>
          </a:stretch>
        </p:blipFill>
        <p:spPr>
          <a:xfrm>
            <a:off x="762000" y="2209800"/>
            <a:ext cx="7772400" cy="4513263"/>
          </a:xfrm>
        </p:spPr>
      </p:pic>
      <p:sp>
        <p:nvSpPr>
          <p:cNvPr id="2" name="TextBox 1">
            <a:extLst>
              <a:ext uri="{FF2B5EF4-FFF2-40B4-BE49-F238E27FC236}">
                <a16:creationId xmlns:a16="http://schemas.microsoft.com/office/drawing/2014/main" id="{C9B27377-6BC9-775E-4F69-139F576CA615}"/>
              </a:ext>
            </a:extLst>
          </p:cNvPr>
          <p:cNvSpPr txBox="1"/>
          <p:nvPr/>
        </p:nvSpPr>
        <p:spPr>
          <a:xfrm>
            <a:off x="2362200" y="2743200"/>
            <a:ext cx="2056973" cy="461665"/>
          </a:xfrm>
          <a:prstGeom prst="rect">
            <a:avLst/>
          </a:prstGeom>
          <a:noFill/>
        </p:spPr>
        <p:txBody>
          <a:bodyPr wrap="none" rtlCol="0">
            <a:spAutoFit/>
          </a:bodyPr>
          <a:lstStyle/>
          <a:p>
            <a:r>
              <a:rPr lang="en-US" dirty="0"/>
              <a:t>Stronger winds</a:t>
            </a:r>
          </a:p>
        </p:txBody>
      </p:sp>
      <p:sp>
        <p:nvSpPr>
          <p:cNvPr id="3" name="TextBox 2">
            <a:extLst>
              <a:ext uri="{FF2B5EF4-FFF2-40B4-BE49-F238E27FC236}">
                <a16:creationId xmlns:a16="http://schemas.microsoft.com/office/drawing/2014/main" id="{EA7FF3FE-5C30-F985-C3BD-3D782036252B}"/>
              </a:ext>
            </a:extLst>
          </p:cNvPr>
          <p:cNvSpPr txBox="1"/>
          <p:nvPr/>
        </p:nvSpPr>
        <p:spPr>
          <a:xfrm>
            <a:off x="662643" y="5638800"/>
            <a:ext cx="1928157" cy="461665"/>
          </a:xfrm>
          <a:prstGeom prst="rect">
            <a:avLst/>
          </a:prstGeom>
          <a:noFill/>
        </p:spPr>
        <p:txBody>
          <a:bodyPr wrap="none" rtlCol="0">
            <a:spAutoFit/>
          </a:bodyPr>
          <a:lstStyle/>
          <a:p>
            <a:r>
              <a:rPr lang="en-US" dirty="0"/>
              <a:t>Weaker winds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824E6-B662-514C-B241-DBA7E8567C9D}"/>
              </a:ext>
            </a:extLst>
          </p:cNvPr>
          <p:cNvSpPr>
            <a:spLocks noGrp="1"/>
          </p:cNvSpPr>
          <p:nvPr>
            <p:ph type="title"/>
          </p:nvPr>
        </p:nvSpPr>
        <p:spPr/>
        <p:txBody>
          <a:bodyPr/>
          <a:lstStyle/>
          <a:p>
            <a:r>
              <a:rPr lang="en-US" b="1" dirty="0">
                <a:solidFill>
                  <a:schemeClr val="accent2"/>
                </a:solidFill>
              </a:rPr>
              <a:t>Gust Ratio</a:t>
            </a:r>
          </a:p>
        </p:txBody>
      </p:sp>
      <p:sp>
        <p:nvSpPr>
          <p:cNvPr id="3" name="Content Placeholder 2">
            <a:extLst>
              <a:ext uri="{FF2B5EF4-FFF2-40B4-BE49-F238E27FC236}">
                <a16:creationId xmlns:a16="http://schemas.microsoft.com/office/drawing/2014/main" id="{5E119934-3C7C-4D40-830D-D09C94B6667C}"/>
              </a:ext>
            </a:extLst>
          </p:cNvPr>
          <p:cNvSpPr>
            <a:spLocks noGrp="1"/>
          </p:cNvSpPr>
          <p:nvPr>
            <p:ph idx="1"/>
          </p:nvPr>
        </p:nvSpPr>
        <p:spPr/>
        <p:txBody>
          <a:bodyPr/>
          <a:lstStyle/>
          <a:p>
            <a:pPr marL="0" indent="0">
              <a:buNone/>
            </a:pPr>
            <a:r>
              <a:rPr lang="en-US" sz="4000" dirty="0"/>
              <a:t>Gust Ratio  =         </a:t>
            </a:r>
            <a:r>
              <a:rPr lang="en-US" sz="4000" u="sng" dirty="0"/>
              <a:t>gust speed</a:t>
            </a:r>
          </a:p>
          <a:p>
            <a:pPr marL="0" indent="0">
              <a:spcBef>
                <a:spcPts val="0"/>
              </a:spcBef>
              <a:buNone/>
            </a:pPr>
            <a:r>
              <a:rPr lang="en-US" sz="4000" dirty="0"/>
              <a:t>							sustained wind speed</a:t>
            </a:r>
          </a:p>
          <a:p>
            <a:pPr marL="0" indent="0">
              <a:spcBef>
                <a:spcPts val="0"/>
              </a:spcBef>
              <a:buNone/>
            </a:pPr>
            <a:endParaRPr lang="en-US" sz="4000" dirty="0"/>
          </a:p>
          <a:p>
            <a:pPr marL="0" indent="0">
              <a:spcBef>
                <a:spcPts val="0"/>
              </a:spcBef>
              <a:buNone/>
            </a:pPr>
            <a:r>
              <a:rPr lang="en-US" sz="4000" b="1" dirty="0">
                <a:solidFill>
                  <a:schemeClr val="accent2"/>
                </a:solidFill>
              </a:rPr>
              <a:t>Is the gust ratio the same for all wind speeds?</a:t>
            </a:r>
          </a:p>
        </p:txBody>
      </p:sp>
    </p:spTree>
    <p:extLst>
      <p:ext uri="{BB962C8B-B14F-4D97-AF65-F5344CB8AC3E}">
        <p14:creationId xmlns:p14="http://schemas.microsoft.com/office/powerpoint/2010/main" val="1731742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itle 1">
            <a:extLst>
              <a:ext uri="{FF2B5EF4-FFF2-40B4-BE49-F238E27FC236}">
                <a16:creationId xmlns:a16="http://schemas.microsoft.com/office/drawing/2014/main" id="{7769E2D2-A613-D64A-BBEE-5CD9D5B6BC45}"/>
              </a:ext>
            </a:extLst>
          </p:cNvPr>
          <p:cNvSpPr>
            <a:spLocks noGrp="1" noChangeArrowheads="1"/>
          </p:cNvSpPr>
          <p:nvPr>
            <p:ph type="title"/>
          </p:nvPr>
        </p:nvSpPr>
        <p:spPr/>
        <p:txBody>
          <a:bodyPr/>
          <a:lstStyle/>
          <a:p>
            <a:r>
              <a:rPr lang="en-US" altLang="en-US" sz="4000" b="1">
                <a:solidFill>
                  <a:schemeClr val="accent2"/>
                </a:solidFill>
                <a:ea typeface="ＭＳ Ｐゴシック" panose="020B0600070205080204" pitchFamily="34" charset="-128"/>
              </a:rPr>
              <a:t>Gust Ratio Depends on Wind Speed (~1.35 at higher speeds)</a:t>
            </a:r>
          </a:p>
        </p:txBody>
      </p:sp>
      <p:pic>
        <p:nvPicPr>
          <p:cNvPr id="12290" name="Content Placeholder 7" descr="gusts.tiff">
            <a:extLst>
              <a:ext uri="{FF2B5EF4-FFF2-40B4-BE49-F238E27FC236}">
                <a16:creationId xmlns:a16="http://schemas.microsoft.com/office/drawing/2014/main" id="{D2A19FDB-F804-F749-B17A-E5FE796D16C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439"/>
          <a:stretch/>
        </p:blipFill>
        <p:spPr>
          <a:xfrm>
            <a:off x="762000" y="1635145"/>
            <a:ext cx="7489825" cy="4460855"/>
          </a:xfrm>
        </p:spPr>
      </p:pic>
      <p:sp>
        <p:nvSpPr>
          <p:cNvPr id="2" name="TextBox 1">
            <a:extLst>
              <a:ext uri="{FF2B5EF4-FFF2-40B4-BE49-F238E27FC236}">
                <a16:creationId xmlns:a16="http://schemas.microsoft.com/office/drawing/2014/main" id="{01EE6311-44D0-D74E-AB42-601491FF1BB6}"/>
              </a:ext>
            </a:extLst>
          </p:cNvPr>
          <p:cNvSpPr txBox="1"/>
          <p:nvPr/>
        </p:nvSpPr>
        <p:spPr>
          <a:xfrm>
            <a:off x="2209800" y="6172200"/>
            <a:ext cx="5365443" cy="461665"/>
          </a:xfrm>
          <a:prstGeom prst="rect">
            <a:avLst/>
          </a:prstGeom>
          <a:noFill/>
        </p:spPr>
        <p:txBody>
          <a:bodyPr wrap="none" rtlCol="0">
            <a:spAutoFit/>
          </a:bodyPr>
          <a:lstStyle/>
          <a:p>
            <a:r>
              <a:rPr lang="en-US" b="1" dirty="0"/>
              <a:t>Larger gust ratio for lower wind speeds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a:extLst>
              <a:ext uri="{FF2B5EF4-FFF2-40B4-BE49-F238E27FC236}">
                <a16:creationId xmlns:a16="http://schemas.microsoft.com/office/drawing/2014/main" id="{3B602752-388D-2E4E-8BE2-D7D9B1FD8C0F}"/>
              </a:ext>
            </a:extLst>
          </p:cNvPr>
          <p:cNvSpPr>
            <a:spLocks noGrp="1" noChangeArrowheads="1"/>
          </p:cNvSpPr>
          <p:nvPr>
            <p:ph type="title"/>
          </p:nvPr>
        </p:nvSpPr>
        <p:spPr>
          <a:xfrm>
            <a:off x="609600" y="2362200"/>
            <a:ext cx="7772400" cy="1143000"/>
          </a:xfrm>
        </p:spPr>
        <p:txBody>
          <a:bodyPr/>
          <a:lstStyle/>
          <a:p>
            <a:r>
              <a:rPr lang="en-US" altLang="en-US" b="1">
                <a:solidFill>
                  <a:schemeClr val="accent2"/>
                </a:solidFill>
                <a:ea typeface="ＭＳ Ｐゴシック" panose="020B0600070205080204" pitchFamily="34" charset="-128"/>
              </a:rPr>
              <a:t>Do Model Winds Include Gusts?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9DAB1F12-76C9-2243-A5FA-F1073563DA1F}"/>
              </a:ext>
            </a:extLst>
          </p:cNvPr>
          <p:cNvSpPr>
            <a:spLocks noGrp="1" noChangeArrowheads="1"/>
          </p:cNvSpPr>
          <p:nvPr>
            <p:ph type="title"/>
          </p:nvPr>
        </p:nvSpPr>
        <p:spPr>
          <a:xfrm>
            <a:off x="838200" y="2590800"/>
            <a:ext cx="7772400" cy="1143000"/>
          </a:xfrm>
        </p:spPr>
        <p:txBody>
          <a:bodyPr/>
          <a:lstStyle/>
          <a:p>
            <a:r>
              <a:rPr lang="en-US" altLang="en-US" sz="9600" dirty="0">
                <a:ea typeface="ＭＳ Ｐゴシック" panose="020B0600070205080204" pitchFamily="34" charset="-128"/>
              </a:rPr>
              <a:t>NO!</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2" descr="C:\WINDOWS\Desktop\tsout.ksea.gif">
            <a:extLst>
              <a:ext uri="{FF2B5EF4-FFF2-40B4-BE49-F238E27FC236}">
                <a16:creationId xmlns:a16="http://schemas.microsoft.com/office/drawing/2014/main" id="{B8B82DA8-966A-D245-A95F-1AF56A030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111" r="4445"/>
          <a:stretch>
            <a:fillRect/>
          </a:stretch>
        </p:blipFill>
        <p:spPr bwMode="auto">
          <a:xfrm>
            <a:off x="2209800" y="228600"/>
            <a:ext cx="6284913" cy="631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6" name="Text Box 3">
            <a:extLst>
              <a:ext uri="{FF2B5EF4-FFF2-40B4-BE49-F238E27FC236}">
                <a16:creationId xmlns:a16="http://schemas.microsoft.com/office/drawing/2014/main" id="{DA9265BC-1DFE-4C4F-8AF0-2F0B9D7745F3}"/>
              </a:ext>
            </a:extLst>
          </p:cNvPr>
          <p:cNvSpPr txBox="1">
            <a:spLocks noChangeArrowheads="1"/>
          </p:cNvSpPr>
          <p:nvPr/>
        </p:nvSpPr>
        <p:spPr bwMode="auto">
          <a:xfrm>
            <a:off x="228600" y="1676400"/>
            <a:ext cx="1752600"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50000"/>
              </a:spcBef>
              <a:buFontTx/>
              <a:buNone/>
            </a:pPr>
            <a:r>
              <a:rPr lang="en-US" altLang="en-US" sz="2400" b="1" dirty="0">
                <a:latin typeface="Times" pitchFamily="2" charset="0"/>
              </a:rPr>
              <a:t>Model Output Every Time Step from the  4-km Domain:  Much Smoother than </a:t>
            </a:r>
            <a:r>
              <a:rPr lang="en-US" altLang="en-US" sz="2400" b="1" dirty="0" err="1">
                <a:latin typeface="Times" pitchFamily="2" charset="0"/>
              </a:rPr>
              <a:t>obs</a:t>
            </a:r>
            <a:r>
              <a:rPr lang="en-US" altLang="en-US" sz="2400" b="1" dirty="0">
                <a:latin typeface="Times" pitchFamily="2" charset="0"/>
              </a:rPr>
              <a:t>!</a:t>
            </a:r>
          </a:p>
          <a:p>
            <a:pPr>
              <a:spcBef>
                <a:spcPct val="50000"/>
              </a:spcBef>
              <a:buFontTx/>
              <a:buNone/>
            </a:pPr>
            <a:endParaRPr lang="en-US" altLang="en-US" sz="2400" dirty="0">
              <a:latin typeface="Times" pitchFamily="2" charset="0"/>
            </a:endParaRPr>
          </a:p>
        </p:txBody>
      </p:sp>
      <p:sp>
        <p:nvSpPr>
          <p:cNvPr id="16387" name="Line 4">
            <a:extLst>
              <a:ext uri="{FF2B5EF4-FFF2-40B4-BE49-F238E27FC236}">
                <a16:creationId xmlns:a16="http://schemas.microsoft.com/office/drawing/2014/main" id="{22E596D0-5BD0-5549-8778-B2FB1F5960FF}"/>
              </a:ext>
            </a:extLst>
          </p:cNvPr>
          <p:cNvSpPr>
            <a:spLocks noChangeShapeType="1"/>
          </p:cNvSpPr>
          <p:nvPr/>
        </p:nvSpPr>
        <p:spPr bwMode="auto">
          <a:xfrm flipV="1">
            <a:off x="1752600" y="4267200"/>
            <a:ext cx="2209800" cy="1295400"/>
          </a:xfrm>
          <a:prstGeom prst="line">
            <a:avLst/>
          </a:prstGeom>
          <a:noFill/>
          <a:ln w="50800">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6388" name="Text Box 5">
            <a:extLst>
              <a:ext uri="{FF2B5EF4-FFF2-40B4-BE49-F238E27FC236}">
                <a16:creationId xmlns:a16="http://schemas.microsoft.com/office/drawing/2014/main" id="{802A08CE-E091-D54F-81BB-4FB4BF225F50}"/>
              </a:ext>
            </a:extLst>
          </p:cNvPr>
          <p:cNvSpPr txBox="1">
            <a:spLocks noChangeArrowheads="1"/>
          </p:cNvSpPr>
          <p:nvPr/>
        </p:nvSpPr>
        <p:spPr bwMode="auto">
          <a:xfrm>
            <a:off x="228600" y="5334000"/>
            <a:ext cx="1681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Wind Speed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B74CA674-E8EC-1C42-8890-A797D317880D}"/>
              </a:ext>
            </a:extLst>
          </p:cNvPr>
          <p:cNvSpPr>
            <a:spLocks noGrp="1" noChangeArrowheads="1"/>
          </p:cNvSpPr>
          <p:nvPr>
            <p:ph type="title"/>
          </p:nvPr>
        </p:nvSpPr>
        <p:spPr>
          <a:xfrm>
            <a:off x="457200" y="609600"/>
            <a:ext cx="8686800" cy="1600200"/>
          </a:xfrm>
        </p:spPr>
        <p:txBody>
          <a:bodyPr/>
          <a:lstStyle/>
          <a:p>
            <a:pPr algn="l"/>
            <a:r>
              <a:rPr lang="en-US" altLang="en-US" sz="3600" b="1" dirty="0">
                <a:solidFill>
                  <a:schemeClr val="accent2"/>
                </a:solidFill>
                <a:ea typeface="ＭＳ Ｐゴシック" panose="020B0600070205080204" pitchFamily="34" charset="-128"/>
              </a:rPr>
              <a:t>WRF 4-km output has the temporal variability of approximately 15 minute-average winds.  NO GUSTS</a:t>
            </a:r>
            <a:br>
              <a:rPr lang="en-US" altLang="en-US" sz="3600" dirty="0">
                <a:ea typeface="ＭＳ Ｐゴシック" panose="020B0600070205080204" pitchFamily="34" charset="-128"/>
              </a:rPr>
            </a:br>
            <a:endParaRPr lang="en-US" altLang="en-US" sz="3600" dirty="0">
              <a:ea typeface="ＭＳ Ｐゴシック" panose="020B0600070205080204" pitchFamily="34" charset="-128"/>
            </a:endParaRPr>
          </a:p>
        </p:txBody>
      </p:sp>
      <p:sp>
        <p:nvSpPr>
          <p:cNvPr id="17410" name="Rectangle 3">
            <a:extLst>
              <a:ext uri="{FF2B5EF4-FFF2-40B4-BE49-F238E27FC236}">
                <a16:creationId xmlns:a16="http://schemas.microsoft.com/office/drawing/2014/main" id="{56C623AF-E9A1-D140-BA73-9FEB5D6EE9FF}"/>
              </a:ext>
            </a:extLst>
          </p:cNvPr>
          <p:cNvSpPr>
            <a:spLocks noGrp="1" noChangeArrowheads="1"/>
          </p:cNvSpPr>
          <p:nvPr>
            <p:ph idx="1"/>
          </p:nvPr>
        </p:nvSpPr>
        <p:spPr>
          <a:xfrm>
            <a:off x="685800" y="2286000"/>
            <a:ext cx="7772400" cy="4114800"/>
          </a:xfrm>
        </p:spPr>
        <p:txBody>
          <a:bodyPr/>
          <a:lstStyle/>
          <a:p>
            <a:pPr>
              <a:lnSpc>
                <a:spcPct val="90000"/>
              </a:lnSpc>
            </a:pPr>
            <a:r>
              <a:rPr lang="en-US" altLang="en-US" b="1" dirty="0">
                <a:ea typeface="ＭＳ Ｐゴシック" panose="020B0600070205080204" pitchFamily="34" charset="-128"/>
              </a:rPr>
              <a:t>Why? </a:t>
            </a:r>
            <a:r>
              <a:rPr lang="en-US" altLang="en-US" dirty="0">
                <a:ea typeface="ＭＳ Ｐゴシック" panose="020B0600070205080204" pitchFamily="34" charset="-128"/>
              </a:rPr>
              <a:t>Winds are averaged spatially due to model resolution (grid-box averaging), plus model numerical and explicit diffusion/smoothing. </a:t>
            </a:r>
          </a:p>
          <a:p>
            <a:pPr>
              <a:lnSpc>
                <a:spcPct val="90000"/>
              </a:lnSpc>
            </a:pPr>
            <a:r>
              <a:rPr lang="en-US" altLang="en-US" b="1" dirty="0">
                <a:ea typeface="ＭＳ Ｐゴシック" panose="020B0600070205080204" pitchFamily="34" charset="-128"/>
              </a:rPr>
              <a:t>No explicit boundary layer eddies unless ultra high resolution.</a:t>
            </a:r>
          </a:p>
          <a:p>
            <a:pPr>
              <a:lnSpc>
                <a:spcPct val="90000"/>
              </a:lnSpc>
            </a:pPr>
            <a:r>
              <a:rPr lang="en-US" altLang="en-US" b="1" dirty="0">
                <a:ea typeface="ＭＳ Ｐゴシック" panose="020B0600070205080204" pitchFamily="34" charset="-128"/>
              </a:rPr>
              <a:t>For verification one should compare model wind speeds to temporally averaged observations (~10-15 min).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601F7786-9AA0-2045-A7DF-582BA6D9A7F7}"/>
              </a:ext>
            </a:extLst>
          </p:cNvPr>
          <p:cNvSpPr>
            <a:spLocks noGrp="1" noChangeArrowheads="1"/>
          </p:cNvSpPr>
          <p:nvPr>
            <p:ph type="title"/>
          </p:nvPr>
        </p:nvSpPr>
        <p:spPr>
          <a:xfrm>
            <a:off x="457200" y="381000"/>
            <a:ext cx="8229600" cy="1143000"/>
          </a:xfrm>
        </p:spPr>
        <p:txBody>
          <a:bodyPr/>
          <a:lstStyle/>
          <a:p>
            <a:r>
              <a:rPr lang="en-US" altLang="en-US" b="1">
                <a:solidFill>
                  <a:schemeClr val="accent2"/>
                </a:solidFill>
                <a:ea typeface="ＭＳ Ｐゴシック" panose="020B0600070205080204" pitchFamily="34" charset="-128"/>
              </a:rPr>
              <a:t>Gust Guidance for the Forecaster</a:t>
            </a:r>
          </a:p>
        </p:txBody>
      </p:sp>
      <p:sp>
        <p:nvSpPr>
          <p:cNvPr id="18434" name="Content Placeholder 2">
            <a:extLst>
              <a:ext uri="{FF2B5EF4-FFF2-40B4-BE49-F238E27FC236}">
                <a16:creationId xmlns:a16="http://schemas.microsoft.com/office/drawing/2014/main" id="{D49C9AF6-A613-F843-A2F5-0FF94AA4F35B}"/>
              </a:ext>
            </a:extLst>
          </p:cNvPr>
          <p:cNvSpPr>
            <a:spLocks noGrp="1" noChangeArrowheads="1"/>
          </p:cNvSpPr>
          <p:nvPr>
            <p:ph idx="1"/>
          </p:nvPr>
        </p:nvSpPr>
        <p:spPr>
          <a:xfrm>
            <a:off x="457200" y="1905000"/>
            <a:ext cx="8229600" cy="4525963"/>
          </a:xfrm>
        </p:spPr>
        <p:txBody>
          <a:bodyPr/>
          <a:lstStyle/>
          <a:p>
            <a:r>
              <a:rPr lang="en-US" altLang="en-US" dirty="0">
                <a:ea typeface="ＭＳ Ｐゴシック" panose="020B0600070205080204" pitchFamily="34" charset="-128"/>
              </a:rPr>
              <a:t>Gust ratio (gust to sustained) depends on wind speed and vertical stability</a:t>
            </a:r>
          </a:p>
          <a:p>
            <a:r>
              <a:rPr lang="en-US" altLang="en-US" dirty="0">
                <a:ea typeface="ＭＳ Ｐゴシック" panose="020B0600070205080204" pitchFamily="34" charset="-128"/>
              </a:rPr>
              <a:t>In a neutrally stable environment, forecasters often look </a:t>
            </a:r>
            <a:r>
              <a:rPr lang="en-US" altLang="en-US" b="1" dirty="0">
                <a:ea typeface="ＭＳ Ｐゴシック" panose="020B0600070205080204" pitchFamily="34" charset="-128"/>
              </a:rPr>
              <a:t>for the max wind in the PBL as a measure of the max gust</a:t>
            </a:r>
          </a:p>
          <a:p>
            <a:r>
              <a:rPr lang="en-US" altLang="en-US" dirty="0">
                <a:ea typeface="ＭＳ Ｐゴシック" panose="020B0600070205080204" pitchFamily="34" charset="-128"/>
              </a:rPr>
              <a:t>There is software that does this as well.</a:t>
            </a:r>
          </a:p>
          <a:p>
            <a:r>
              <a:rPr lang="en-US" altLang="en-US" dirty="0">
                <a:ea typeface="ＭＳ Ｐゴシック" panose="020B0600070205080204" pitchFamily="34" charset="-128"/>
              </a:rPr>
              <a:t>For higher winds, can start with using a 1.35 ratio</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24D587A4-D672-0643-A0EF-7760AC23C51E}"/>
              </a:ext>
            </a:extLst>
          </p:cNvPr>
          <p:cNvSpPr>
            <a:spLocks noGrp="1" noChangeArrowheads="1"/>
          </p:cNvSpPr>
          <p:nvPr>
            <p:ph type="title"/>
          </p:nvPr>
        </p:nvSpPr>
        <p:spPr>
          <a:xfrm>
            <a:off x="228600" y="274638"/>
            <a:ext cx="8915400" cy="1325562"/>
          </a:xfrm>
        </p:spPr>
        <p:txBody>
          <a:bodyPr/>
          <a:lstStyle/>
          <a:p>
            <a:r>
              <a:rPr lang="en-US" altLang="en-US" b="1">
                <a:solidFill>
                  <a:schemeClr val="accent2"/>
                </a:solidFill>
                <a:ea typeface="ＭＳ Ｐゴシック" panose="020B0600070205080204" pitchFamily="34" charset="-128"/>
              </a:rPr>
              <a:t>How do we do this for WRF?  Historical ratio used (around 1.4)</a:t>
            </a:r>
          </a:p>
        </p:txBody>
      </p:sp>
      <p:pic>
        <p:nvPicPr>
          <p:cNvPr id="19458" name="Content Placeholder 3" descr="ww_wgsfc.21.0000.gif">
            <a:extLst>
              <a:ext uri="{FF2B5EF4-FFF2-40B4-BE49-F238E27FC236}">
                <a16:creationId xmlns:a16="http://schemas.microsoft.com/office/drawing/2014/main" id="{21B5017A-7A13-0944-8534-2EBACC1EE4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25650" y="1828800"/>
            <a:ext cx="5092700" cy="4525963"/>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10014-EF2E-5A4A-8A68-E46EE174A6BD}"/>
              </a:ext>
            </a:extLst>
          </p:cNvPr>
          <p:cNvSpPr>
            <a:spLocks noGrp="1"/>
          </p:cNvSpPr>
          <p:nvPr>
            <p:ph type="title"/>
          </p:nvPr>
        </p:nvSpPr>
        <p:spPr>
          <a:xfrm>
            <a:off x="457200" y="609600"/>
            <a:ext cx="8229600" cy="1143000"/>
          </a:xfrm>
        </p:spPr>
        <p:txBody>
          <a:bodyPr/>
          <a:lstStyle/>
          <a:p>
            <a:r>
              <a:rPr lang="en-US" dirty="0"/>
              <a:t>Also trying the strongest winds in the lowest 250 m in model</a:t>
            </a:r>
          </a:p>
        </p:txBody>
      </p:sp>
      <p:pic>
        <p:nvPicPr>
          <p:cNvPr id="5" name="Content Placeholder 4">
            <a:extLst>
              <a:ext uri="{FF2B5EF4-FFF2-40B4-BE49-F238E27FC236}">
                <a16:creationId xmlns:a16="http://schemas.microsoft.com/office/drawing/2014/main" id="{C9C9650F-138D-A240-A31B-5A00D7FEEBFE}"/>
              </a:ext>
            </a:extLst>
          </p:cNvPr>
          <p:cNvPicPr>
            <a:picLocks noGrp="1" noChangeAspect="1"/>
          </p:cNvPicPr>
          <p:nvPr>
            <p:ph idx="1"/>
          </p:nvPr>
        </p:nvPicPr>
        <p:blipFill>
          <a:blip r:embed="rId2"/>
          <a:stretch>
            <a:fillRect/>
          </a:stretch>
        </p:blipFill>
        <p:spPr>
          <a:xfrm>
            <a:off x="5135564" y="2590800"/>
            <a:ext cx="3352800" cy="3352800"/>
          </a:xfrm>
        </p:spPr>
      </p:pic>
      <p:pic>
        <p:nvPicPr>
          <p:cNvPr id="7" name="Picture 6">
            <a:extLst>
              <a:ext uri="{FF2B5EF4-FFF2-40B4-BE49-F238E27FC236}">
                <a16:creationId xmlns:a16="http://schemas.microsoft.com/office/drawing/2014/main" id="{100A55C2-3978-B542-BF03-F63AFBC41AA6}"/>
              </a:ext>
            </a:extLst>
          </p:cNvPr>
          <p:cNvPicPr>
            <a:picLocks noChangeAspect="1"/>
          </p:cNvPicPr>
          <p:nvPr/>
        </p:nvPicPr>
        <p:blipFill>
          <a:blip r:embed="rId3"/>
          <a:stretch>
            <a:fillRect/>
          </a:stretch>
        </p:blipFill>
        <p:spPr>
          <a:xfrm>
            <a:off x="1219200" y="2514600"/>
            <a:ext cx="3581400" cy="3581400"/>
          </a:xfrm>
          <a:prstGeom prst="rect">
            <a:avLst/>
          </a:prstGeom>
        </p:spPr>
      </p:pic>
    </p:spTree>
    <p:extLst>
      <p:ext uri="{BB962C8B-B14F-4D97-AF65-F5344CB8AC3E}">
        <p14:creationId xmlns:p14="http://schemas.microsoft.com/office/powerpoint/2010/main" val="25956277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C4DC15A5-9C89-7A46-A568-DF3E1F8AED7A}"/>
              </a:ext>
            </a:extLst>
          </p:cNvPr>
          <p:cNvSpPr>
            <a:spLocks noGrp="1" noChangeArrowheads="1"/>
          </p:cNvSpPr>
          <p:nvPr>
            <p:ph type="title"/>
          </p:nvPr>
        </p:nvSpPr>
        <p:spPr>
          <a:xfrm>
            <a:off x="533400" y="533400"/>
            <a:ext cx="4191000" cy="990600"/>
          </a:xfrm>
        </p:spPr>
        <p:txBody>
          <a:bodyPr/>
          <a:lstStyle/>
          <a:p>
            <a:r>
              <a:rPr lang="en-US" altLang="en-US" sz="3200" b="1" dirty="0">
                <a:solidFill>
                  <a:schemeClr val="accent2"/>
                </a:solidFill>
                <a:ea typeface="ＭＳ Ｐゴシック" panose="020B0600070205080204" pitchFamily="34" charset="-128"/>
              </a:rPr>
              <a:t>Danger of Using Model Winds Directly</a:t>
            </a:r>
          </a:p>
        </p:txBody>
      </p:sp>
      <p:sp>
        <p:nvSpPr>
          <p:cNvPr id="20482" name="Rectangle 3">
            <a:extLst>
              <a:ext uri="{FF2B5EF4-FFF2-40B4-BE49-F238E27FC236}">
                <a16:creationId xmlns:a16="http://schemas.microsoft.com/office/drawing/2014/main" id="{48012336-4F0C-5642-97EF-A893B3279778}"/>
              </a:ext>
            </a:extLst>
          </p:cNvPr>
          <p:cNvSpPr>
            <a:spLocks noGrp="1" noChangeArrowheads="1"/>
          </p:cNvSpPr>
          <p:nvPr>
            <p:ph idx="1"/>
          </p:nvPr>
        </p:nvSpPr>
        <p:spPr>
          <a:xfrm>
            <a:off x="381000" y="1905000"/>
            <a:ext cx="8610600" cy="4495800"/>
          </a:xfrm>
        </p:spPr>
        <p:txBody>
          <a:bodyPr/>
          <a:lstStyle/>
          <a:p>
            <a:pPr>
              <a:lnSpc>
                <a:spcPct val="90000"/>
              </a:lnSpc>
            </a:pPr>
            <a:r>
              <a:rPr lang="en-US" altLang="en-US" b="1" dirty="0">
                <a:ea typeface="ＭＳ Ｐゴシック" panose="020B0600070205080204" pitchFamily="34" charset="-128"/>
              </a:rPr>
              <a:t>Lack of resolution</a:t>
            </a:r>
            <a:r>
              <a:rPr lang="en-US" altLang="en-US" dirty="0">
                <a:ea typeface="ＭＳ Ｐゴシック" panose="020B0600070205080204" pitchFamily="34" charset="-128"/>
              </a:rPr>
              <a:t>  Large scale models (e.g., GFS) can’t accurately predict local winds forced by mesoscale features.  Improves as resolution increases.</a:t>
            </a:r>
          </a:p>
          <a:p>
            <a:pPr>
              <a:lnSpc>
                <a:spcPct val="90000"/>
              </a:lnSpc>
            </a:pPr>
            <a:r>
              <a:rPr lang="en-US" altLang="en-US" b="1" dirty="0">
                <a:ea typeface="ＭＳ Ｐゴシック" panose="020B0600070205080204" pitchFamily="34" charset="-128"/>
              </a:rPr>
              <a:t>Physics problems and </a:t>
            </a:r>
            <a:r>
              <a:rPr lang="en-US" altLang="en-US" b="1" dirty="0">
                <a:solidFill>
                  <a:schemeClr val="accent2"/>
                </a:solidFill>
                <a:ea typeface="ＭＳ Ｐゴシック" panose="020B0600070205080204" pitchFamily="34" charset="-128"/>
              </a:rPr>
              <a:t>particularly PBL parameterization issues</a:t>
            </a:r>
            <a:r>
              <a:rPr lang="en-US" altLang="en-US" dirty="0">
                <a:ea typeface="ＭＳ Ｐゴシック" panose="020B0600070205080204" pitchFamily="34" charset="-128"/>
              </a:rPr>
              <a:t>.  WRF and most other mesoscale models </a:t>
            </a:r>
            <a:r>
              <a:rPr lang="en-US" altLang="en-US" b="1" dirty="0">
                <a:ea typeface="ＭＳ Ｐゴシック" panose="020B0600070205080204" pitchFamily="34" charset="-128"/>
              </a:rPr>
              <a:t>tend to overmix winds in the vertical</a:t>
            </a:r>
            <a:r>
              <a:rPr lang="en-US" altLang="en-US" dirty="0">
                <a:ea typeface="ＭＳ Ｐゴシック" panose="020B0600070205080204" pitchFamily="34" charset="-128"/>
              </a:rPr>
              <a:t>…particularly under stable conditions—often </a:t>
            </a:r>
            <a:r>
              <a:rPr lang="en-US" altLang="en-US" b="1" dirty="0">
                <a:ea typeface="ＭＳ Ｐゴシック" panose="020B0600070205080204" pitchFamily="34" charset="-128"/>
              </a:rPr>
              <a:t>results in excessive surface winds and surface winds being</a:t>
            </a:r>
            <a:r>
              <a:rPr lang="en-US" altLang="en-US" b="1" dirty="0">
                <a:solidFill>
                  <a:srgbClr val="FF0000"/>
                </a:solidFill>
                <a:ea typeface="ＭＳ Ｐゴシック" panose="020B0600070205080204" pitchFamily="34" charset="-128"/>
              </a:rPr>
              <a:t> too geostrophic</a:t>
            </a:r>
          </a:p>
        </p:txBody>
      </p:sp>
      <p:pic>
        <p:nvPicPr>
          <p:cNvPr id="3" name="Picture 2" descr="Text&#10;&#10;Description automatically generated">
            <a:extLst>
              <a:ext uri="{FF2B5EF4-FFF2-40B4-BE49-F238E27FC236}">
                <a16:creationId xmlns:a16="http://schemas.microsoft.com/office/drawing/2014/main" id="{4E694854-CF22-4F45-B2AB-F2C2D56C6A16}"/>
              </a:ext>
            </a:extLst>
          </p:cNvPr>
          <p:cNvPicPr>
            <a:picLocks noChangeAspect="1"/>
          </p:cNvPicPr>
          <p:nvPr/>
        </p:nvPicPr>
        <p:blipFill rotWithShape="1">
          <a:blip r:embed="rId2"/>
          <a:srcRect t="16000" b="48000"/>
          <a:stretch/>
        </p:blipFill>
        <p:spPr>
          <a:xfrm>
            <a:off x="4745421" y="311369"/>
            <a:ext cx="3810000" cy="13716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ECE15-2EB4-3D78-C544-F14300FBE7F0}"/>
              </a:ext>
            </a:extLst>
          </p:cNvPr>
          <p:cNvSpPr>
            <a:spLocks noGrp="1"/>
          </p:cNvSpPr>
          <p:nvPr>
            <p:ph type="title"/>
          </p:nvPr>
        </p:nvSpPr>
        <p:spPr/>
        <p:txBody>
          <a:bodyPr/>
          <a:lstStyle/>
          <a:p>
            <a:r>
              <a:rPr lang="en-US" b="1" dirty="0">
                <a:solidFill>
                  <a:schemeClr val="accent2"/>
                </a:solidFill>
              </a:rPr>
              <a:t>Why Too Geostrophic at the Surface?</a:t>
            </a:r>
          </a:p>
        </p:txBody>
      </p:sp>
      <p:sp>
        <p:nvSpPr>
          <p:cNvPr id="3" name="Content Placeholder 2">
            <a:extLst>
              <a:ext uri="{FF2B5EF4-FFF2-40B4-BE49-F238E27FC236}">
                <a16:creationId xmlns:a16="http://schemas.microsoft.com/office/drawing/2014/main" id="{8D7806D0-B74B-A0E0-8A33-6DBD292A8909}"/>
              </a:ext>
            </a:extLst>
          </p:cNvPr>
          <p:cNvSpPr>
            <a:spLocks noGrp="1"/>
          </p:cNvSpPr>
          <p:nvPr>
            <p:ph idx="1"/>
          </p:nvPr>
        </p:nvSpPr>
        <p:spPr>
          <a:xfrm>
            <a:off x="457200" y="2040672"/>
            <a:ext cx="8229600" cy="4525963"/>
          </a:xfrm>
        </p:spPr>
        <p:txBody>
          <a:bodyPr/>
          <a:lstStyle/>
          <a:p>
            <a:r>
              <a:rPr lang="en-US" dirty="0"/>
              <a:t>Because excessive model mixing tends to bring the more geostrophic winds aloft down to the surface.</a:t>
            </a:r>
          </a:p>
          <a:p>
            <a:r>
              <a:rPr lang="en-US" dirty="0"/>
              <a:t>Lessens the effects of surface drag and obstacles.</a:t>
            </a:r>
          </a:p>
        </p:txBody>
      </p:sp>
    </p:spTree>
    <p:extLst>
      <p:ext uri="{BB962C8B-B14F-4D97-AF65-F5344CB8AC3E}">
        <p14:creationId xmlns:p14="http://schemas.microsoft.com/office/powerpoint/2010/main" val="123833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EBB08CF4-1F2E-D942-96E3-8A7FED5F8626}"/>
              </a:ext>
            </a:extLst>
          </p:cNvPr>
          <p:cNvSpPr>
            <a:spLocks noGrp="1" noChangeArrowheads="1"/>
          </p:cNvSpPr>
          <p:nvPr>
            <p:ph type="title"/>
          </p:nvPr>
        </p:nvSpPr>
        <p:spPr>
          <a:xfrm>
            <a:off x="457200" y="274638"/>
            <a:ext cx="8229600" cy="792162"/>
          </a:xfrm>
        </p:spPr>
        <p:txBody>
          <a:bodyPr/>
          <a:lstStyle/>
          <a:p>
            <a:r>
              <a:rPr lang="en-US" altLang="en-US" dirty="0">
                <a:ea typeface="ＭＳ Ｐゴシック" panose="020B0600070205080204" pitchFamily="34" charset="-128"/>
              </a:rPr>
              <a:t>Observed 18 April 2010, 00Z</a:t>
            </a:r>
          </a:p>
        </p:txBody>
      </p:sp>
      <p:pic>
        <p:nvPicPr>
          <p:cNvPr id="21506" name="Content Placeholder 3" descr="2010041800.gif">
            <a:extLst>
              <a:ext uri="{FF2B5EF4-FFF2-40B4-BE49-F238E27FC236}">
                <a16:creationId xmlns:a16="http://schemas.microsoft.com/office/drawing/2014/main" id="{408987FC-3CF6-D84A-BA73-1E2299F6E2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274" r="-27274"/>
          <a:stretch>
            <a:fillRect/>
          </a:stretch>
        </p:blipFill>
        <p:spPr>
          <a:xfrm>
            <a:off x="-304800" y="990600"/>
            <a:ext cx="10507663" cy="5562600"/>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CFFBDDE2-C1D0-2045-AFCA-4F09D8105F00}"/>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22530" name="Content Placeholder 3" descr="ww_wssfc.24.0000.gif">
            <a:extLst>
              <a:ext uri="{FF2B5EF4-FFF2-40B4-BE49-F238E27FC236}">
                <a16:creationId xmlns:a16="http://schemas.microsoft.com/office/drawing/2014/main" id="{26E28327-B25D-E74B-B6C4-C454B73334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3951" r="-33951"/>
          <a:stretch>
            <a:fillRect/>
          </a:stretch>
        </p:blipFill>
        <p:spPr>
          <a:xfrm>
            <a:off x="-838200" y="274638"/>
            <a:ext cx="11861800" cy="6280150"/>
          </a:xfrm>
        </p:spPr>
      </p:pic>
      <p:sp>
        <p:nvSpPr>
          <p:cNvPr id="2" name="TextBox 1">
            <a:extLst>
              <a:ext uri="{FF2B5EF4-FFF2-40B4-BE49-F238E27FC236}">
                <a16:creationId xmlns:a16="http://schemas.microsoft.com/office/drawing/2014/main" id="{2E086925-63D4-9942-9799-72A938D5841C}"/>
              </a:ext>
            </a:extLst>
          </p:cNvPr>
          <p:cNvSpPr txBox="1"/>
          <p:nvPr/>
        </p:nvSpPr>
        <p:spPr>
          <a:xfrm>
            <a:off x="-76200" y="2438400"/>
            <a:ext cx="2895600" cy="3416320"/>
          </a:xfrm>
          <a:prstGeom prst="rect">
            <a:avLst/>
          </a:prstGeom>
          <a:noFill/>
        </p:spPr>
        <p:txBody>
          <a:bodyPr wrap="square" rtlCol="0">
            <a:spAutoFit/>
          </a:bodyPr>
          <a:lstStyle/>
          <a:p>
            <a:pPr marL="342900" indent="-342900">
              <a:buFont typeface="Arial" panose="020B0604020202020204" pitchFamily="34" charset="0"/>
              <a:buChar char="•"/>
            </a:pPr>
            <a:r>
              <a:rPr lang="en-US" b="1" dirty="0"/>
              <a:t>4 km is too geostrophic</a:t>
            </a:r>
          </a:p>
          <a:p>
            <a:pPr marL="342900" indent="-342900">
              <a:buFont typeface="Arial" panose="020B0604020202020204" pitchFamily="34" charset="0"/>
              <a:buChar char="•"/>
            </a:pPr>
            <a:r>
              <a:rPr lang="en-US" b="1" dirty="0"/>
              <a:t>Water distributions are wrong in some places  (e.g., southern Puget Sound</a:t>
            </a:r>
            <a:r>
              <a:rPr lang="en-US" dirty="0"/>
              <a:t>), which messes up winds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00CF3-E3F4-5142-4716-1E3F9C9F79DF}"/>
            </a:ext>
          </a:extLst>
        </p:cNvPr>
        <p:cNvGrpSpPr/>
        <p:nvPr/>
      </p:nvGrpSpPr>
      <p:grpSpPr>
        <a:xfrm>
          <a:off x="0" y="0"/>
          <a:ext cx="0" cy="0"/>
          <a:chOff x="0" y="0"/>
          <a:chExt cx="0" cy="0"/>
        </a:xfrm>
      </p:grpSpPr>
      <p:sp>
        <p:nvSpPr>
          <p:cNvPr id="21505" name="Title 1">
            <a:extLst>
              <a:ext uri="{FF2B5EF4-FFF2-40B4-BE49-F238E27FC236}">
                <a16:creationId xmlns:a16="http://schemas.microsoft.com/office/drawing/2014/main" id="{D74CB6D1-FCE9-99C4-A86A-3D2D6098D2FD}"/>
              </a:ext>
            </a:extLst>
          </p:cNvPr>
          <p:cNvSpPr>
            <a:spLocks noGrp="1" noChangeArrowheads="1"/>
          </p:cNvSpPr>
          <p:nvPr>
            <p:ph type="title"/>
          </p:nvPr>
        </p:nvSpPr>
        <p:spPr>
          <a:xfrm>
            <a:off x="457200" y="274638"/>
            <a:ext cx="8229600" cy="792162"/>
          </a:xfrm>
        </p:spPr>
        <p:txBody>
          <a:bodyPr/>
          <a:lstStyle/>
          <a:p>
            <a:r>
              <a:rPr lang="en-US" altLang="en-US" dirty="0">
                <a:ea typeface="ＭＳ Ｐゴシック" panose="020B0600070205080204" pitchFamily="34" charset="-128"/>
              </a:rPr>
              <a:t>Observed 18 April 2010, 00Z</a:t>
            </a:r>
          </a:p>
        </p:txBody>
      </p:sp>
      <p:pic>
        <p:nvPicPr>
          <p:cNvPr id="21506" name="Content Placeholder 3" descr="2010041800.gif">
            <a:extLst>
              <a:ext uri="{FF2B5EF4-FFF2-40B4-BE49-F238E27FC236}">
                <a16:creationId xmlns:a16="http://schemas.microsoft.com/office/drawing/2014/main" id="{7F8CB44F-0826-DB36-16D9-0A24E98056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274" r="-27274"/>
          <a:stretch>
            <a:fillRect/>
          </a:stretch>
        </p:blipFill>
        <p:spPr>
          <a:xfrm>
            <a:off x="-304800" y="990600"/>
            <a:ext cx="10507663" cy="5562600"/>
          </a:xfrm>
        </p:spPr>
      </p:pic>
    </p:spTree>
    <p:extLst>
      <p:ext uri="{BB962C8B-B14F-4D97-AF65-F5344CB8AC3E}">
        <p14:creationId xmlns:p14="http://schemas.microsoft.com/office/powerpoint/2010/main" val="1283720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28D587FA-BA69-4F42-8484-891CF4C2C32F}"/>
              </a:ext>
            </a:extLst>
          </p:cNvPr>
          <p:cNvSpPr>
            <a:spLocks noGrp="1" noChangeArrowheads="1"/>
          </p:cNvSpPr>
          <p:nvPr>
            <p:ph type="title"/>
          </p:nvPr>
        </p:nvSpPr>
        <p:spPr>
          <a:xfrm>
            <a:off x="152400" y="1981200"/>
            <a:ext cx="3124200" cy="3505200"/>
          </a:xfrm>
        </p:spPr>
        <p:txBody>
          <a:bodyPr/>
          <a:lstStyle/>
          <a:p>
            <a:r>
              <a:rPr lang="en-US" altLang="en-US" dirty="0">
                <a:solidFill>
                  <a:srgbClr val="FF0000"/>
                </a:solidFill>
                <a:ea typeface="ＭＳ Ｐゴシック" panose="020B0600070205080204" pitchFamily="34" charset="-128"/>
              </a:rPr>
              <a:t>1.33 km</a:t>
            </a:r>
            <a:br>
              <a:rPr lang="en-US" altLang="en-US" dirty="0">
                <a:ea typeface="ＭＳ Ｐゴシック" panose="020B0600070205080204" pitchFamily="34" charset="-128"/>
              </a:rPr>
            </a:br>
            <a:r>
              <a:rPr lang="en-US" altLang="en-US" dirty="0">
                <a:ea typeface="ＭＳ Ｐゴシック" panose="020B0600070205080204" pitchFamily="34" charset="-128"/>
              </a:rPr>
              <a:t>Better water distribution</a:t>
            </a:r>
            <a:br>
              <a:rPr lang="en-US" altLang="en-US" dirty="0">
                <a:ea typeface="ＭＳ Ｐゴシック" panose="020B0600070205080204" pitchFamily="34" charset="-128"/>
              </a:rPr>
            </a:br>
            <a:r>
              <a:rPr lang="en-US" altLang="en-US" dirty="0">
                <a:ea typeface="ＭＳ Ｐゴシック" panose="020B0600070205080204" pitchFamily="34" charset="-128"/>
              </a:rPr>
              <a:t>Still too geostrophic</a:t>
            </a:r>
          </a:p>
        </p:txBody>
      </p:sp>
      <p:pic>
        <p:nvPicPr>
          <p:cNvPr id="23554" name="Content Placeholder 3" descr="wssfc.24.0000.gif">
            <a:extLst>
              <a:ext uri="{FF2B5EF4-FFF2-40B4-BE49-F238E27FC236}">
                <a16:creationId xmlns:a16="http://schemas.microsoft.com/office/drawing/2014/main" id="{0DE9F9F0-6B93-3E4B-94B3-B17B139876F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0496" t="28750" r="36169" b="25000"/>
          <a:stretch/>
        </p:blipFill>
        <p:spPr>
          <a:xfrm>
            <a:off x="3543302" y="274638"/>
            <a:ext cx="5257800" cy="648462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7014-D5EC-3942-B854-0481A3BC4746}"/>
              </a:ext>
            </a:extLst>
          </p:cNvPr>
          <p:cNvSpPr>
            <a:spLocks noGrp="1"/>
          </p:cNvSpPr>
          <p:nvPr>
            <p:ph type="title"/>
          </p:nvPr>
        </p:nvSpPr>
        <p:spPr>
          <a:xfrm>
            <a:off x="457200" y="274638"/>
            <a:ext cx="2514600" cy="4732240"/>
          </a:xfrm>
        </p:spPr>
        <p:txBody>
          <a:bodyPr/>
          <a:lstStyle/>
          <a:p>
            <a:r>
              <a:rPr lang="en-US" sz="3200" dirty="0"/>
              <a:t>Persistent Positive wind direction bias. Too geostrophic</a:t>
            </a:r>
            <a:br>
              <a:rPr lang="en-US" dirty="0"/>
            </a:br>
            <a:endParaRPr lang="en-US" dirty="0"/>
          </a:p>
        </p:txBody>
      </p:sp>
      <p:pic>
        <p:nvPicPr>
          <p:cNvPr id="5" name="Content Placeholder 4">
            <a:extLst>
              <a:ext uri="{FF2B5EF4-FFF2-40B4-BE49-F238E27FC236}">
                <a16:creationId xmlns:a16="http://schemas.microsoft.com/office/drawing/2014/main" id="{EB3358BF-609D-AF4D-970D-8BDF9BFE991F}"/>
              </a:ext>
            </a:extLst>
          </p:cNvPr>
          <p:cNvPicPr>
            <a:picLocks noGrp="1" noChangeAspect="1"/>
          </p:cNvPicPr>
          <p:nvPr>
            <p:ph idx="1"/>
          </p:nvPr>
        </p:nvPicPr>
        <p:blipFill>
          <a:blip r:embed="rId2"/>
          <a:stretch>
            <a:fillRect/>
          </a:stretch>
        </p:blipFill>
        <p:spPr>
          <a:xfrm>
            <a:off x="3048000" y="1371600"/>
            <a:ext cx="5845121" cy="4732241"/>
          </a:xfrm>
        </p:spPr>
      </p:pic>
    </p:spTree>
    <p:extLst>
      <p:ext uri="{BB962C8B-B14F-4D97-AF65-F5344CB8AC3E}">
        <p14:creationId xmlns:p14="http://schemas.microsoft.com/office/powerpoint/2010/main" val="31479983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4671E-B0FB-9746-81E0-4F154F377459}"/>
              </a:ext>
            </a:extLst>
          </p:cNvPr>
          <p:cNvSpPr>
            <a:spLocks noGrp="1"/>
          </p:cNvSpPr>
          <p:nvPr>
            <p:ph type="title"/>
          </p:nvPr>
        </p:nvSpPr>
        <p:spPr/>
        <p:txBody>
          <a:bodyPr/>
          <a:lstStyle/>
          <a:p>
            <a:r>
              <a:rPr lang="en-US" dirty="0"/>
              <a:t>Positive direction bias</a:t>
            </a:r>
          </a:p>
        </p:txBody>
      </p:sp>
      <p:cxnSp>
        <p:nvCxnSpPr>
          <p:cNvPr id="5" name="Straight Connector 4">
            <a:extLst>
              <a:ext uri="{FF2B5EF4-FFF2-40B4-BE49-F238E27FC236}">
                <a16:creationId xmlns:a16="http://schemas.microsoft.com/office/drawing/2014/main" id="{E690566B-8FCE-764E-A3E4-311E71853D22}"/>
              </a:ext>
            </a:extLst>
          </p:cNvPr>
          <p:cNvCxnSpPr>
            <a:cxnSpLocks/>
          </p:cNvCxnSpPr>
          <p:nvPr/>
        </p:nvCxnSpPr>
        <p:spPr>
          <a:xfrm flipH="1">
            <a:off x="2819400" y="1905000"/>
            <a:ext cx="3581400" cy="2667000"/>
          </a:xfrm>
          <a:prstGeom prst="line">
            <a:avLst/>
          </a:prstGeom>
          <a:ln w="38100">
            <a:solidFill>
              <a:schemeClr val="accent1"/>
            </a:solidFill>
          </a:ln>
        </p:spPr>
        <p:style>
          <a:lnRef idx="2">
            <a:schemeClr val="accent6"/>
          </a:lnRef>
          <a:fillRef idx="0">
            <a:schemeClr val="accent6"/>
          </a:fillRef>
          <a:effectRef idx="1">
            <a:schemeClr val="accent6"/>
          </a:effectRef>
          <a:fontRef idx="minor">
            <a:schemeClr val="tx1"/>
          </a:fontRef>
        </p:style>
      </p:cxnSp>
      <p:cxnSp>
        <p:nvCxnSpPr>
          <p:cNvPr id="6" name="Straight Connector 5">
            <a:extLst>
              <a:ext uri="{FF2B5EF4-FFF2-40B4-BE49-F238E27FC236}">
                <a16:creationId xmlns:a16="http://schemas.microsoft.com/office/drawing/2014/main" id="{8BFC207A-236F-7E42-BFD1-F31121A56F7C}"/>
              </a:ext>
            </a:extLst>
          </p:cNvPr>
          <p:cNvCxnSpPr>
            <a:cxnSpLocks/>
          </p:cNvCxnSpPr>
          <p:nvPr/>
        </p:nvCxnSpPr>
        <p:spPr>
          <a:xfrm flipH="1">
            <a:off x="3581400" y="2971800"/>
            <a:ext cx="3505200" cy="2895600"/>
          </a:xfrm>
          <a:prstGeom prst="line">
            <a:avLst/>
          </a:prstGeom>
          <a:ln w="38100">
            <a:solidFill>
              <a:schemeClr val="accent1"/>
            </a:solidFill>
          </a:ln>
        </p:spPr>
        <p:style>
          <a:lnRef idx="2">
            <a:schemeClr val="accent6"/>
          </a:lnRef>
          <a:fillRef idx="0">
            <a:schemeClr val="accent6"/>
          </a:fillRef>
          <a:effectRef idx="1">
            <a:schemeClr val="accent6"/>
          </a:effectRef>
          <a:fontRef idx="minor">
            <a:schemeClr val="tx1"/>
          </a:fontRef>
        </p:style>
      </p:cxnSp>
      <p:sp>
        <p:nvSpPr>
          <p:cNvPr id="9" name="TextBox 8">
            <a:extLst>
              <a:ext uri="{FF2B5EF4-FFF2-40B4-BE49-F238E27FC236}">
                <a16:creationId xmlns:a16="http://schemas.microsoft.com/office/drawing/2014/main" id="{6343F465-E011-F74D-84B8-0A95885E4FC0}"/>
              </a:ext>
            </a:extLst>
          </p:cNvPr>
          <p:cNvSpPr txBox="1"/>
          <p:nvPr/>
        </p:nvSpPr>
        <p:spPr>
          <a:xfrm>
            <a:off x="3886200" y="2209800"/>
            <a:ext cx="492443" cy="646331"/>
          </a:xfrm>
          <a:prstGeom prst="rect">
            <a:avLst/>
          </a:prstGeom>
          <a:noFill/>
        </p:spPr>
        <p:txBody>
          <a:bodyPr wrap="none" rtlCol="0">
            <a:spAutoFit/>
          </a:bodyPr>
          <a:lstStyle/>
          <a:p>
            <a:r>
              <a:rPr lang="en-US" sz="3600" b="1" dirty="0"/>
              <a:t>L</a:t>
            </a:r>
          </a:p>
        </p:txBody>
      </p:sp>
      <p:sp>
        <p:nvSpPr>
          <p:cNvPr id="10" name="Rectangle 9">
            <a:extLst>
              <a:ext uri="{FF2B5EF4-FFF2-40B4-BE49-F238E27FC236}">
                <a16:creationId xmlns:a16="http://schemas.microsoft.com/office/drawing/2014/main" id="{82409BD6-C4C6-424E-8D68-1575590F7423}"/>
              </a:ext>
            </a:extLst>
          </p:cNvPr>
          <p:cNvSpPr/>
          <p:nvPr/>
        </p:nvSpPr>
        <p:spPr>
          <a:xfrm>
            <a:off x="5334000" y="4838700"/>
            <a:ext cx="503664" cy="584775"/>
          </a:xfrm>
          <a:prstGeom prst="rect">
            <a:avLst/>
          </a:prstGeom>
        </p:spPr>
        <p:txBody>
          <a:bodyPr wrap="square">
            <a:spAutoFit/>
          </a:bodyPr>
          <a:lstStyle/>
          <a:p>
            <a:r>
              <a:rPr lang="en-US" sz="3200" b="1" dirty="0"/>
              <a:t>H</a:t>
            </a:r>
          </a:p>
        </p:txBody>
      </p:sp>
      <p:sp>
        <p:nvSpPr>
          <p:cNvPr id="12" name="Right Arrow 11">
            <a:extLst>
              <a:ext uri="{FF2B5EF4-FFF2-40B4-BE49-F238E27FC236}">
                <a16:creationId xmlns:a16="http://schemas.microsoft.com/office/drawing/2014/main" id="{FAD49375-083F-8A4E-8B7F-987C10465442}"/>
              </a:ext>
            </a:extLst>
          </p:cNvPr>
          <p:cNvSpPr/>
          <p:nvPr/>
        </p:nvSpPr>
        <p:spPr>
          <a:xfrm rot="17599354">
            <a:off x="3904969" y="3698885"/>
            <a:ext cx="1447800" cy="330487"/>
          </a:xfrm>
          <a:prstGeom prst="right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ight Arrow 12">
            <a:extLst>
              <a:ext uri="{FF2B5EF4-FFF2-40B4-BE49-F238E27FC236}">
                <a16:creationId xmlns:a16="http://schemas.microsoft.com/office/drawing/2014/main" id="{32C03ACE-86E1-1240-95E7-775DE8DCD516}"/>
              </a:ext>
            </a:extLst>
          </p:cNvPr>
          <p:cNvSpPr/>
          <p:nvPr/>
        </p:nvSpPr>
        <p:spPr>
          <a:xfrm rot="18671764">
            <a:off x="4285798" y="3832729"/>
            <a:ext cx="1482066" cy="330487"/>
          </a:xfrm>
          <a:prstGeom prst="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571EFB24-6FFA-7F42-87B9-48B9353FC775}"/>
              </a:ext>
            </a:extLst>
          </p:cNvPr>
          <p:cNvSpPr txBox="1"/>
          <p:nvPr/>
        </p:nvSpPr>
        <p:spPr>
          <a:xfrm>
            <a:off x="4526979" y="2833018"/>
            <a:ext cx="1425390" cy="461665"/>
          </a:xfrm>
          <a:prstGeom prst="rect">
            <a:avLst/>
          </a:prstGeom>
          <a:noFill/>
        </p:spPr>
        <p:txBody>
          <a:bodyPr wrap="none" rtlCol="0">
            <a:spAutoFit/>
          </a:bodyPr>
          <a:lstStyle/>
          <a:p>
            <a:r>
              <a:rPr lang="en-US" dirty="0" err="1"/>
              <a:t>Obs</a:t>
            </a:r>
            <a:r>
              <a:rPr lang="en-US" dirty="0"/>
              <a:t> (230)</a:t>
            </a:r>
          </a:p>
        </p:txBody>
      </p:sp>
      <p:sp>
        <p:nvSpPr>
          <p:cNvPr id="15" name="TextBox 14">
            <a:extLst>
              <a:ext uri="{FF2B5EF4-FFF2-40B4-BE49-F238E27FC236}">
                <a16:creationId xmlns:a16="http://schemas.microsoft.com/office/drawing/2014/main" id="{BB974125-6FB4-C24E-B261-0AC4919D8205}"/>
              </a:ext>
            </a:extLst>
          </p:cNvPr>
          <p:cNvSpPr txBox="1"/>
          <p:nvPr/>
        </p:nvSpPr>
        <p:spPr>
          <a:xfrm>
            <a:off x="5585939" y="3355076"/>
            <a:ext cx="1731564" cy="461665"/>
          </a:xfrm>
          <a:prstGeom prst="rect">
            <a:avLst/>
          </a:prstGeom>
          <a:noFill/>
        </p:spPr>
        <p:txBody>
          <a:bodyPr wrap="none" rtlCol="0">
            <a:spAutoFit/>
          </a:bodyPr>
          <a:lstStyle/>
          <a:p>
            <a:r>
              <a:rPr lang="en-US" dirty="0"/>
              <a:t>Model (238)</a:t>
            </a:r>
          </a:p>
        </p:txBody>
      </p:sp>
    </p:spTree>
    <p:extLst>
      <p:ext uri="{BB962C8B-B14F-4D97-AF65-F5344CB8AC3E}">
        <p14:creationId xmlns:p14="http://schemas.microsoft.com/office/powerpoint/2010/main" val="12047083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8DF56-6EDE-5243-8B25-6B015470ABE8}"/>
              </a:ext>
            </a:extLst>
          </p:cNvPr>
          <p:cNvSpPr>
            <a:spLocks noGrp="1"/>
          </p:cNvSpPr>
          <p:nvPr>
            <p:ph type="title"/>
          </p:nvPr>
        </p:nvSpPr>
        <p:spPr>
          <a:xfrm>
            <a:off x="533400" y="2514600"/>
            <a:ext cx="8229600" cy="1143000"/>
          </a:xfrm>
        </p:spPr>
        <p:txBody>
          <a:bodyPr/>
          <a:lstStyle/>
          <a:p>
            <a:r>
              <a:rPr lang="en-US" b="1" dirty="0">
                <a:solidFill>
                  <a:schemeClr val="accent2"/>
                </a:solidFill>
              </a:rPr>
              <a:t>Speed bias (too strong at low wind speed, too weak at high wind speeds)</a:t>
            </a:r>
            <a:br>
              <a:rPr lang="en-US" b="1" dirty="0">
                <a:solidFill>
                  <a:schemeClr val="accent2"/>
                </a:solidFill>
              </a:rPr>
            </a:br>
            <a:r>
              <a:rPr lang="en-US" b="1" dirty="0">
                <a:solidFill>
                  <a:schemeClr val="accent2"/>
                </a:solidFill>
              </a:rPr>
              <a:t> </a:t>
            </a:r>
            <a:br>
              <a:rPr lang="en-US" dirty="0"/>
            </a:br>
            <a:r>
              <a:rPr lang="en-US" dirty="0"/>
              <a:t>Why low speed problem?  </a:t>
            </a:r>
            <a:br>
              <a:rPr lang="en-US" dirty="0"/>
            </a:br>
            <a:r>
              <a:rPr lang="en-US" dirty="0"/>
              <a:t>Models overmixing wrongly increases winds at low wind speeds</a:t>
            </a:r>
          </a:p>
        </p:txBody>
      </p:sp>
    </p:spTree>
    <p:extLst>
      <p:ext uri="{BB962C8B-B14F-4D97-AF65-F5344CB8AC3E}">
        <p14:creationId xmlns:p14="http://schemas.microsoft.com/office/powerpoint/2010/main" val="6244985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7DA281C1-001C-B14F-AE48-3538F8808937}"/>
              </a:ext>
            </a:extLst>
          </p:cNvPr>
          <p:cNvSpPr>
            <a:spLocks noGrp="1" noChangeArrowheads="1"/>
          </p:cNvSpPr>
          <p:nvPr>
            <p:ph type="title"/>
          </p:nvPr>
        </p:nvSpPr>
        <p:spPr/>
        <p:txBody>
          <a:bodyPr/>
          <a:lstStyle/>
          <a:p>
            <a:r>
              <a:rPr lang="en-US" altLang="en-US">
                <a:ea typeface="ＭＳ Ｐゴシック" panose="020B0600070205080204" pitchFamily="34" charset="-128"/>
              </a:rPr>
              <a:t>All winds</a:t>
            </a:r>
          </a:p>
        </p:txBody>
      </p:sp>
      <p:pic>
        <p:nvPicPr>
          <p:cNvPr id="30722" name="Content Placeholder 3">
            <a:extLst>
              <a:ext uri="{FF2B5EF4-FFF2-40B4-BE49-F238E27FC236}">
                <a16:creationId xmlns:a16="http://schemas.microsoft.com/office/drawing/2014/main" id="{F4AAF920-4962-EA4A-8965-13C824F245E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9575" y="1417638"/>
            <a:ext cx="5784850" cy="4605338"/>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5AA7F564-9AE3-7D49-83C0-6BE1BF53D906}"/>
              </a:ext>
            </a:extLst>
          </p:cNvPr>
          <p:cNvSpPr>
            <a:spLocks noGrp="1" noChangeArrowheads="1"/>
          </p:cNvSpPr>
          <p:nvPr>
            <p:ph type="title"/>
          </p:nvPr>
        </p:nvSpPr>
        <p:spPr>
          <a:xfrm>
            <a:off x="762000" y="228600"/>
            <a:ext cx="7772400" cy="1143000"/>
          </a:xfrm>
        </p:spPr>
        <p:txBody>
          <a:bodyPr/>
          <a:lstStyle/>
          <a:p>
            <a:r>
              <a:rPr lang="en-US" altLang="en-US" dirty="0">
                <a:ea typeface="ＭＳ Ｐゴシック" panose="020B0600070205080204" pitchFamily="34" charset="-128"/>
              </a:rPr>
              <a:t>3 knot and more, less bias</a:t>
            </a:r>
          </a:p>
        </p:txBody>
      </p:sp>
      <p:pic>
        <p:nvPicPr>
          <p:cNvPr id="31746" name="Content Placeholder 2">
            <a:extLst>
              <a:ext uri="{FF2B5EF4-FFF2-40B4-BE49-F238E27FC236}">
                <a16:creationId xmlns:a16="http://schemas.microsoft.com/office/drawing/2014/main" id="{382011EB-88BA-6A4F-A7B7-F712D5595A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47800" y="1184275"/>
            <a:ext cx="6477000" cy="5156200"/>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D8AF-1DE9-4846-8194-AD7B6AF24A48}"/>
              </a:ext>
            </a:extLst>
          </p:cNvPr>
          <p:cNvSpPr>
            <a:spLocks noGrp="1"/>
          </p:cNvSpPr>
          <p:nvPr>
            <p:ph type="title"/>
          </p:nvPr>
        </p:nvSpPr>
        <p:spPr>
          <a:xfrm>
            <a:off x="457200" y="762000"/>
            <a:ext cx="8229600" cy="1143000"/>
          </a:xfrm>
        </p:spPr>
        <p:txBody>
          <a:bodyPr/>
          <a:lstStyle/>
          <a:p>
            <a:r>
              <a:rPr lang="en-US" b="1" dirty="0">
                <a:solidFill>
                  <a:schemeClr val="accent2"/>
                </a:solidFill>
              </a:rPr>
              <a:t>Another problem is a low bias for the strongest winds</a:t>
            </a:r>
          </a:p>
        </p:txBody>
      </p:sp>
      <p:pic>
        <p:nvPicPr>
          <p:cNvPr id="5" name="Content Placeholder 4">
            <a:extLst>
              <a:ext uri="{FF2B5EF4-FFF2-40B4-BE49-F238E27FC236}">
                <a16:creationId xmlns:a16="http://schemas.microsoft.com/office/drawing/2014/main" id="{C5715C0C-BDC0-B846-956E-E315275C7E79}"/>
              </a:ext>
            </a:extLst>
          </p:cNvPr>
          <p:cNvPicPr>
            <a:picLocks noGrp="1" noChangeAspect="1"/>
          </p:cNvPicPr>
          <p:nvPr>
            <p:ph idx="1"/>
          </p:nvPr>
        </p:nvPicPr>
        <p:blipFill>
          <a:blip r:embed="rId2"/>
          <a:stretch>
            <a:fillRect/>
          </a:stretch>
        </p:blipFill>
        <p:spPr>
          <a:xfrm>
            <a:off x="421758" y="2133600"/>
            <a:ext cx="8229600" cy="3724711"/>
          </a:xfrm>
        </p:spPr>
      </p:pic>
    </p:spTree>
    <p:extLst>
      <p:ext uri="{BB962C8B-B14F-4D97-AF65-F5344CB8AC3E}">
        <p14:creationId xmlns:p14="http://schemas.microsoft.com/office/powerpoint/2010/main" val="15099523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ACCD7518-9A1E-0642-B8D5-AED301DDD244}"/>
              </a:ext>
            </a:extLst>
          </p:cNvPr>
          <p:cNvSpPr>
            <a:spLocks noGrp="1" noChangeArrowheads="1"/>
          </p:cNvSpPr>
          <p:nvPr>
            <p:ph type="title"/>
          </p:nvPr>
        </p:nvSpPr>
        <p:spPr>
          <a:xfrm>
            <a:off x="-152400" y="169424"/>
            <a:ext cx="9448800" cy="1143000"/>
          </a:xfrm>
        </p:spPr>
        <p:txBody>
          <a:bodyPr/>
          <a:lstStyle/>
          <a:p>
            <a:r>
              <a:rPr lang="en-US" altLang="en-US" sz="3600" b="1" dirty="0">
                <a:solidFill>
                  <a:schemeClr val="accent2"/>
                </a:solidFill>
                <a:ea typeface="ＭＳ Ｐゴシック" panose="020B0600070205080204" pitchFamily="34" charset="-128"/>
              </a:rPr>
              <a:t>Use of Models in Your Wind Forecast</a:t>
            </a:r>
          </a:p>
        </p:txBody>
      </p:sp>
      <p:sp>
        <p:nvSpPr>
          <p:cNvPr id="32770" name="Content Placeholder 2">
            <a:extLst>
              <a:ext uri="{FF2B5EF4-FFF2-40B4-BE49-F238E27FC236}">
                <a16:creationId xmlns:a16="http://schemas.microsoft.com/office/drawing/2014/main" id="{70BC9DBB-329B-2641-8B30-B73217313B87}"/>
              </a:ext>
            </a:extLst>
          </p:cNvPr>
          <p:cNvSpPr>
            <a:spLocks noGrp="1" noChangeArrowheads="1"/>
          </p:cNvSpPr>
          <p:nvPr>
            <p:ph idx="1"/>
          </p:nvPr>
        </p:nvSpPr>
        <p:spPr>
          <a:xfrm>
            <a:off x="609600" y="1441286"/>
            <a:ext cx="8229600" cy="4114800"/>
          </a:xfrm>
        </p:spPr>
        <p:txBody>
          <a:bodyPr/>
          <a:lstStyle/>
          <a:p>
            <a:r>
              <a:rPr lang="en-US" altLang="en-US" b="1" dirty="0">
                <a:ea typeface="ＭＳ Ｐゴシック" panose="020B0600070205080204" pitchFamily="34" charset="-128"/>
              </a:rPr>
              <a:t>Aloft:  </a:t>
            </a:r>
            <a:r>
              <a:rPr lang="en-US" altLang="en-US" dirty="0">
                <a:ea typeface="ＭＳ Ｐゴシック" panose="020B0600070205080204" pitchFamily="34" charset="-128"/>
              </a:rPr>
              <a:t>Today’s synoptic and mesoscale models are sufficiently accurate that it is very hard to beat their wind forecasts aloft (above the PBL).  </a:t>
            </a:r>
            <a:r>
              <a:rPr lang="en-US" altLang="en-US" u="sng" dirty="0">
                <a:ea typeface="ＭＳ Ｐゴシック" panose="020B0600070205080204" pitchFamily="34" charset="-128"/>
              </a:rPr>
              <a:t>The forecaster’s role is mainly in deciding which model to use and perhaps altering the timing if phase errors are obvious.</a:t>
            </a:r>
          </a:p>
          <a:p>
            <a:r>
              <a:rPr lang="en-US" altLang="en-US" b="1" dirty="0">
                <a:ea typeface="ＭＳ Ｐゴシック" panose="020B0600070205080204" pitchFamily="34" charset="-128"/>
              </a:rPr>
              <a:t>At the surface</a:t>
            </a:r>
            <a:r>
              <a:rPr lang="en-US" altLang="en-US" dirty="0">
                <a:ea typeface="ＭＳ Ｐゴシック" panose="020B0600070205080204" pitchFamily="34" charset="-128"/>
              </a:rPr>
              <a:t>, the models are getting better, but there are often large biases and other errors.  </a:t>
            </a:r>
            <a:r>
              <a:rPr lang="en-US" altLang="en-US" u="sng" dirty="0">
                <a:ea typeface="ＭＳ Ｐゴシック" panose="020B0600070205080204" pitchFamily="34" charset="-128"/>
              </a:rPr>
              <a:t>Forecaster intervention may help here.</a:t>
            </a:r>
          </a:p>
          <a:p>
            <a:endParaRPr lang="en-US" altLang="en-US" dirty="0">
              <a:ea typeface="ＭＳ Ｐゴシック" panose="020B0600070205080204" pitchFamily="34" charset="-128"/>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78C30-65C2-7841-86C4-F081B506266D}"/>
              </a:ext>
            </a:extLst>
          </p:cNvPr>
          <p:cNvSpPr>
            <a:spLocks noGrp="1"/>
          </p:cNvSpPr>
          <p:nvPr>
            <p:ph type="title"/>
          </p:nvPr>
        </p:nvSpPr>
        <p:spPr>
          <a:xfrm>
            <a:off x="472966" y="2307021"/>
            <a:ext cx="8229600" cy="1143000"/>
          </a:xfrm>
        </p:spPr>
        <p:txBody>
          <a:bodyPr/>
          <a:lstStyle/>
          <a:p>
            <a:r>
              <a:rPr lang="en-US" b="1" dirty="0">
                <a:solidFill>
                  <a:schemeClr val="accent2"/>
                </a:solidFill>
              </a:rPr>
              <a:t>Wind and Pressure:</a:t>
            </a:r>
            <a:br>
              <a:rPr lang="en-US" b="1" dirty="0">
                <a:solidFill>
                  <a:schemeClr val="accent2"/>
                </a:solidFill>
              </a:rPr>
            </a:br>
            <a:r>
              <a:rPr lang="en-US" dirty="0">
                <a:solidFill>
                  <a:schemeClr val="accent2"/>
                </a:solidFill>
              </a:rPr>
              <a:t>A Little Review</a:t>
            </a:r>
          </a:p>
        </p:txBody>
      </p:sp>
    </p:spTree>
    <p:extLst>
      <p:ext uri="{BB962C8B-B14F-4D97-AF65-F5344CB8AC3E}">
        <p14:creationId xmlns:p14="http://schemas.microsoft.com/office/powerpoint/2010/main" val="4468905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A1C38C9B-37F3-4040-BC7F-A19D3425494F}"/>
              </a:ext>
            </a:extLst>
          </p:cNvPr>
          <p:cNvSpPr>
            <a:spLocks noGrp="1" noChangeArrowheads="1"/>
          </p:cNvSpPr>
          <p:nvPr>
            <p:ph type="title"/>
          </p:nvPr>
        </p:nvSpPr>
        <p:spPr>
          <a:xfrm>
            <a:off x="533400" y="550479"/>
            <a:ext cx="8229600" cy="1143000"/>
          </a:xfrm>
        </p:spPr>
        <p:txBody>
          <a:bodyPr/>
          <a:lstStyle/>
          <a:p>
            <a:r>
              <a:rPr lang="en-US" altLang="en-US" b="1" dirty="0">
                <a:solidFill>
                  <a:schemeClr val="accent2"/>
                </a:solidFill>
                <a:ea typeface="ＭＳ Ｐゴシック" panose="020B0600070205080204" pitchFamily="34" charset="-128"/>
              </a:rPr>
              <a:t>Relationship of SL Pressure and Surface Winds</a:t>
            </a:r>
          </a:p>
        </p:txBody>
      </p:sp>
      <p:sp>
        <p:nvSpPr>
          <p:cNvPr id="33794" name="Content Placeholder 2">
            <a:extLst>
              <a:ext uri="{FF2B5EF4-FFF2-40B4-BE49-F238E27FC236}">
                <a16:creationId xmlns:a16="http://schemas.microsoft.com/office/drawing/2014/main" id="{25997966-BD2B-A84C-A635-57FE99873BF7}"/>
              </a:ext>
            </a:extLst>
          </p:cNvPr>
          <p:cNvSpPr>
            <a:spLocks noGrp="1" noChangeArrowheads="1"/>
          </p:cNvSpPr>
          <p:nvPr>
            <p:ph idx="1"/>
          </p:nvPr>
        </p:nvSpPr>
        <p:spPr>
          <a:xfrm>
            <a:off x="381000" y="2133600"/>
            <a:ext cx="5189621" cy="4267200"/>
          </a:xfrm>
        </p:spPr>
        <p:txBody>
          <a:bodyPr/>
          <a:lstStyle/>
          <a:p>
            <a:r>
              <a:rPr lang="en-US" altLang="en-US" dirty="0">
                <a:ea typeface="ＭＳ Ｐゴシック" panose="020B0600070205080204" pitchFamily="34" charset="-128"/>
              </a:rPr>
              <a:t>Traditionally, wind forecasters started with the SLP pressure fields and deduced the surface (10-m) winds from it.</a:t>
            </a:r>
          </a:p>
          <a:p>
            <a:r>
              <a:rPr lang="en-US" altLang="en-US" dirty="0">
                <a:ea typeface="ＭＳ Ｐゴシック" panose="020B0600070205080204" pitchFamily="34" charset="-128"/>
              </a:rPr>
              <a:t>Still useful to keep in mind</a:t>
            </a:r>
          </a:p>
        </p:txBody>
      </p:sp>
      <p:pic>
        <p:nvPicPr>
          <p:cNvPr id="3" name="Picture 2">
            <a:extLst>
              <a:ext uri="{FF2B5EF4-FFF2-40B4-BE49-F238E27FC236}">
                <a16:creationId xmlns:a16="http://schemas.microsoft.com/office/drawing/2014/main" id="{2D1B7358-71F7-BD44-911C-F9D3A0FB440C}"/>
              </a:ext>
            </a:extLst>
          </p:cNvPr>
          <p:cNvPicPr>
            <a:picLocks noChangeAspect="1"/>
          </p:cNvPicPr>
          <p:nvPr/>
        </p:nvPicPr>
        <p:blipFill>
          <a:blip r:embed="rId2"/>
          <a:stretch>
            <a:fillRect/>
          </a:stretch>
        </p:blipFill>
        <p:spPr>
          <a:xfrm>
            <a:off x="5486400" y="2438400"/>
            <a:ext cx="3124200" cy="3124200"/>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E5D742A3-70BE-4247-962D-6814DCA91A76}"/>
              </a:ext>
            </a:extLst>
          </p:cNvPr>
          <p:cNvSpPr>
            <a:spLocks noGrp="1" noChangeArrowheads="1"/>
          </p:cNvSpPr>
          <p:nvPr>
            <p:ph type="title"/>
          </p:nvPr>
        </p:nvSpPr>
        <p:spPr>
          <a:xfrm>
            <a:off x="457200" y="533400"/>
            <a:ext cx="8229600" cy="1143000"/>
          </a:xfrm>
        </p:spPr>
        <p:txBody>
          <a:bodyPr/>
          <a:lstStyle/>
          <a:p>
            <a:r>
              <a:rPr lang="en-US" altLang="en-US" b="1" dirty="0">
                <a:solidFill>
                  <a:schemeClr val="accent2"/>
                </a:solidFill>
                <a:ea typeface="ＭＳ Ｐゴシック" panose="020B0600070205080204" pitchFamily="34" charset="-128"/>
              </a:rPr>
              <a:t>Open Areas and Relatively Low Drag </a:t>
            </a:r>
          </a:p>
        </p:txBody>
      </p:sp>
      <p:sp>
        <p:nvSpPr>
          <p:cNvPr id="34818" name="Content Placeholder 2">
            <a:extLst>
              <a:ext uri="{FF2B5EF4-FFF2-40B4-BE49-F238E27FC236}">
                <a16:creationId xmlns:a16="http://schemas.microsoft.com/office/drawing/2014/main" id="{E61DF557-7F7E-624A-B35E-199B1BCCEF08}"/>
              </a:ext>
            </a:extLst>
          </p:cNvPr>
          <p:cNvSpPr>
            <a:spLocks noGrp="1" noChangeArrowheads="1"/>
          </p:cNvSpPr>
          <p:nvPr>
            <p:ph idx="1"/>
          </p:nvPr>
        </p:nvSpPr>
        <p:spPr>
          <a:xfrm>
            <a:off x="381000" y="2133600"/>
            <a:ext cx="8229600" cy="4525963"/>
          </a:xfrm>
        </p:spPr>
        <p:txBody>
          <a:bodyPr/>
          <a:lstStyle/>
          <a:p>
            <a:r>
              <a:rPr lang="en-US" altLang="en-US" b="1" dirty="0">
                <a:ea typeface="ＭＳ Ｐゴシック" panose="020B0600070205080204" pitchFamily="34" charset="-128"/>
              </a:rPr>
              <a:t>If low surface-drag environment and relatively steady-state conditions</a:t>
            </a:r>
            <a:r>
              <a:rPr lang="en-US" altLang="en-US" dirty="0">
                <a:ea typeface="ＭＳ Ｐゴシック" panose="020B0600070205080204" pitchFamily="34" charset="-128"/>
              </a:rPr>
              <a:t>, the geostrophic or gradient wind relationships are useful.  </a:t>
            </a:r>
          </a:p>
          <a:p>
            <a:r>
              <a:rPr lang="en-US" altLang="en-US" dirty="0">
                <a:ea typeface="ＭＳ Ｐゴシック" panose="020B0600070205080204" pitchFamily="34" charset="-128"/>
              </a:rPr>
              <a:t>Normally centrifugal force is small near surface, so geostrophic balance is a good place to start.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03F4063A-9A06-DE48-BF54-94D7EBAFBB6B}"/>
              </a:ext>
            </a:extLst>
          </p:cNvPr>
          <p:cNvSpPr>
            <a:spLocks noGrp="1" noChangeArrowheads="1"/>
          </p:cNvSpPr>
          <p:nvPr>
            <p:ph type="title"/>
          </p:nvPr>
        </p:nvSpPr>
        <p:spPr>
          <a:xfrm>
            <a:off x="665163" y="381000"/>
            <a:ext cx="7924800" cy="762000"/>
          </a:xfrm>
        </p:spPr>
        <p:txBody>
          <a:bodyPr/>
          <a:lstStyle/>
          <a:p>
            <a:r>
              <a:rPr lang="en-US" altLang="en-US" b="1" dirty="0">
                <a:solidFill>
                  <a:schemeClr val="accent2"/>
                </a:solidFill>
                <a:ea typeface="ＭＳ Ｐゴシック" panose="020B0600070205080204" pitchFamily="34" charset="-128"/>
              </a:rPr>
              <a:t>But there </a:t>
            </a:r>
            <a:r>
              <a:rPr lang="en-US" altLang="en-US" b="1" u="sng" dirty="0">
                <a:solidFill>
                  <a:schemeClr val="accent2"/>
                </a:solidFill>
                <a:ea typeface="ＭＳ Ｐゴシック" panose="020B0600070205080204" pitchFamily="34" charset="-128"/>
              </a:rPr>
              <a:t>is</a:t>
            </a:r>
            <a:r>
              <a:rPr lang="en-US" altLang="en-US" b="1" dirty="0">
                <a:solidFill>
                  <a:schemeClr val="accent2"/>
                </a:solidFill>
                <a:ea typeface="ＭＳ Ｐゴシック" panose="020B0600070205080204" pitchFamily="34" charset="-128"/>
              </a:rPr>
              <a:t> surface drag…</a:t>
            </a:r>
          </a:p>
        </p:txBody>
      </p:sp>
      <p:sp>
        <p:nvSpPr>
          <p:cNvPr id="35842" name="Content Placeholder 2">
            <a:extLst>
              <a:ext uri="{FF2B5EF4-FFF2-40B4-BE49-F238E27FC236}">
                <a16:creationId xmlns:a16="http://schemas.microsoft.com/office/drawing/2014/main" id="{53308359-2DCF-E345-883C-C351DCF8B900}"/>
              </a:ext>
            </a:extLst>
          </p:cNvPr>
          <p:cNvSpPr>
            <a:spLocks noGrp="1" noChangeArrowheads="1"/>
          </p:cNvSpPr>
          <p:nvPr>
            <p:ph idx="1"/>
          </p:nvPr>
        </p:nvSpPr>
        <p:spPr>
          <a:xfrm>
            <a:off x="649288" y="1212850"/>
            <a:ext cx="7885112" cy="3435350"/>
          </a:xfrm>
        </p:spPr>
        <p:txBody>
          <a:bodyPr/>
          <a:lstStyle/>
          <a:p>
            <a:r>
              <a:rPr lang="en-US" altLang="en-US" dirty="0">
                <a:ea typeface="ＭＳ Ｐゴシック" panose="020B0600070205080204" pitchFamily="34" charset="-128"/>
              </a:rPr>
              <a:t>Typically drag causes 20-30°cross isobar angle and 20-30% reduction in 10-m speed</a:t>
            </a:r>
          </a:p>
          <a:p>
            <a:r>
              <a:rPr lang="en-US" altLang="en-US" dirty="0">
                <a:ea typeface="ＭＳ Ｐゴシック" panose="020B0600070205080204" pitchFamily="34" charset="-128"/>
              </a:rPr>
              <a:t>But there is a lot of modulation with roughness and stability.</a:t>
            </a:r>
          </a:p>
          <a:p>
            <a:r>
              <a:rPr lang="en-US" altLang="en-US" dirty="0">
                <a:ea typeface="ＭＳ Ｐゴシック" panose="020B0600070205080204" pitchFamily="34" charset="-128"/>
              </a:rPr>
              <a:t>Rougher surface and more stable gives lower speeds and more cross isobar angle. Why?</a:t>
            </a:r>
          </a:p>
        </p:txBody>
      </p:sp>
      <p:pic>
        <p:nvPicPr>
          <p:cNvPr id="35843" name="Picture 4">
            <a:extLst>
              <a:ext uri="{FF2B5EF4-FFF2-40B4-BE49-F238E27FC236}">
                <a16:creationId xmlns:a16="http://schemas.microsoft.com/office/drawing/2014/main" id="{C21E08C9-1D0E-B74A-9D60-6AEBA95173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4681538"/>
            <a:ext cx="2590800"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4" name="Picture 6">
            <a:extLst>
              <a:ext uri="{FF2B5EF4-FFF2-40B4-BE49-F238E27FC236}">
                <a16:creationId xmlns:a16="http://schemas.microsoft.com/office/drawing/2014/main" id="{89E1FEC1-372E-1C4C-BCF5-D13AA5936C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4648200"/>
            <a:ext cx="2590800"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177EEB06-9C76-4A42-839F-029719BC80F7}"/>
              </a:ext>
            </a:extLst>
          </p:cNvPr>
          <p:cNvSpPr>
            <a:spLocks noGrp="1" noChangeArrowheads="1"/>
          </p:cNvSpPr>
          <p:nvPr>
            <p:ph type="title"/>
          </p:nvPr>
        </p:nvSpPr>
        <p:spPr>
          <a:xfrm>
            <a:off x="457200" y="800100"/>
            <a:ext cx="8229600" cy="1143000"/>
          </a:xfrm>
        </p:spPr>
        <p:txBody>
          <a:bodyPr/>
          <a:lstStyle/>
          <a:p>
            <a:r>
              <a:rPr lang="en-US" altLang="en-US" b="1" dirty="0">
                <a:solidFill>
                  <a:schemeClr val="accent2"/>
                </a:solidFill>
                <a:ea typeface="ＭＳ Ｐゴシック" panose="020B0600070205080204" pitchFamily="34" charset="-128"/>
              </a:rPr>
              <a:t> Winds with varying stability over flat land surfaces (no terrain)</a:t>
            </a:r>
          </a:p>
        </p:txBody>
      </p:sp>
      <p:sp>
        <p:nvSpPr>
          <p:cNvPr id="36866" name="Content Placeholder 2">
            <a:extLst>
              <a:ext uri="{FF2B5EF4-FFF2-40B4-BE49-F238E27FC236}">
                <a16:creationId xmlns:a16="http://schemas.microsoft.com/office/drawing/2014/main" id="{B26FA75F-9D5B-A844-B419-70FADC0AA2FB}"/>
              </a:ext>
            </a:extLst>
          </p:cNvPr>
          <p:cNvSpPr>
            <a:spLocks noGrp="1" noChangeArrowheads="1"/>
          </p:cNvSpPr>
          <p:nvPr>
            <p:ph idx="1"/>
          </p:nvPr>
        </p:nvSpPr>
        <p:spPr>
          <a:xfrm>
            <a:off x="609600" y="2819400"/>
            <a:ext cx="8229600" cy="2667000"/>
          </a:xfrm>
        </p:spPr>
        <p:txBody>
          <a:bodyPr/>
          <a:lstStyle/>
          <a:p>
            <a:r>
              <a:rPr lang="en-US" altLang="en-US" sz="3600" b="1" dirty="0">
                <a:ea typeface="ＭＳ Ｐゴシック" panose="020B0600070205080204" pitchFamily="34" charset="-128"/>
              </a:rPr>
              <a:t>Unstable</a:t>
            </a:r>
            <a:r>
              <a:rPr lang="en-US" altLang="en-US" sz="3600" dirty="0">
                <a:ea typeface="ＭＳ Ｐゴシック" panose="020B0600070205080204" pitchFamily="34" charset="-128"/>
              </a:rPr>
              <a:t>:  V/Vg ~ .8-.95, </a:t>
            </a:r>
            <a:r>
              <a:rPr lang="en-US" altLang="en-US" sz="3600" dirty="0">
                <a:latin typeface="Symbol" pitchFamily="2" charset="2"/>
                <a:ea typeface="ＭＳ Ｐゴシック" panose="020B0600070205080204" pitchFamily="34" charset="-128"/>
              </a:rPr>
              <a:t>f </a:t>
            </a:r>
            <a:r>
              <a:rPr lang="en-US" altLang="en-US" sz="3600" dirty="0">
                <a:ea typeface="ＭＳ Ｐゴシック" panose="020B0600070205080204" pitchFamily="34" charset="-128"/>
              </a:rPr>
              <a:t>~ 5-15°</a:t>
            </a:r>
          </a:p>
          <a:p>
            <a:r>
              <a:rPr lang="en-US" altLang="en-US" sz="3600" b="1" dirty="0">
                <a:ea typeface="ＭＳ Ｐゴシック" panose="020B0600070205080204" pitchFamily="34" charset="-128"/>
              </a:rPr>
              <a:t>Neutral</a:t>
            </a:r>
            <a:r>
              <a:rPr lang="en-US" altLang="en-US" sz="3600" dirty="0">
                <a:ea typeface="ＭＳ Ｐゴシック" panose="020B0600070205080204" pitchFamily="34" charset="-128"/>
              </a:rPr>
              <a:t>: V/Vg~ .75, </a:t>
            </a:r>
            <a:r>
              <a:rPr lang="en-US" altLang="en-US" sz="3600" dirty="0">
                <a:latin typeface="Symbol" pitchFamily="2" charset="2"/>
                <a:ea typeface="ＭＳ Ｐゴシック" panose="020B0600070205080204" pitchFamily="34" charset="-128"/>
              </a:rPr>
              <a:t>f </a:t>
            </a:r>
            <a:r>
              <a:rPr lang="en-US" altLang="en-US" sz="3600" dirty="0">
                <a:ea typeface="ＭＳ Ｐゴシック" panose="020B0600070205080204" pitchFamily="34" charset="-128"/>
              </a:rPr>
              <a:t>~ 25°</a:t>
            </a:r>
          </a:p>
          <a:p>
            <a:r>
              <a:rPr lang="en-US" altLang="en-US" sz="3600" b="1" dirty="0">
                <a:ea typeface="ＭＳ Ｐゴシック" panose="020B0600070205080204" pitchFamily="34" charset="-128"/>
              </a:rPr>
              <a:t>Stable</a:t>
            </a:r>
            <a:r>
              <a:rPr lang="en-US" altLang="en-US" sz="3600" dirty="0">
                <a:ea typeface="ＭＳ Ｐゴシック" panose="020B0600070205080204" pitchFamily="34" charset="-128"/>
              </a:rPr>
              <a:t>: V/Vg~ .5-75, </a:t>
            </a:r>
            <a:r>
              <a:rPr lang="en-US" altLang="en-US" sz="3600" dirty="0">
                <a:latin typeface="Symbol" pitchFamily="2" charset="2"/>
                <a:ea typeface="ＭＳ Ｐゴシック" panose="020B0600070205080204" pitchFamily="34" charset="-128"/>
              </a:rPr>
              <a:t>f </a:t>
            </a:r>
            <a:r>
              <a:rPr lang="en-US" altLang="en-US" sz="3600" dirty="0">
                <a:ea typeface="ＭＳ Ｐゴシック" panose="020B0600070205080204" pitchFamily="34" charset="-128"/>
              </a:rPr>
              <a:t>= 30+°</a:t>
            </a:r>
          </a:p>
          <a:p>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05AE4-F7A1-5A41-B206-6632D39F66F0}"/>
              </a:ext>
            </a:extLst>
          </p:cNvPr>
          <p:cNvSpPr>
            <a:spLocks noGrp="1"/>
          </p:cNvSpPr>
          <p:nvPr>
            <p:ph type="title"/>
          </p:nvPr>
        </p:nvSpPr>
        <p:spPr/>
        <p:txBody>
          <a:bodyPr/>
          <a:lstStyle/>
          <a:p>
            <a:r>
              <a:rPr lang="en-US" b="1" dirty="0"/>
              <a:t>Over Water</a:t>
            </a:r>
          </a:p>
        </p:txBody>
      </p:sp>
      <p:sp>
        <p:nvSpPr>
          <p:cNvPr id="3" name="Content Placeholder 2">
            <a:extLst>
              <a:ext uri="{FF2B5EF4-FFF2-40B4-BE49-F238E27FC236}">
                <a16:creationId xmlns:a16="http://schemas.microsoft.com/office/drawing/2014/main" id="{2C920AFF-1044-CC4A-BB62-6B90B17551FF}"/>
              </a:ext>
            </a:extLst>
          </p:cNvPr>
          <p:cNvSpPr>
            <a:spLocks noGrp="1"/>
          </p:cNvSpPr>
          <p:nvPr>
            <p:ph idx="1"/>
          </p:nvPr>
        </p:nvSpPr>
        <p:spPr>
          <a:xfrm>
            <a:off x="304800" y="1547018"/>
            <a:ext cx="3733800" cy="3306763"/>
          </a:xfrm>
        </p:spPr>
        <p:txBody>
          <a:bodyPr/>
          <a:lstStyle/>
          <a:p>
            <a:r>
              <a:rPr lang="en-US" altLang="en-US" dirty="0">
                <a:ea typeface="ＭＳ Ｐゴシック" panose="020B0600070205080204" pitchFamily="34" charset="-128"/>
              </a:rPr>
              <a:t>Drag over water is low so V/Vg is higher.</a:t>
            </a:r>
          </a:p>
          <a:p>
            <a:r>
              <a:rPr lang="en-US" altLang="en-US" dirty="0">
                <a:ea typeface="ＭＳ Ｐゴシック" panose="020B0600070205080204" pitchFamily="34" charset="-128"/>
              </a:rPr>
              <a:t>Nearly geostrophic over water when low stability (e.g., behind Pacific front): V/Vg~ .95, </a:t>
            </a:r>
            <a:r>
              <a:rPr lang="en-US" altLang="en-US" dirty="0">
                <a:latin typeface="Symbol" pitchFamily="2" charset="2"/>
                <a:ea typeface="ＭＳ Ｐゴシック" panose="020B0600070205080204" pitchFamily="34" charset="-128"/>
              </a:rPr>
              <a:t>f </a:t>
            </a:r>
            <a:r>
              <a:rPr lang="en-US" altLang="en-US" dirty="0">
                <a:ea typeface="ＭＳ Ｐゴシック" panose="020B0600070205080204" pitchFamily="34" charset="-128"/>
              </a:rPr>
              <a:t>~ 5-10°</a:t>
            </a:r>
          </a:p>
          <a:p>
            <a:endParaRPr lang="en-US" dirty="0"/>
          </a:p>
        </p:txBody>
      </p:sp>
      <p:pic>
        <p:nvPicPr>
          <p:cNvPr id="4" name="Content Placeholder 4">
            <a:extLst>
              <a:ext uri="{FF2B5EF4-FFF2-40B4-BE49-F238E27FC236}">
                <a16:creationId xmlns:a16="http://schemas.microsoft.com/office/drawing/2014/main" id="{1AF4F9A9-18EF-234B-B861-7D3229FEA4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500" r="13750" b="11250"/>
          <a:stretch>
            <a:fillRect/>
          </a:stretch>
        </p:blipFill>
        <p:spPr bwMode="auto">
          <a:xfrm>
            <a:off x="4059264" y="1547018"/>
            <a:ext cx="4953000" cy="437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84063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D45F5A01-4A84-8A4F-A3EF-EC48280D3A3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37890" name="Content Placeholder 4">
            <a:extLst>
              <a:ext uri="{FF2B5EF4-FFF2-40B4-BE49-F238E27FC236}">
                <a16:creationId xmlns:a16="http://schemas.microsoft.com/office/drawing/2014/main" id="{B8C24185-9C4B-AC49-B67F-317416BA68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2500" r="13750" b="11250"/>
          <a:stretch>
            <a:fillRect/>
          </a:stretch>
        </p:blipFill>
        <p:spPr>
          <a:xfrm>
            <a:off x="1143000" y="304800"/>
            <a:ext cx="7086600" cy="6264275"/>
          </a:xfr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231EEF30-82FC-5648-A4EB-1AFC316BD70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38914" name="Content Placeholder 4">
            <a:extLst>
              <a:ext uri="{FF2B5EF4-FFF2-40B4-BE49-F238E27FC236}">
                <a16:creationId xmlns:a16="http://schemas.microsoft.com/office/drawing/2014/main" id="{A2013190-09F8-9941-9D2A-628F812494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6399" y="846138"/>
            <a:ext cx="5483225" cy="5491163"/>
          </a:xfrm>
        </p:spPr>
      </p:pic>
      <p:sp>
        <p:nvSpPr>
          <p:cNvPr id="38915" name="TextBox 5">
            <a:extLst>
              <a:ext uri="{FF2B5EF4-FFF2-40B4-BE49-F238E27FC236}">
                <a16:creationId xmlns:a16="http://schemas.microsoft.com/office/drawing/2014/main" id="{961EFC72-AA8A-BF42-88C7-0B584908841A}"/>
              </a:ext>
            </a:extLst>
          </p:cNvPr>
          <p:cNvSpPr txBox="1">
            <a:spLocks noChangeArrowheads="1"/>
          </p:cNvSpPr>
          <p:nvPr/>
        </p:nvSpPr>
        <p:spPr bwMode="auto">
          <a:xfrm>
            <a:off x="2080884" y="3873800"/>
            <a:ext cx="236314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Near Geostrophic</a:t>
            </a:r>
          </a:p>
          <a:p>
            <a:pPr>
              <a:spcBef>
                <a:spcPct val="0"/>
              </a:spcBef>
              <a:buFontTx/>
              <a:buNone/>
            </a:pPr>
            <a:r>
              <a:rPr lang="en-US" altLang="en-US" sz="2400" dirty="0">
                <a:latin typeface="Times" pitchFamily="2" charset="0"/>
              </a:rPr>
              <a:t>Conditions</a:t>
            </a:r>
          </a:p>
        </p:txBody>
      </p:sp>
      <p:sp>
        <p:nvSpPr>
          <p:cNvPr id="2" name="TextBox 1">
            <a:extLst>
              <a:ext uri="{FF2B5EF4-FFF2-40B4-BE49-F238E27FC236}">
                <a16:creationId xmlns:a16="http://schemas.microsoft.com/office/drawing/2014/main" id="{488EE331-142F-084E-A635-60A5765E1F6C}"/>
              </a:ext>
            </a:extLst>
          </p:cNvPr>
          <p:cNvSpPr txBox="1"/>
          <p:nvPr/>
        </p:nvSpPr>
        <p:spPr>
          <a:xfrm>
            <a:off x="4418012" y="4289299"/>
            <a:ext cx="1688283" cy="830997"/>
          </a:xfrm>
          <a:prstGeom prst="rect">
            <a:avLst/>
          </a:prstGeom>
          <a:noFill/>
        </p:spPr>
        <p:txBody>
          <a:bodyPr wrap="none" rtlCol="0">
            <a:spAutoFit/>
          </a:bodyPr>
          <a:lstStyle/>
          <a:p>
            <a:r>
              <a:rPr lang="en-US" dirty="0"/>
              <a:t>Less </a:t>
            </a:r>
          </a:p>
          <a:p>
            <a:r>
              <a:rPr lang="en-US" dirty="0"/>
              <a:t>Geostrophic</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3D9566B8-734A-4640-A612-BD345017FB21}"/>
              </a:ext>
            </a:extLst>
          </p:cNvPr>
          <p:cNvSpPr>
            <a:spLocks noGrp="1" noChangeArrowheads="1"/>
          </p:cNvSpPr>
          <p:nvPr>
            <p:ph type="title"/>
          </p:nvPr>
        </p:nvSpPr>
        <p:spPr>
          <a:xfrm>
            <a:off x="453656" y="228600"/>
            <a:ext cx="8229600" cy="1143000"/>
          </a:xfrm>
        </p:spPr>
        <p:txBody>
          <a:bodyPr/>
          <a:lstStyle/>
          <a:p>
            <a:r>
              <a:rPr lang="en-US" altLang="en-US" sz="3600" b="1" dirty="0">
                <a:solidFill>
                  <a:schemeClr val="accent2"/>
                </a:solidFill>
                <a:ea typeface="ＭＳ Ｐゴシック" panose="020B0600070205080204" pitchFamily="34" charset="-128"/>
              </a:rPr>
              <a:t>Water is aerodynamically  smooth</a:t>
            </a:r>
          </a:p>
        </p:txBody>
      </p:sp>
      <p:sp>
        <p:nvSpPr>
          <p:cNvPr id="39938" name="Content Placeholder 2">
            <a:extLst>
              <a:ext uri="{FF2B5EF4-FFF2-40B4-BE49-F238E27FC236}">
                <a16:creationId xmlns:a16="http://schemas.microsoft.com/office/drawing/2014/main" id="{0462756A-7EE5-F943-AF6B-4A6AFA47E037}"/>
              </a:ext>
            </a:extLst>
          </p:cNvPr>
          <p:cNvSpPr>
            <a:spLocks noGrp="1" noChangeArrowheads="1"/>
          </p:cNvSpPr>
          <p:nvPr>
            <p:ph idx="1"/>
          </p:nvPr>
        </p:nvSpPr>
        <p:spPr>
          <a:xfrm>
            <a:off x="453656" y="1562949"/>
            <a:ext cx="8229600" cy="4525963"/>
          </a:xfrm>
        </p:spPr>
        <p:txBody>
          <a:bodyPr/>
          <a:lstStyle/>
          <a:p>
            <a:r>
              <a:rPr lang="en-US" altLang="en-US" dirty="0">
                <a:ea typeface="ＭＳ Ｐゴシック" panose="020B0600070205080204" pitchFamily="34" charset="-128"/>
              </a:rPr>
              <a:t>Winds are often 50% to 300% stronger over water than land</a:t>
            </a:r>
          </a:p>
          <a:p>
            <a:r>
              <a:rPr lang="en-US" altLang="en-US" dirty="0">
                <a:ea typeface="ＭＳ Ｐゴシック" panose="020B0600070205080204" pitchFamily="34" charset="-128"/>
              </a:rPr>
              <a:t>Only takes a few km of overwater conditions to facilitate a speed up</a:t>
            </a:r>
          </a:p>
        </p:txBody>
      </p:sp>
      <p:pic>
        <p:nvPicPr>
          <p:cNvPr id="3" name="Picture 2">
            <a:extLst>
              <a:ext uri="{FF2B5EF4-FFF2-40B4-BE49-F238E27FC236}">
                <a16:creationId xmlns:a16="http://schemas.microsoft.com/office/drawing/2014/main" id="{A8E7B433-D52B-9A44-8FD6-7E2BD8AC4447}"/>
              </a:ext>
            </a:extLst>
          </p:cNvPr>
          <p:cNvPicPr>
            <a:picLocks noChangeAspect="1"/>
          </p:cNvPicPr>
          <p:nvPr/>
        </p:nvPicPr>
        <p:blipFill rotWithShape="1">
          <a:blip r:embed="rId2"/>
          <a:srcRect t="21111" b="11111"/>
          <a:stretch/>
        </p:blipFill>
        <p:spPr>
          <a:xfrm>
            <a:off x="2743200" y="3817070"/>
            <a:ext cx="4272196" cy="2895600"/>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D360-0C6D-7A43-A4A0-0264B5B8996C}"/>
              </a:ext>
            </a:extLst>
          </p:cNvPr>
          <p:cNvSpPr>
            <a:spLocks noGrp="1"/>
          </p:cNvSpPr>
          <p:nvPr>
            <p:ph type="title"/>
          </p:nvPr>
        </p:nvSpPr>
        <p:spPr/>
        <p:txBody>
          <a:bodyPr/>
          <a:lstStyle/>
          <a:p>
            <a:endParaRPr lang="en-US" dirty="0"/>
          </a:p>
        </p:txBody>
      </p:sp>
      <p:pic>
        <p:nvPicPr>
          <p:cNvPr id="5" name="Content Placeholder 4" descr="Map&#10;&#10;Description automatically generated">
            <a:extLst>
              <a:ext uri="{FF2B5EF4-FFF2-40B4-BE49-F238E27FC236}">
                <a16:creationId xmlns:a16="http://schemas.microsoft.com/office/drawing/2014/main" id="{FA2F9B81-12E4-2747-B687-044A4CBE79A1}"/>
              </a:ext>
            </a:extLst>
          </p:cNvPr>
          <p:cNvPicPr>
            <a:picLocks noGrp="1" noChangeAspect="1"/>
          </p:cNvPicPr>
          <p:nvPr>
            <p:ph idx="1"/>
          </p:nvPr>
        </p:nvPicPr>
        <p:blipFill>
          <a:blip r:embed="rId2"/>
          <a:stretch>
            <a:fillRect/>
          </a:stretch>
        </p:blipFill>
        <p:spPr>
          <a:xfrm>
            <a:off x="307743" y="846138"/>
            <a:ext cx="8379057" cy="5364163"/>
          </a:xfrm>
        </p:spPr>
      </p:pic>
    </p:spTree>
    <p:extLst>
      <p:ext uri="{BB962C8B-B14F-4D97-AF65-F5344CB8AC3E}">
        <p14:creationId xmlns:p14="http://schemas.microsoft.com/office/powerpoint/2010/main" val="38891866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42685E12-4793-AE46-8FCF-F95072F47A9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0962" name="Content Placeholder 3" descr="Ferry1.tiff">
            <a:extLst>
              <a:ext uri="{FF2B5EF4-FFF2-40B4-BE49-F238E27FC236}">
                <a16:creationId xmlns:a16="http://schemas.microsoft.com/office/drawing/2014/main" id="{28B19EE6-3DC0-844C-BF48-8377988E9AD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8715" r="-38715"/>
          <a:stretch>
            <a:fillRect/>
          </a:stretch>
        </p:blipFill>
        <p:spPr>
          <a:xfrm>
            <a:off x="-105569" y="1417638"/>
            <a:ext cx="9355138" cy="4953000"/>
          </a:xfr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593EB1D6-E07B-5342-9C40-1CBC6A651E7A}"/>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1986" name="Content Placeholder 3" descr="ferrydrag.tiff">
            <a:extLst>
              <a:ext uri="{FF2B5EF4-FFF2-40B4-BE49-F238E27FC236}">
                <a16:creationId xmlns:a16="http://schemas.microsoft.com/office/drawing/2014/main" id="{63FECD98-D218-754A-91D3-DA7ACEF23F8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2925" r="-22925"/>
          <a:stretch>
            <a:fillRect/>
          </a:stretch>
        </p:blipFill>
        <p:spPr>
          <a:xfrm>
            <a:off x="-642938" y="838200"/>
            <a:ext cx="9786938" cy="5181600"/>
          </a:xfr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82120034-DB08-2549-9752-57A9FA90E90D}"/>
              </a:ext>
            </a:extLst>
          </p:cNvPr>
          <p:cNvSpPr>
            <a:spLocks noGrp="1" noChangeArrowheads="1"/>
          </p:cNvSpPr>
          <p:nvPr>
            <p:ph type="title"/>
          </p:nvPr>
        </p:nvSpPr>
        <p:spPr>
          <a:xfrm>
            <a:off x="609600" y="762000"/>
            <a:ext cx="8229600" cy="1143000"/>
          </a:xfrm>
        </p:spPr>
        <p:txBody>
          <a:bodyPr/>
          <a:lstStyle/>
          <a:p>
            <a:r>
              <a:rPr lang="en-US" altLang="en-US" b="1" dirty="0">
                <a:solidFill>
                  <a:schemeClr val="accent2"/>
                </a:solidFill>
                <a:ea typeface="ＭＳ Ｐゴシック" panose="020B0600070205080204" pitchFamily="34" charset="-128"/>
              </a:rPr>
              <a:t>Stability and Vertical Momentum Mixing</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p:txBody>
      </p:sp>
      <p:sp>
        <p:nvSpPr>
          <p:cNvPr id="43010" name="Content Placeholder 1">
            <a:extLst>
              <a:ext uri="{FF2B5EF4-FFF2-40B4-BE49-F238E27FC236}">
                <a16:creationId xmlns:a16="http://schemas.microsoft.com/office/drawing/2014/main" id="{69083304-4685-BF4A-8BE3-58BEF693DDCE}"/>
              </a:ext>
            </a:extLst>
          </p:cNvPr>
          <p:cNvSpPr>
            <a:spLocks noGrp="1" noChangeArrowheads="1"/>
          </p:cNvSpPr>
          <p:nvPr>
            <p:ph idx="1"/>
          </p:nvPr>
        </p:nvSpPr>
        <p:spPr>
          <a:xfrm>
            <a:off x="457200" y="2057400"/>
            <a:ext cx="8229600" cy="4525963"/>
          </a:xfrm>
        </p:spPr>
        <p:txBody>
          <a:bodyPr/>
          <a:lstStyle/>
          <a:p>
            <a:r>
              <a:rPr lang="en-US" altLang="en-US" b="1" dirty="0">
                <a:ea typeface="ＭＳ Ｐゴシック" panose="020B0600070205080204" pitchFamily="34" charset="-128"/>
              </a:rPr>
              <a:t>Winds at the surface are sensitive to vertical momentum mixing</a:t>
            </a:r>
          </a:p>
          <a:p>
            <a:r>
              <a:rPr lang="en-US" altLang="en-US" dirty="0">
                <a:ea typeface="ＭＳ Ｐゴシック" panose="020B0600070205080204" pitchFamily="34" charset="-128"/>
              </a:rPr>
              <a:t>Momentum mixing is sensitive to vertical stability</a:t>
            </a:r>
          </a:p>
          <a:p>
            <a:r>
              <a:rPr lang="en-US" altLang="en-US" dirty="0">
                <a:ea typeface="ＭＳ Ｐゴシック" panose="020B0600070205080204" pitchFamily="34" charset="-128"/>
              </a:rPr>
              <a:t>So, changes in stability can have significant impact on  surface winds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82EEBCA1-F8EF-1046-A75C-4372D59875E0}"/>
              </a:ext>
            </a:extLst>
          </p:cNvPr>
          <p:cNvSpPr>
            <a:spLocks noGrp="1" noChangeArrowheads="1"/>
          </p:cNvSpPr>
          <p:nvPr>
            <p:ph type="title"/>
          </p:nvPr>
        </p:nvSpPr>
        <p:spPr>
          <a:xfrm>
            <a:off x="457200" y="495300"/>
            <a:ext cx="8229600" cy="1143000"/>
          </a:xfrm>
        </p:spPr>
        <p:txBody>
          <a:bodyPr/>
          <a:lstStyle/>
          <a:p>
            <a:r>
              <a:rPr lang="en-US" altLang="en-US" b="1" dirty="0">
                <a:solidFill>
                  <a:schemeClr val="accent2"/>
                </a:solidFill>
                <a:ea typeface="ＭＳ Ｐゴシック" panose="020B0600070205080204" pitchFamily="34" charset="-128"/>
              </a:rPr>
              <a:t>Warm Front Example:  winds strengthen after passage</a:t>
            </a:r>
          </a:p>
        </p:txBody>
      </p:sp>
      <p:pic>
        <p:nvPicPr>
          <p:cNvPr id="44034" name="Content Placeholder 4">
            <a:extLst>
              <a:ext uri="{FF2B5EF4-FFF2-40B4-BE49-F238E27FC236}">
                <a16:creationId xmlns:a16="http://schemas.microsoft.com/office/drawing/2014/main" id="{18EB74A9-2B15-FF47-9F1B-BCA56F4B02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036" t="25668" r="35045" b="26202"/>
          <a:stretch>
            <a:fillRect/>
          </a:stretch>
        </p:blipFill>
        <p:spPr>
          <a:xfrm>
            <a:off x="5791200" y="2667000"/>
            <a:ext cx="2514600" cy="2219325"/>
          </a:xfrm>
        </p:spPr>
      </p:pic>
      <p:pic>
        <p:nvPicPr>
          <p:cNvPr id="44035" name="Picture 6">
            <a:extLst>
              <a:ext uri="{FF2B5EF4-FFF2-40B4-BE49-F238E27FC236}">
                <a16:creationId xmlns:a16="http://schemas.microsoft.com/office/drawing/2014/main" id="{059E23CE-0E03-544E-8824-2E3ACA8DA5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387600"/>
            <a:ext cx="5095875"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6" name="TextBox 7">
            <a:extLst>
              <a:ext uri="{FF2B5EF4-FFF2-40B4-BE49-F238E27FC236}">
                <a16:creationId xmlns:a16="http://schemas.microsoft.com/office/drawing/2014/main" id="{27012F53-B440-874C-AC70-2E20DE7208F7}"/>
              </a:ext>
            </a:extLst>
          </p:cNvPr>
          <p:cNvSpPr txBox="1">
            <a:spLocks noChangeArrowheads="1"/>
          </p:cNvSpPr>
          <p:nvPr/>
        </p:nvSpPr>
        <p:spPr bwMode="auto">
          <a:xfrm>
            <a:off x="2357438" y="4053724"/>
            <a:ext cx="290175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Stable—less mixing-</a:t>
            </a:r>
          </a:p>
          <a:p>
            <a:pPr>
              <a:spcBef>
                <a:spcPct val="0"/>
              </a:spcBef>
              <a:buFontTx/>
              <a:buNone/>
            </a:pPr>
            <a:r>
              <a:rPr lang="en-US" altLang="en-US" sz="2400" dirty="0">
                <a:latin typeface="Times" pitchFamily="2" charset="0"/>
              </a:rPr>
              <a:t>Surface winds weaker</a:t>
            </a:r>
          </a:p>
        </p:txBody>
      </p:sp>
      <p:sp>
        <p:nvSpPr>
          <p:cNvPr id="44037" name="TextBox 8">
            <a:extLst>
              <a:ext uri="{FF2B5EF4-FFF2-40B4-BE49-F238E27FC236}">
                <a16:creationId xmlns:a16="http://schemas.microsoft.com/office/drawing/2014/main" id="{710ADD32-58DB-DA47-B53A-E2C259501EA9}"/>
              </a:ext>
            </a:extLst>
          </p:cNvPr>
          <p:cNvSpPr txBox="1">
            <a:spLocks noChangeArrowheads="1"/>
          </p:cNvSpPr>
          <p:nvPr/>
        </p:nvSpPr>
        <p:spPr bwMode="auto">
          <a:xfrm>
            <a:off x="152695" y="3685996"/>
            <a:ext cx="200567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Less </a:t>
            </a:r>
          </a:p>
          <a:p>
            <a:pPr>
              <a:spcBef>
                <a:spcPct val="0"/>
              </a:spcBef>
              <a:buFontTx/>
              <a:buNone/>
            </a:pPr>
            <a:r>
              <a:rPr lang="en-US" altLang="en-US" sz="2400" dirty="0">
                <a:latin typeface="Times" pitchFamily="2" charset="0"/>
              </a:rPr>
              <a:t>Stable-</a:t>
            </a:r>
          </a:p>
          <a:p>
            <a:pPr>
              <a:spcBef>
                <a:spcPct val="0"/>
              </a:spcBef>
              <a:buFontTx/>
              <a:buNone/>
            </a:pPr>
            <a:r>
              <a:rPr lang="en-US" altLang="en-US" sz="2400" dirty="0">
                <a:latin typeface="Times" pitchFamily="2" charset="0"/>
              </a:rPr>
              <a:t>winds stronger</a:t>
            </a:r>
          </a:p>
        </p:txBody>
      </p:sp>
      <p:sp>
        <p:nvSpPr>
          <p:cNvPr id="44038" name="TextBox 9">
            <a:extLst>
              <a:ext uri="{FF2B5EF4-FFF2-40B4-BE49-F238E27FC236}">
                <a16:creationId xmlns:a16="http://schemas.microsoft.com/office/drawing/2014/main" id="{80A4D704-2F11-5E42-A165-8738F61F6B92}"/>
              </a:ext>
            </a:extLst>
          </p:cNvPr>
          <p:cNvSpPr txBox="1">
            <a:spLocks noChangeArrowheads="1"/>
          </p:cNvSpPr>
          <p:nvPr/>
        </p:nvSpPr>
        <p:spPr bwMode="auto">
          <a:xfrm>
            <a:off x="6705600" y="4017963"/>
            <a:ext cx="134143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b="1" dirty="0">
                <a:latin typeface="Times" pitchFamily="2" charset="0"/>
              </a:rPr>
              <a:t>Stronger</a:t>
            </a:r>
          </a:p>
          <a:p>
            <a:pPr>
              <a:spcBef>
                <a:spcPct val="0"/>
              </a:spcBef>
              <a:buFontTx/>
              <a:buNone/>
            </a:pPr>
            <a:r>
              <a:rPr lang="en-US" altLang="en-US" sz="2400" b="1" dirty="0">
                <a:latin typeface="Times" pitchFamily="2" charset="0"/>
              </a:rPr>
              <a:t>winds</a:t>
            </a:r>
          </a:p>
        </p:txBody>
      </p:sp>
      <p:sp>
        <p:nvSpPr>
          <p:cNvPr id="44039" name="TextBox 10">
            <a:extLst>
              <a:ext uri="{FF2B5EF4-FFF2-40B4-BE49-F238E27FC236}">
                <a16:creationId xmlns:a16="http://schemas.microsoft.com/office/drawing/2014/main" id="{439FE9D9-7CB6-D14F-85B0-E8822E7E0C18}"/>
              </a:ext>
            </a:extLst>
          </p:cNvPr>
          <p:cNvSpPr txBox="1">
            <a:spLocks noChangeArrowheads="1"/>
          </p:cNvSpPr>
          <p:nvPr/>
        </p:nvSpPr>
        <p:spPr bwMode="auto">
          <a:xfrm>
            <a:off x="7048500" y="3200400"/>
            <a:ext cx="12096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b="1" dirty="0">
                <a:latin typeface="Times" pitchFamily="2" charset="0"/>
              </a:rPr>
              <a:t>Weaker</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691FDA41-AF0A-924B-85ED-E276D83D0515}"/>
              </a:ext>
            </a:extLst>
          </p:cNvPr>
          <p:cNvSpPr>
            <a:spLocks noGrp="1" noChangeArrowheads="1"/>
          </p:cNvSpPr>
          <p:nvPr>
            <p:ph type="title"/>
          </p:nvPr>
        </p:nvSpPr>
        <p:spPr>
          <a:xfrm>
            <a:off x="457200" y="304800"/>
            <a:ext cx="8534400" cy="762000"/>
          </a:xfrm>
        </p:spPr>
        <p:txBody>
          <a:bodyPr/>
          <a:lstStyle/>
          <a:p>
            <a:r>
              <a:rPr lang="en-US" altLang="en-US" sz="3600" b="1" dirty="0">
                <a:solidFill>
                  <a:schemeClr val="accent2"/>
                </a:solidFill>
                <a:ea typeface="ＭＳ Ｐゴシック" panose="020B0600070205080204" pitchFamily="34" charset="-128"/>
              </a:rPr>
              <a:t>Wind Speed Up After WF Passage</a:t>
            </a:r>
          </a:p>
        </p:txBody>
      </p:sp>
      <p:pic>
        <p:nvPicPr>
          <p:cNvPr id="5" name="Content Placeholder 4">
            <a:extLst>
              <a:ext uri="{FF2B5EF4-FFF2-40B4-BE49-F238E27FC236}">
                <a16:creationId xmlns:a16="http://schemas.microsoft.com/office/drawing/2014/main" id="{349993C4-722E-2947-8A43-6B86D13AE9EA}"/>
              </a:ext>
            </a:extLst>
          </p:cNvPr>
          <p:cNvPicPr>
            <a:picLocks noGrp="1" noChangeAspect="1"/>
          </p:cNvPicPr>
          <p:nvPr>
            <p:ph idx="1"/>
          </p:nvPr>
        </p:nvPicPr>
        <p:blipFill rotWithShape="1">
          <a:blip r:embed="rId2"/>
          <a:srcRect l="10592" t="34635" r="17983" b="4408"/>
          <a:stretch/>
        </p:blipFill>
        <p:spPr>
          <a:xfrm>
            <a:off x="1104900" y="1066800"/>
            <a:ext cx="7238999" cy="5491654"/>
          </a:xfr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85043-233B-A94B-ABDE-6A2EF63B8F40}"/>
              </a:ext>
            </a:extLst>
          </p:cNvPr>
          <p:cNvSpPr>
            <a:spLocks noGrp="1"/>
          </p:cNvSpPr>
          <p:nvPr>
            <p:ph type="title"/>
          </p:nvPr>
        </p:nvSpPr>
        <p:spPr/>
        <p:txBody>
          <a:bodyPr/>
          <a:lstStyle/>
          <a:p>
            <a:endParaRPr lang="en-US"/>
          </a:p>
        </p:txBody>
      </p:sp>
      <p:pic>
        <p:nvPicPr>
          <p:cNvPr id="4" name="Content Placeholder 4">
            <a:extLst>
              <a:ext uri="{FF2B5EF4-FFF2-40B4-BE49-F238E27FC236}">
                <a16:creationId xmlns:a16="http://schemas.microsoft.com/office/drawing/2014/main" id="{43D0EC27-34CD-A543-AD3A-5415B07B8F26}"/>
              </a:ext>
            </a:extLst>
          </p:cNvPr>
          <p:cNvPicPr>
            <a:picLocks noGrp="1" noChangeAspect="1"/>
          </p:cNvPicPr>
          <p:nvPr>
            <p:ph idx="1"/>
          </p:nvPr>
        </p:nvPicPr>
        <p:blipFill rotWithShape="1">
          <a:blip r:embed="rId2"/>
          <a:srcRect l="15579" t="35356" r="33538" b="27604"/>
          <a:stretch/>
        </p:blipFill>
        <p:spPr>
          <a:xfrm>
            <a:off x="1028700" y="1447800"/>
            <a:ext cx="7086600" cy="4585447"/>
          </a:xfrm>
        </p:spPr>
      </p:pic>
    </p:spTree>
    <p:extLst>
      <p:ext uri="{BB962C8B-B14F-4D97-AF65-F5344CB8AC3E}">
        <p14:creationId xmlns:p14="http://schemas.microsoft.com/office/powerpoint/2010/main" val="22774368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72709-0750-B040-A3C9-1CD910FBB6F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2288D0D-8108-B04E-B92E-2289F4B1DB73}"/>
              </a:ext>
            </a:extLst>
          </p:cNvPr>
          <p:cNvPicPr>
            <a:picLocks noGrp="1" noChangeAspect="1"/>
          </p:cNvPicPr>
          <p:nvPr>
            <p:ph idx="1"/>
          </p:nvPr>
        </p:nvPicPr>
        <p:blipFill>
          <a:blip r:embed="rId2"/>
          <a:stretch>
            <a:fillRect/>
          </a:stretch>
        </p:blipFill>
        <p:spPr>
          <a:xfrm>
            <a:off x="1143000" y="274638"/>
            <a:ext cx="7194054" cy="6394715"/>
          </a:xfrm>
        </p:spPr>
      </p:pic>
    </p:spTree>
    <p:extLst>
      <p:ext uri="{BB962C8B-B14F-4D97-AF65-F5344CB8AC3E}">
        <p14:creationId xmlns:p14="http://schemas.microsoft.com/office/powerpoint/2010/main" val="308694693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BEEE8D4F-9462-D242-99F5-F2F6AEC746BC}"/>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6082" name="Content Placeholder 3" descr="latest24.png">
            <a:extLst>
              <a:ext uri="{FF2B5EF4-FFF2-40B4-BE49-F238E27FC236}">
                <a16:creationId xmlns:a16="http://schemas.microsoft.com/office/drawing/2014/main" id="{AD663115-2B11-3945-8079-EC1A0C4635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4635" r="-14635"/>
          <a:stretch>
            <a:fillRect/>
          </a:stretch>
        </p:blipFill>
        <p:spPr>
          <a:xfrm>
            <a:off x="-762000" y="533400"/>
            <a:ext cx="10939463" cy="5791200"/>
          </a:xfrm>
        </p:spPr>
      </p:pic>
      <p:sp>
        <p:nvSpPr>
          <p:cNvPr id="2" name="Up Arrow 1">
            <a:extLst>
              <a:ext uri="{FF2B5EF4-FFF2-40B4-BE49-F238E27FC236}">
                <a16:creationId xmlns:a16="http://schemas.microsoft.com/office/drawing/2014/main" id="{00189953-6A98-A733-7A4C-ED525C783806}"/>
              </a:ext>
            </a:extLst>
          </p:cNvPr>
          <p:cNvSpPr/>
          <p:nvPr/>
        </p:nvSpPr>
        <p:spPr>
          <a:xfrm>
            <a:off x="6477000" y="3886200"/>
            <a:ext cx="457200" cy="1905000"/>
          </a:xfrm>
          <a:prstGeom prst="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6763C813-BBCA-4D40-84F4-9D1F94FF79D6}"/>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47106" name="Content Placeholder 3" descr="2013030105.sp2c.gif">
            <a:extLst>
              <a:ext uri="{FF2B5EF4-FFF2-40B4-BE49-F238E27FC236}">
                <a16:creationId xmlns:a16="http://schemas.microsoft.com/office/drawing/2014/main" id="{78FCFBF0-0D51-1440-B48B-420B0302DE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43" t="34328" r="45683"/>
          <a:stretch>
            <a:fillRect/>
          </a:stretch>
        </p:blipFill>
        <p:spPr>
          <a:xfrm>
            <a:off x="990600" y="457200"/>
            <a:ext cx="6248400" cy="5849938"/>
          </a:xfrm>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D2AC9A71-E1F4-CE43-8473-E370E4E15AC0}"/>
              </a:ext>
            </a:extLst>
          </p:cNvPr>
          <p:cNvSpPr>
            <a:spLocks noGrp="1" noChangeArrowheads="1"/>
          </p:cNvSpPr>
          <p:nvPr>
            <p:ph type="title"/>
          </p:nvPr>
        </p:nvSpPr>
        <p:spPr>
          <a:xfrm>
            <a:off x="533400" y="838200"/>
            <a:ext cx="8229600" cy="1143000"/>
          </a:xfrm>
        </p:spPr>
        <p:txBody>
          <a:bodyPr/>
          <a:lstStyle/>
          <a:p>
            <a:r>
              <a:rPr lang="en-US" altLang="en-US" b="1" dirty="0">
                <a:solidFill>
                  <a:schemeClr val="accent2"/>
                </a:solidFill>
                <a:ea typeface="ＭＳ Ｐゴシック" panose="020B0600070205080204" pitchFamily="34" charset="-128"/>
              </a:rPr>
              <a:t>Occluded Fronts Also Have Stability Contrasts and wind contrasts</a:t>
            </a:r>
          </a:p>
        </p:txBody>
      </p:sp>
      <p:pic>
        <p:nvPicPr>
          <p:cNvPr id="52226" name="Content Placeholder 4">
            <a:extLst>
              <a:ext uri="{FF2B5EF4-FFF2-40B4-BE49-F238E27FC236}">
                <a16:creationId xmlns:a16="http://schemas.microsoft.com/office/drawing/2014/main" id="{EBEFD6C9-523C-CF4C-B103-A30778252B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6400" y="2720975"/>
            <a:ext cx="5435266" cy="2647950"/>
          </a:xfrm>
        </p:spPr>
      </p:pic>
      <p:sp>
        <p:nvSpPr>
          <p:cNvPr id="52227" name="TextBox 5">
            <a:extLst>
              <a:ext uri="{FF2B5EF4-FFF2-40B4-BE49-F238E27FC236}">
                <a16:creationId xmlns:a16="http://schemas.microsoft.com/office/drawing/2014/main" id="{BFD8F59F-295F-CB40-A86F-3B1D7D9E907A}"/>
              </a:ext>
            </a:extLst>
          </p:cNvPr>
          <p:cNvSpPr txBox="1">
            <a:spLocks noChangeArrowheads="1"/>
          </p:cNvSpPr>
          <p:nvPr/>
        </p:nvSpPr>
        <p:spPr bwMode="auto">
          <a:xfrm>
            <a:off x="4953000" y="5324475"/>
            <a:ext cx="952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solidFill>
                  <a:schemeClr val="bg1"/>
                </a:solidFill>
                <a:latin typeface="Times" pitchFamily="2" charset="0"/>
              </a:rPr>
              <a:t>Stable</a:t>
            </a:r>
          </a:p>
        </p:txBody>
      </p:sp>
      <p:sp>
        <p:nvSpPr>
          <p:cNvPr id="52228" name="TextBox 6">
            <a:extLst>
              <a:ext uri="{FF2B5EF4-FFF2-40B4-BE49-F238E27FC236}">
                <a16:creationId xmlns:a16="http://schemas.microsoft.com/office/drawing/2014/main" id="{B0D5C9CC-203B-C840-ACAA-262918464B27}"/>
              </a:ext>
            </a:extLst>
          </p:cNvPr>
          <p:cNvSpPr txBox="1">
            <a:spLocks noChangeArrowheads="1"/>
          </p:cNvSpPr>
          <p:nvPr/>
        </p:nvSpPr>
        <p:spPr bwMode="auto">
          <a:xfrm>
            <a:off x="1158875" y="5368925"/>
            <a:ext cx="15938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solidFill>
                  <a:schemeClr val="bg1"/>
                </a:solidFill>
                <a:latin typeface="Times" pitchFamily="2" charset="0"/>
              </a:rPr>
              <a:t>Less Stable</a:t>
            </a:r>
          </a:p>
        </p:txBody>
      </p:sp>
      <p:sp>
        <p:nvSpPr>
          <p:cNvPr id="2" name="TextBox 1">
            <a:extLst>
              <a:ext uri="{FF2B5EF4-FFF2-40B4-BE49-F238E27FC236}">
                <a16:creationId xmlns:a16="http://schemas.microsoft.com/office/drawing/2014/main" id="{5763A24F-E404-644C-94FE-596071BE3A1B}"/>
              </a:ext>
            </a:extLst>
          </p:cNvPr>
          <p:cNvSpPr txBox="1"/>
          <p:nvPr/>
        </p:nvSpPr>
        <p:spPr>
          <a:xfrm>
            <a:off x="4678326" y="5486400"/>
            <a:ext cx="1857816" cy="830997"/>
          </a:xfrm>
          <a:prstGeom prst="rect">
            <a:avLst/>
          </a:prstGeom>
          <a:noFill/>
        </p:spPr>
        <p:txBody>
          <a:bodyPr wrap="none" rtlCol="0">
            <a:spAutoFit/>
          </a:bodyPr>
          <a:lstStyle/>
          <a:p>
            <a:r>
              <a:rPr lang="en-US" dirty="0"/>
              <a:t>Stable</a:t>
            </a:r>
          </a:p>
          <a:p>
            <a:r>
              <a:rPr lang="en-US" dirty="0"/>
              <a:t>Weaker Wind</a:t>
            </a:r>
          </a:p>
        </p:txBody>
      </p:sp>
      <p:sp>
        <p:nvSpPr>
          <p:cNvPr id="3" name="TextBox 2">
            <a:extLst>
              <a:ext uri="{FF2B5EF4-FFF2-40B4-BE49-F238E27FC236}">
                <a16:creationId xmlns:a16="http://schemas.microsoft.com/office/drawing/2014/main" id="{0EE8FEB8-E327-D84C-B263-FB90405978A6}"/>
              </a:ext>
            </a:extLst>
          </p:cNvPr>
          <p:cNvSpPr txBox="1"/>
          <p:nvPr/>
        </p:nvSpPr>
        <p:spPr>
          <a:xfrm>
            <a:off x="1752600" y="5599906"/>
            <a:ext cx="1986506" cy="830997"/>
          </a:xfrm>
          <a:prstGeom prst="rect">
            <a:avLst/>
          </a:prstGeom>
          <a:noFill/>
        </p:spPr>
        <p:txBody>
          <a:bodyPr wrap="none" rtlCol="0">
            <a:spAutoFit/>
          </a:bodyPr>
          <a:lstStyle/>
          <a:p>
            <a:r>
              <a:rPr lang="en-US" dirty="0"/>
              <a:t>Less Stable</a:t>
            </a:r>
          </a:p>
          <a:p>
            <a:r>
              <a:rPr lang="en-US" dirty="0"/>
              <a:t>Stronger Wind</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57D184A7-5E41-7541-AF03-C6F855C88479}"/>
              </a:ext>
            </a:extLst>
          </p:cNvPr>
          <p:cNvSpPr>
            <a:spLocks noGrp="1" noChangeArrowheads="1"/>
          </p:cNvSpPr>
          <p:nvPr>
            <p:ph type="title"/>
          </p:nvPr>
        </p:nvSpPr>
        <p:spPr>
          <a:xfrm>
            <a:off x="585537" y="762000"/>
            <a:ext cx="8229600" cy="1143000"/>
          </a:xfrm>
        </p:spPr>
        <p:txBody>
          <a:bodyPr/>
          <a:lstStyle/>
          <a:p>
            <a:r>
              <a:rPr lang="en-US" altLang="en-US" b="1" dirty="0">
                <a:solidFill>
                  <a:schemeClr val="accent2"/>
                </a:solidFill>
                <a:ea typeface="ＭＳ Ｐゴシック" panose="020B0600070205080204" pitchFamily="34" charset="-128"/>
              </a:rPr>
              <a:t>Orographic barriers can alter the pressure and wind fields</a:t>
            </a:r>
          </a:p>
        </p:txBody>
      </p:sp>
      <p:sp>
        <p:nvSpPr>
          <p:cNvPr id="53250" name="Content Placeholder 2">
            <a:extLst>
              <a:ext uri="{FF2B5EF4-FFF2-40B4-BE49-F238E27FC236}">
                <a16:creationId xmlns:a16="http://schemas.microsoft.com/office/drawing/2014/main" id="{B9ACA067-2DE0-6645-A1CC-9987EA97C45B}"/>
              </a:ext>
            </a:extLst>
          </p:cNvPr>
          <p:cNvSpPr>
            <a:spLocks noGrp="1" noChangeArrowheads="1"/>
          </p:cNvSpPr>
          <p:nvPr>
            <p:ph idx="1"/>
          </p:nvPr>
        </p:nvSpPr>
        <p:spPr>
          <a:xfrm>
            <a:off x="585537" y="2438400"/>
            <a:ext cx="8001000" cy="3429000"/>
          </a:xfrm>
        </p:spPr>
        <p:txBody>
          <a:bodyPr/>
          <a:lstStyle/>
          <a:p>
            <a:r>
              <a:rPr lang="en-US" altLang="en-US" dirty="0">
                <a:ea typeface="ＭＳ Ｐゴシック" panose="020B0600070205080204" pitchFamily="34" charset="-128"/>
              </a:rPr>
              <a:t>Winds near terrain tend to be highly </a:t>
            </a:r>
            <a:r>
              <a:rPr lang="en-US" altLang="en-US" b="1" dirty="0" err="1">
                <a:ea typeface="ＭＳ Ｐゴシック" panose="020B0600070205080204" pitchFamily="34" charset="-128"/>
              </a:rPr>
              <a:t>ageostrophic</a:t>
            </a:r>
            <a:r>
              <a:rPr lang="en-US" altLang="en-US" dirty="0">
                <a:ea typeface="ＭＳ Ｐゴシック" panose="020B0600070205080204" pitchFamily="34" charset="-128"/>
              </a:rPr>
              <a:t>, with a </a:t>
            </a:r>
            <a:r>
              <a:rPr lang="en-US" altLang="en-US" dirty="0">
                <a:solidFill>
                  <a:srgbClr val="FF0000"/>
                </a:solidFill>
                <a:ea typeface="ＭＳ Ｐゴシック" panose="020B0600070205080204" pitchFamily="34" charset="-128"/>
              </a:rPr>
              <a:t>tendency to blow from high to low pressure</a:t>
            </a:r>
          </a:p>
          <a:p>
            <a:r>
              <a:rPr lang="en-US" altLang="en-US" dirty="0">
                <a:ea typeface="ＭＳ Ｐゴシック" panose="020B0600070205080204" pitchFamily="34" charset="-128"/>
              </a:rPr>
              <a:t>Near terrain, winds tend to flow down the </a:t>
            </a:r>
            <a:r>
              <a:rPr lang="en-US" altLang="en-US" b="1" dirty="0" err="1">
                <a:ea typeface="ＭＳ Ｐゴシック" panose="020B0600070205080204" pitchFamily="34" charset="-128"/>
              </a:rPr>
              <a:t>alongbarrier</a:t>
            </a:r>
            <a:r>
              <a:rPr lang="en-US" altLang="en-US" b="1" dirty="0">
                <a:ea typeface="ＭＳ Ｐゴシック" panose="020B0600070205080204" pitchFamily="34" charset="-128"/>
              </a:rPr>
              <a:t> pressure gradient</a:t>
            </a:r>
            <a:r>
              <a:rPr lang="en-US" altLang="en-US" dirty="0">
                <a:ea typeface="ＭＳ Ｐゴシック" panose="020B0600070205080204" pitchFamily="34" charset="-128"/>
              </a:rPr>
              <a:t>, with downgradient acceleration eventually balanced by surface drag.</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B702EC8B-4FA1-0D45-826C-D5A619ED554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54274" name="Content Placeholder 4">
            <a:extLst>
              <a:ext uri="{FF2B5EF4-FFF2-40B4-BE49-F238E27FC236}">
                <a16:creationId xmlns:a16="http://schemas.microsoft.com/office/drawing/2014/main" id="{6CD7C50B-D165-8A44-9F29-B1ABB2C66A7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2824"/>
          <a:stretch/>
        </p:blipFill>
        <p:spPr>
          <a:xfrm>
            <a:off x="2133600" y="152400"/>
            <a:ext cx="5105400" cy="6575136"/>
          </a:xfr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14A4DEA2-5B04-DF4D-99CA-329B8623C4B5}"/>
              </a:ext>
            </a:extLst>
          </p:cNvPr>
          <p:cNvSpPr>
            <a:spLocks noGrp="1" noChangeArrowheads="1"/>
          </p:cNvSpPr>
          <p:nvPr>
            <p:ph type="title"/>
          </p:nvPr>
        </p:nvSpPr>
        <p:spPr>
          <a:xfrm>
            <a:off x="457200" y="304800"/>
            <a:ext cx="8305800" cy="1143000"/>
          </a:xfrm>
        </p:spPr>
        <p:txBody>
          <a:bodyPr/>
          <a:lstStyle/>
          <a:p>
            <a:r>
              <a:rPr lang="en-US" altLang="en-US" sz="3200" b="1" dirty="0">
                <a:solidFill>
                  <a:schemeClr val="accent2"/>
                </a:solidFill>
                <a:ea typeface="ＭＳ Ｐゴシック" panose="020B0600070205080204" pitchFamily="34" charset="-128"/>
              </a:rPr>
              <a:t>Explains why cyclones produce strongest winds in Seattle when low centers are north of Puget Sound</a:t>
            </a:r>
          </a:p>
        </p:txBody>
      </p:sp>
      <p:pic>
        <p:nvPicPr>
          <p:cNvPr id="55298" name="Picture 6">
            <a:extLst>
              <a:ext uri="{FF2B5EF4-FFF2-40B4-BE49-F238E27FC236}">
                <a16:creationId xmlns:a16="http://schemas.microsoft.com/office/drawing/2014/main" id="{94E9D6CD-83AC-FC45-9ADF-698F14C40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99" t="15298" r="31660" b="12701"/>
          <a:stretch>
            <a:fillRect/>
          </a:stretch>
        </p:blipFill>
        <p:spPr bwMode="auto">
          <a:xfrm>
            <a:off x="4724400" y="2057400"/>
            <a:ext cx="3581400" cy="400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299" name="Picture 8">
            <a:extLst>
              <a:ext uri="{FF2B5EF4-FFF2-40B4-BE49-F238E27FC236}">
                <a16:creationId xmlns:a16="http://schemas.microsoft.com/office/drawing/2014/main" id="{0918BBF8-A3C8-AE4F-9DE5-44CCEA2027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99" t="16000" r="32001" b="14667"/>
          <a:stretch>
            <a:fillRect/>
          </a:stretch>
        </p:blipFill>
        <p:spPr bwMode="auto">
          <a:xfrm>
            <a:off x="609600" y="2079625"/>
            <a:ext cx="36576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751769D-715C-CE14-52F3-BE689669A53D}"/>
              </a:ext>
            </a:extLst>
          </p:cNvPr>
          <p:cNvSpPr txBox="1"/>
          <p:nvPr/>
        </p:nvSpPr>
        <p:spPr>
          <a:xfrm>
            <a:off x="1143000" y="6091535"/>
            <a:ext cx="2885277" cy="461665"/>
          </a:xfrm>
          <a:prstGeom prst="rect">
            <a:avLst/>
          </a:prstGeom>
          <a:noFill/>
        </p:spPr>
        <p:txBody>
          <a:bodyPr wrap="none" rtlCol="0">
            <a:spAutoFit/>
          </a:bodyPr>
          <a:lstStyle/>
          <a:p>
            <a:r>
              <a:rPr lang="en-US" dirty="0"/>
              <a:t>Weaker winds at SEA</a:t>
            </a:r>
          </a:p>
        </p:txBody>
      </p:sp>
      <p:sp>
        <p:nvSpPr>
          <p:cNvPr id="3" name="TextBox 2">
            <a:extLst>
              <a:ext uri="{FF2B5EF4-FFF2-40B4-BE49-F238E27FC236}">
                <a16:creationId xmlns:a16="http://schemas.microsoft.com/office/drawing/2014/main" id="{5CAFA671-34FE-B882-63A4-6563847336E4}"/>
              </a:ext>
            </a:extLst>
          </p:cNvPr>
          <p:cNvSpPr txBox="1"/>
          <p:nvPr/>
        </p:nvSpPr>
        <p:spPr>
          <a:xfrm>
            <a:off x="5115725" y="6094163"/>
            <a:ext cx="3013967" cy="461665"/>
          </a:xfrm>
          <a:prstGeom prst="rect">
            <a:avLst/>
          </a:prstGeom>
          <a:noFill/>
        </p:spPr>
        <p:txBody>
          <a:bodyPr wrap="none" rtlCol="0">
            <a:spAutoFit/>
          </a:bodyPr>
          <a:lstStyle/>
          <a:p>
            <a:r>
              <a:rPr lang="en-US" dirty="0"/>
              <a:t>Stronger winds at SEA</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B38EE-0742-BC41-B66F-8B29A6B10574}"/>
              </a:ext>
            </a:extLst>
          </p:cNvPr>
          <p:cNvSpPr>
            <a:spLocks noGrp="1"/>
          </p:cNvSpPr>
          <p:nvPr>
            <p:ph type="title"/>
          </p:nvPr>
        </p:nvSpPr>
        <p:spPr>
          <a:xfrm>
            <a:off x="533400" y="533400"/>
            <a:ext cx="8229600" cy="1143000"/>
          </a:xfrm>
        </p:spPr>
        <p:txBody>
          <a:bodyPr/>
          <a:lstStyle/>
          <a:p>
            <a:r>
              <a:rPr lang="en-US" b="1" dirty="0">
                <a:solidFill>
                  <a:schemeClr val="accent2"/>
                </a:solidFill>
              </a:rPr>
              <a:t>How far from the mountains are winds altered by terrain?</a:t>
            </a:r>
          </a:p>
        </p:txBody>
      </p:sp>
      <p:sp>
        <p:nvSpPr>
          <p:cNvPr id="3" name="Content Placeholder 2">
            <a:extLst>
              <a:ext uri="{FF2B5EF4-FFF2-40B4-BE49-F238E27FC236}">
                <a16:creationId xmlns:a16="http://schemas.microsoft.com/office/drawing/2014/main" id="{383EFB58-8358-6942-B952-0BA33F770374}"/>
              </a:ext>
            </a:extLst>
          </p:cNvPr>
          <p:cNvSpPr>
            <a:spLocks noGrp="1"/>
          </p:cNvSpPr>
          <p:nvPr>
            <p:ph idx="1"/>
          </p:nvPr>
        </p:nvSpPr>
        <p:spPr>
          <a:xfrm>
            <a:off x="457200" y="2209801"/>
            <a:ext cx="8229600" cy="3733800"/>
          </a:xfrm>
        </p:spPr>
        <p:txBody>
          <a:bodyPr/>
          <a:lstStyle/>
          <a:p>
            <a:r>
              <a:rPr lang="en-US" dirty="0"/>
              <a:t>For stable flow, the distance characterized by the </a:t>
            </a:r>
            <a:r>
              <a:rPr lang="en-US" b="1" dirty="0">
                <a:solidFill>
                  <a:srgbClr val="FF0000"/>
                </a:solidFill>
              </a:rPr>
              <a:t>Rossby radius </a:t>
            </a:r>
            <a:r>
              <a:rPr lang="en-US" dirty="0"/>
              <a:t>(~100-150 km)</a:t>
            </a:r>
          </a:p>
          <a:p>
            <a:r>
              <a:rPr lang="en-US" dirty="0"/>
              <a:t>For neutrally stable flow, the spatial scale of the barrier (smaller) is appropriate</a:t>
            </a:r>
          </a:p>
        </p:txBody>
      </p:sp>
    </p:spTree>
    <p:extLst>
      <p:ext uri="{BB962C8B-B14F-4D97-AF65-F5344CB8AC3E}">
        <p14:creationId xmlns:p14="http://schemas.microsoft.com/office/powerpoint/2010/main" val="8692999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D48AE8F5-178F-294F-A52A-DD47D869B55E}"/>
              </a:ext>
            </a:extLst>
          </p:cNvPr>
          <p:cNvSpPr>
            <a:spLocks noGrp="1" noChangeArrowheads="1"/>
          </p:cNvSpPr>
          <p:nvPr>
            <p:ph type="title"/>
          </p:nvPr>
        </p:nvSpPr>
        <p:spPr>
          <a:xfrm>
            <a:off x="437485" y="876300"/>
            <a:ext cx="8534400" cy="1143000"/>
          </a:xfrm>
        </p:spPr>
        <p:txBody>
          <a:bodyPr/>
          <a:lstStyle/>
          <a:p>
            <a:r>
              <a:rPr lang="en-US" altLang="en-US" sz="4000" b="1" dirty="0">
                <a:solidFill>
                  <a:schemeClr val="accent2"/>
                </a:solidFill>
                <a:ea typeface="ＭＳ Ｐゴシック" panose="020B0600070205080204" pitchFamily="34" charset="-128"/>
              </a:rPr>
              <a:t>For stable flow, the scale of topographic influence upstream is controlled by the </a:t>
            </a:r>
            <a:r>
              <a:rPr lang="en-US" altLang="en-US" sz="4000" b="1" dirty="0" err="1">
                <a:ea typeface="ＭＳ Ｐゴシック" panose="020B0600070205080204" pitchFamily="34" charset="-128"/>
              </a:rPr>
              <a:t>Rossby</a:t>
            </a:r>
            <a:r>
              <a:rPr lang="en-US" altLang="en-US" sz="4000" b="1" dirty="0">
                <a:ea typeface="ＭＳ Ｐゴシック" panose="020B0600070205080204" pitchFamily="34" charset="-128"/>
              </a:rPr>
              <a:t> Radius of Deformation</a:t>
            </a:r>
          </a:p>
        </p:txBody>
      </p:sp>
      <p:sp>
        <p:nvSpPr>
          <p:cNvPr id="56322" name="Content Placeholder 2">
            <a:extLst>
              <a:ext uri="{FF2B5EF4-FFF2-40B4-BE49-F238E27FC236}">
                <a16:creationId xmlns:a16="http://schemas.microsoft.com/office/drawing/2014/main" id="{D818D72D-E2B4-C74F-A1B0-BAA64780B2A2}"/>
              </a:ext>
            </a:extLst>
          </p:cNvPr>
          <p:cNvSpPr>
            <a:spLocks noGrp="1" noChangeArrowheads="1"/>
          </p:cNvSpPr>
          <p:nvPr>
            <p:ph idx="1"/>
          </p:nvPr>
        </p:nvSpPr>
        <p:spPr>
          <a:xfrm>
            <a:off x="437485" y="2743200"/>
            <a:ext cx="8763000" cy="2667000"/>
          </a:xfrm>
        </p:spPr>
        <p:txBody>
          <a:bodyPr/>
          <a:lstStyle/>
          <a:p>
            <a:r>
              <a:rPr lang="en-US" altLang="en-US" dirty="0">
                <a:ea typeface="ＭＳ Ｐゴシック" panose="020B0600070205080204" pitchFamily="34" charset="-128"/>
              </a:rPr>
              <a:t>R= NH/f</a:t>
            </a:r>
          </a:p>
          <a:p>
            <a:r>
              <a:rPr lang="en-US" altLang="en-US" dirty="0">
                <a:ea typeface="ＭＳ Ｐゴシック" panose="020B0600070205080204" pitchFamily="34" charset="-128"/>
              </a:rPr>
              <a:t>N is Stability (Brunt-</a:t>
            </a:r>
            <a:r>
              <a:rPr lang="en-US" altLang="en-US" dirty="0" err="1">
                <a:ea typeface="ＭＳ Ｐゴシック" panose="020B0600070205080204" pitchFamily="34" charset="-128"/>
              </a:rPr>
              <a:t>Vaisalla</a:t>
            </a:r>
            <a:r>
              <a:rPr lang="en-US" altLang="en-US" dirty="0">
                <a:ea typeface="ＭＳ Ｐゴシック" panose="020B0600070205080204" pitchFamily="34" charset="-128"/>
              </a:rPr>
              <a:t> frequency)</a:t>
            </a:r>
          </a:p>
          <a:p>
            <a:r>
              <a:rPr lang="en-US" altLang="en-US" dirty="0">
                <a:ea typeface="ＭＳ Ｐゴシック" panose="020B0600070205080204" pitchFamily="34" charset="-128"/>
              </a:rPr>
              <a:t>H is height of barrier</a:t>
            </a:r>
          </a:p>
          <a:p>
            <a:r>
              <a:rPr lang="en-US" altLang="en-US" dirty="0">
                <a:ea typeface="ＭＳ Ｐゴシック" panose="020B0600070205080204" pitchFamily="34" charset="-128"/>
              </a:rPr>
              <a:t>f  is Coriolis parameter</a:t>
            </a:r>
          </a:p>
          <a:p>
            <a:r>
              <a:rPr lang="en-US" altLang="en-US" dirty="0">
                <a:ea typeface="ＭＳ Ｐゴシック" panose="020B0600070205080204" pitchFamily="34" charset="-128"/>
              </a:rPr>
              <a:t>Typically, 100-150 km in stable flow</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3D686384-10F5-5847-B4E8-A58EBD904582}"/>
              </a:ext>
            </a:extLst>
          </p:cNvPr>
          <p:cNvSpPr>
            <a:spLocks noGrp="1" noChangeArrowheads="1"/>
          </p:cNvSpPr>
          <p:nvPr>
            <p:ph type="title"/>
          </p:nvPr>
        </p:nvSpPr>
        <p:spPr>
          <a:xfrm>
            <a:off x="685800" y="304800"/>
            <a:ext cx="7772400" cy="1143000"/>
          </a:xfrm>
        </p:spPr>
        <p:txBody>
          <a:bodyPr/>
          <a:lstStyle/>
          <a:p>
            <a:r>
              <a:rPr lang="en-US" altLang="en-US" b="1" dirty="0">
                <a:solidFill>
                  <a:schemeClr val="accent2"/>
                </a:solidFill>
                <a:ea typeface="ＭＳ Ｐゴシック" panose="020B0600070205080204" pitchFamily="34" charset="-128"/>
              </a:rPr>
              <a:t>Coast Flight: 1993</a:t>
            </a:r>
          </a:p>
        </p:txBody>
      </p:sp>
      <p:pic>
        <p:nvPicPr>
          <p:cNvPr id="57346" name="Content Placeholder 3" descr="vancouveris.tiff">
            <a:extLst>
              <a:ext uri="{FF2B5EF4-FFF2-40B4-BE49-F238E27FC236}">
                <a16:creationId xmlns:a16="http://schemas.microsoft.com/office/drawing/2014/main" id="{DCFA03B8-072F-574C-A7C3-ED36A3D9CA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41782" r="-41782"/>
          <a:stretch>
            <a:fillRect/>
          </a:stretch>
        </p:blipFill>
        <p:spPr>
          <a:xfrm>
            <a:off x="-609600" y="1219200"/>
            <a:ext cx="10075863" cy="5334000"/>
          </a:xfr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4FCA-E215-787E-6B83-D72306DFECD0}"/>
              </a:ext>
            </a:extLst>
          </p:cNvPr>
          <p:cNvSpPr>
            <a:spLocks noGrp="1"/>
          </p:cNvSpPr>
          <p:nvPr>
            <p:ph type="title"/>
          </p:nvPr>
        </p:nvSpPr>
        <p:spPr>
          <a:xfrm>
            <a:off x="462455" y="467710"/>
            <a:ext cx="8229600" cy="1143000"/>
          </a:xfrm>
        </p:spPr>
        <p:txBody>
          <a:bodyPr/>
          <a:lstStyle/>
          <a:p>
            <a:r>
              <a:rPr lang="en-US" sz="3600" b="1" dirty="0">
                <a:solidFill>
                  <a:schemeClr val="accent2"/>
                </a:solidFill>
              </a:rPr>
              <a:t>What decides whether air goes over or around topographic barriers</a:t>
            </a:r>
            <a:r>
              <a:rPr lang="en-US" b="1" dirty="0"/>
              <a:t>?</a:t>
            </a:r>
          </a:p>
        </p:txBody>
      </p:sp>
      <p:pic>
        <p:nvPicPr>
          <p:cNvPr id="4" name="Picture 2" descr="wind_hawaii18.png                                              00029E37&#10;Cliff Disk                     BB5EA40C:">
            <a:extLst>
              <a:ext uri="{FF2B5EF4-FFF2-40B4-BE49-F238E27FC236}">
                <a16:creationId xmlns:a16="http://schemas.microsoft.com/office/drawing/2014/main" id="{9FC4524A-6D4D-7B0B-3751-4598BE1375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76400" y="1777595"/>
            <a:ext cx="6400800" cy="4620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015110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a:extLst>
              <a:ext uri="{FF2B5EF4-FFF2-40B4-BE49-F238E27FC236}">
                <a16:creationId xmlns:a16="http://schemas.microsoft.com/office/drawing/2014/main" id="{D17E22F9-E47B-A14C-9FBF-5A0129A975E4}"/>
              </a:ext>
            </a:extLst>
          </p:cNvPr>
          <p:cNvSpPr>
            <a:spLocks noGrp="1" noChangeArrowheads="1"/>
          </p:cNvSpPr>
          <p:nvPr>
            <p:ph type="title"/>
          </p:nvPr>
        </p:nvSpPr>
        <p:spPr>
          <a:xfrm>
            <a:off x="696433" y="609600"/>
            <a:ext cx="7772400" cy="1143000"/>
          </a:xfrm>
        </p:spPr>
        <p:txBody>
          <a:bodyPr/>
          <a:lstStyle/>
          <a:p>
            <a:r>
              <a:rPr lang="en-US" altLang="en-US" b="1" dirty="0">
                <a:solidFill>
                  <a:schemeClr val="accent2"/>
                </a:solidFill>
                <a:ea typeface="ＭＳ Ｐゴシック" panose="020B0600070205080204" pitchFamily="34" charset="-128"/>
              </a:rPr>
              <a:t>The Froude Number</a:t>
            </a:r>
          </a:p>
        </p:txBody>
      </p:sp>
      <p:sp>
        <p:nvSpPr>
          <p:cNvPr id="60418" name="Rectangle 3">
            <a:extLst>
              <a:ext uri="{FF2B5EF4-FFF2-40B4-BE49-F238E27FC236}">
                <a16:creationId xmlns:a16="http://schemas.microsoft.com/office/drawing/2014/main" id="{D1E5FF4A-EFF8-E448-9C4B-6EB1E966035F}"/>
              </a:ext>
            </a:extLst>
          </p:cNvPr>
          <p:cNvSpPr>
            <a:spLocks noGrp="1" noChangeArrowheads="1"/>
          </p:cNvSpPr>
          <p:nvPr>
            <p:ph idx="1"/>
          </p:nvPr>
        </p:nvSpPr>
        <p:spPr>
          <a:xfrm>
            <a:off x="696433" y="2362200"/>
            <a:ext cx="7772400" cy="4114800"/>
          </a:xfrm>
        </p:spPr>
        <p:txBody>
          <a:bodyPr/>
          <a:lstStyle/>
          <a:p>
            <a:pPr>
              <a:lnSpc>
                <a:spcPct val="90000"/>
              </a:lnSpc>
            </a:pPr>
            <a:r>
              <a:rPr lang="en-US" altLang="en-US" sz="2800" dirty="0">
                <a:ea typeface="ＭＳ Ｐゴシック" panose="020B0600070205080204" pitchFamily="34" charset="-128"/>
              </a:rPr>
              <a:t>A controlling parameter is the </a:t>
            </a:r>
            <a:r>
              <a:rPr lang="en-US" altLang="en-US" sz="2800" b="1" dirty="0">
                <a:ea typeface="ＭＳ Ｐゴシック" panose="020B0600070205080204" pitchFamily="34" charset="-128"/>
              </a:rPr>
              <a:t>Froude number:</a:t>
            </a:r>
          </a:p>
          <a:p>
            <a:pPr marL="0" indent="0">
              <a:lnSpc>
                <a:spcPct val="90000"/>
              </a:lnSpc>
              <a:buNone/>
            </a:pPr>
            <a:endParaRPr lang="en-US" altLang="en-US" sz="800" dirty="0">
              <a:ea typeface="ＭＳ Ｐゴシック" panose="020B0600070205080204" pitchFamily="34" charset="-128"/>
            </a:endParaRPr>
          </a:p>
          <a:p>
            <a:pPr>
              <a:lnSpc>
                <a:spcPct val="90000"/>
              </a:lnSpc>
              <a:buFontTx/>
              <a:buNone/>
            </a:pPr>
            <a:r>
              <a:rPr lang="en-US" altLang="en-US" sz="2800" dirty="0">
                <a:ea typeface="ＭＳ Ｐゴシック" panose="020B0600070205080204" pitchFamily="34" charset="-128"/>
              </a:rPr>
              <a:t>         </a:t>
            </a:r>
            <a:r>
              <a:rPr lang="en-US" altLang="en-US" sz="3600" b="1" dirty="0">
                <a:ea typeface="ＭＳ Ｐゴシック" panose="020B0600070205080204" pitchFamily="34" charset="-128"/>
              </a:rPr>
              <a:t>FR</a:t>
            </a:r>
            <a:r>
              <a:rPr lang="en-US" altLang="en-US" sz="2800" dirty="0">
                <a:ea typeface="ＭＳ Ｐゴシック" panose="020B0600070205080204" pitchFamily="34" charset="-128"/>
              </a:rPr>
              <a:t>    </a:t>
            </a:r>
            <a:r>
              <a:rPr lang="en-US" altLang="en-US" b="1" dirty="0">
                <a:ea typeface="ＭＳ Ｐゴシック" panose="020B0600070205080204" pitchFamily="34" charset="-128"/>
              </a:rPr>
              <a:t>=    </a:t>
            </a:r>
            <a:r>
              <a:rPr lang="en-US" altLang="en-US" b="1" u="sng" dirty="0">
                <a:ea typeface="ＭＳ Ｐゴシック" panose="020B0600070205080204" pitchFamily="34" charset="-128"/>
              </a:rPr>
              <a:t>U</a:t>
            </a:r>
            <a:endParaRPr lang="en-US" altLang="en-US" b="1" dirty="0">
              <a:ea typeface="ＭＳ Ｐゴシック" panose="020B0600070205080204" pitchFamily="34" charset="-128"/>
            </a:endParaRPr>
          </a:p>
          <a:p>
            <a:pPr>
              <a:lnSpc>
                <a:spcPct val="90000"/>
              </a:lnSpc>
              <a:buFontTx/>
              <a:buNone/>
            </a:pPr>
            <a:r>
              <a:rPr lang="en-US" altLang="en-US" b="1" dirty="0">
                <a:ea typeface="ＭＳ Ｐゴシック" panose="020B0600070205080204" pitchFamily="34" charset="-128"/>
              </a:rPr>
              <a:t>			              </a:t>
            </a:r>
            <a:r>
              <a:rPr lang="en-US" altLang="en-US" b="1" dirty="0" err="1">
                <a:ea typeface="ＭＳ Ｐゴシック" panose="020B0600070205080204" pitchFamily="34" charset="-128"/>
              </a:rPr>
              <a:t>hN</a:t>
            </a:r>
            <a:endParaRPr lang="en-US" altLang="en-US" b="1" dirty="0">
              <a:ea typeface="ＭＳ Ｐゴシック" panose="020B0600070205080204" pitchFamily="34" charset="-128"/>
            </a:endParaRPr>
          </a:p>
          <a:p>
            <a:pPr>
              <a:lnSpc>
                <a:spcPct val="90000"/>
              </a:lnSpc>
              <a:buFontTx/>
              <a:buNone/>
            </a:pPr>
            <a:r>
              <a:rPr lang="en-US" altLang="en-US" sz="2800" dirty="0">
                <a:ea typeface="ＭＳ Ｐゴシック" panose="020B0600070205080204" pitchFamily="34" charset="-128"/>
              </a:rPr>
              <a:t>    where U is the speed, h is the height of the barrier, and N is stability (Brunt-</a:t>
            </a:r>
            <a:r>
              <a:rPr lang="en-US" altLang="en-US" sz="2800" dirty="0" err="1">
                <a:ea typeface="ＭＳ Ｐゴシック" panose="020B0600070205080204" pitchFamily="34" charset="-128"/>
              </a:rPr>
              <a:t>Vaisalla</a:t>
            </a:r>
            <a:r>
              <a:rPr lang="en-US" altLang="en-US" sz="2800" dirty="0">
                <a:ea typeface="ＭＳ Ｐゴシック" panose="020B0600070205080204" pitchFamily="34" charset="-128"/>
              </a:rPr>
              <a:t> </a:t>
            </a:r>
            <a:r>
              <a:rPr lang="en-US" altLang="en-US" sz="2800" dirty="0" err="1">
                <a:ea typeface="ＭＳ Ｐゴシック" panose="020B0600070205080204" pitchFamily="34" charset="-128"/>
              </a:rPr>
              <a:t>freq</a:t>
            </a:r>
            <a:r>
              <a:rPr lang="en-US" altLang="en-US" sz="2800" dirty="0">
                <a:ea typeface="ＭＳ Ｐゴシック" panose="020B0600070205080204" pitchFamily="34" charset="-128"/>
              </a:rPr>
              <a:t>)</a:t>
            </a:r>
          </a:p>
          <a:p>
            <a:pPr>
              <a:lnSpc>
                <a:spcPct val="90000"/>
              </a:lnSpc>
            </a:pPr>
            <a:r>
              <a:rPr lang="en-US" altLang="en-US" sz="2800" b="1" dirty="0">
                <a:ea typeface="ＭＳ Ｐゴシック" panose="020B0600070205080204" pitchFamily="34" charset="-128"/>
              </a:rPr>
              <a:t>Large FR is associated with flow going up and over terrain (large vertical excursions) </a:t>
            </a:r>
          </a:p>
          <a:p>
            <a:pPr>
              <a:lnSpc>
                <a:spcPct val="90000"/>
              </a:lnSpc>
            </a:pPr>
            <a:r>
              <a:rPr lang="en-US" altLang="en-US" sz="2800" b="1" dirty="0">
                <a:ea typeface="ＭＳ Ｐゴシック" panose="020B0600070205080204" pitchFamily="34" charset="-128"/>
              </a:rPr>
              <a:t>Small FR: flow is deflected around terrain (quasi-horizontal flow)</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898C17B2-5A37-B84D-BF9F-D452B546AA00}"/>
              </a:ext>
            </a:extLst>
          </p:cNvPr>
          <p:cNvSpPr>
            <a:spLocks noGrp="1" noChangeArrowheads="1"/>
          </p:cNvSpPr>
          <p:nvPr>
            <p:ph type="title"/>
          </p:nvPr>
        </p:nvSpPr>
        <p:spPr>
          <a:xfrm>
            <a:off x="533400" y="914400"/>
            <a:ext cx="8229600" cy="1143000"/>
          </a:xfrm>
        </p:spPr>
        <p:txBody>
          <a:bodyPr/>
          <a:lstStyle/>
          <a:p>
            <a:r>
              <a:rPr lang="en-US" altLang="en-US" sz="4000" b="1" dirty="0">
                <a:solidFill>
                  <a:schemeClr val="accent2"/>
                </a:solidFill>
                <a:ea typeface="ＭＳ Ｐゴシック" panose="020B0600070205080204" pitchFamily="34" charset="-128"/>
              </a:rPr>
              <a:t>Large Froude number situations have substantial vertical motion producing large pressure perturbations</a:t>
            </a:r>
          </a:p>
        </p:txBody>
      </p:sp>
      <p:sp>
        <p:nvSpPr>
          <p:cNvPr id="61442" name="Content Placeholder 2">
            <a:extLst>
              <a:ext uri="{FF2B5EF4-FFF2-40B4-BE49-F238E27FC236}">
                <a16:creationId xmlns:a16="http://schemas.microsoft.com/office/drawing/2014/main" id="{D1881EED-E095-FD43-99D9-8DC34C84E848}"/>
              </a:ext>
            </a:extLst>
          </p:cNvPr>
          <p:cNvSpPr>
            <a:spLocks noGrp="1" noChangeArrowheads="1"/>
          </p:cNvSpPr>
          <p:nvPr>
            <p:ph idx="1"/>
          </p:nvPr>
        </p:nvSpPr>
        <p:spPr>
          <a:xfrm>
            <a:off x="838200" y="3048001"/>
            <a:ext cx="3429000" cy="3505200"/>
          </a:xfrm>
        </p:spPr>
        <p:txBody>
          <a:bodyPr/>
          <a:lstStyle/>
          <a:p>
            <a:pPr marL="0" indent="0">
              <a:buNone/>
            </a:pPr>
            <a:r>
              <a:rPr lang="en-US" altLang="en-US" dirty="0">
                <a:ea typeface="ＭＳ Ｐゴシック" panose="020B0600070205080204" pitchFamily="34" charset="-128"/>
              </a:rPr>
              <a:t>Stronger windward ridges and lee troughs since more vertical motion</a:t>
            </a:r>
          </a:p>
        </p:txBody>
      </p:sp>
      <p:pic>
        <p:nvPicPr>
          <p:cNvPr id="3" name="Picture 2">
            <a:extLst>
              <a:ext uri="{FF2B5EF4-FFF2-40B4-BE49-F238E27FC236}">
                <a16:creationId xmlns:a16="http://schemas.microsoft.com/office/drawing/2014/main" id="{6BC37B1D-0F6C-3846-83F5-1B8DE440102E}"/>
              </a:ext>
            </a:extLst>
          </p:cNvPr>
          <p:cNvPicPr>
            <a:picLocks noChangeAspect="1"/>
          </p:cNvPicPr>
          <p:nvPr/>
        </p:nvPicPr>
        <p:blipFill>
          <a:blip r:embed="rId2"/>
          <a:stretch>
            <a:fillRect/>
          </a:stretch>
        </p:blipFill>
        <p:spPr>
          <a:xfrm>
            <a:off x="4419600" y="2819400"/>
            <a:ext cx="4673600" cy="3505200"/>
          </a:xfrm>
          <a:prstGeom prst="rect">
            <a:avLst/>
          </a:prstGeom>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054F6FF0-6DE7-604B-85C3-6142CD2CAF4F}"/>
              </a:ext>
            </a:extLst>
          </p:cNvPr>
          <p:cNvSpPr>
            <a:spLocks noGrp="1" noChangeArrowheads="1"/>
          </p:cNvSpPr>
          <p:nvPr>
            <p:ph type="title"/>
          </p:nvPr>
        </p:nvSpPr>
        <p:spPr>
          <a:xfrm>
            <a:off x="381000" y="1295400"/>
            <a:ext cx="4191000" cy="3124200"/>
          </a:xfrm>
        </p:spPr>
        <p:txBody>
          <a:bodyPr/>
          <a:lstStyle/>
          <a:p>
            <a:r>
              <a:rPr lang="en-US" altLang="en-US" b="1" dirty="0">
                <a:solidFill>
                  <a:schemeClr val="accent2"/>
                </a:solidFill>
                <a:ea typeface="ＭＳ Ｐゴシック" panose="020B0600070205080204" pitchFamily="34" charset="-128"/>
              </a:rPr>
              <a:t>High Froude</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Number</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Situation</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Idealized</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Model</a:t>
            </a:r>
          </a:p>
        </p:txBody>
      </p:sp>
      <p:pic>
        <p:nvPicPr>
          <p:cNvPr id="62466" name="Content Placeholder 8">
            <a:extLst>
              <a:ext uri="{FF2B5EF4-FFF2-40B4-BE49-F238E27FC236}">
                <a16:creationId xmlns:a16="http://schemas.microsoft.com/office/drawing/2014/main" id="{CF181AE2-0DA0-0142-BB86-1A5E1078B8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3985" t="13672" r="14337" b="20413"/>
          <a:stretch>
            <a:fillRect/>
          </a:stretch>
        </p:blipFill>
        <p:spPr>
          <a:xfrm>
            <a:off x="4545419" y="533400"/>
            <a:ext cx="4114800" cy="5829300"/>
          </a:xfrm>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56622-D5D4-114F-B243-F871156062FB}"/>
              </a:ext>
            </a:extLst>
          </p:cNvPr>
          <p:cNvSpPr>
            <a:spLocks noGrp="1"/>
          </p:cNvSpPr>
          <p:nvPr>
            <p:ph type="title"/>
          </p:nvPr>
        </p:nvSpPr>
        <p:spPr>
          <a:xfrm>
            <a:off x="533400" y="457200"/>
            <a:ext cx="8229600" cy="1143000"/>
          </a:xfrm>
        </p:spPr>
        <p:txBody>
          <a:bodyPr/>
          <a:lstStyle/>
          <a:p>
            <a:r>
              <a:rPr lang="en-US" b="1" dirty="0">
                <a:solidFill>
                  <a:schemeClr val="accent2"/>
                </a:solidFill>
              </a:rPr>
              <a:t>An Interesting Application:  The Great Olympic Blow Down Storm of 1921</a:t>
            </a:r>
          </a:p>
        </p:txBody>
      </p:sp>
      <p:pic>
        <p:nvPicPr>
          <p:cNvPr id="5" name="Content Placeholder 4">
            <a:extLst>
              <a:ext uri="{FF2B5EF4-FFF2-40B4-BE49-F238E27FC236}">
                <a16:creationId xmlns:a16="http://schemas.microsoft.com/office/drawing/2014/main" id="{20BD7B40-19D4-7242-B7C0-BF9275881822}"/>
              </a:ext>
            </a:extLst>
          </p:cNvPr>
          <p:cNvPicPr>
            <a:picLocks noGrp="1" noChangeAspect="1"/>
          </p:cNvPicPr>
          <p:nvPr>
            <p:ph idx="1"/>
          </p:nvPr>
        </p:nvPicPr>
        <p:blipFill>
          <a:blip r:embed="rId2"/>
          <a:stretch>
            <a:fillRect/>
          </a:stretch>
        </p:blipFill>
        <p:spPr>
          <a:xfrm>
            <a:off x="1709267" y="2057400"/>
            <a:ext cx="5725466" cy="4525963"/>
          </a:xfrm>
        </p:spPr>
      </p:pic>
    </p:spTree>
    <p:extLst>
      <p:ext uri="{BB962C8B-B14F-4D97-AF65-F5344CB8AC3E}">
        <p14:creationId xmlns:p14="http://schemas.microsoft.com/office/powerpoint/2010/main" val="334346727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89" name="Picture 2">
            <a:extLst>
              <a:ext uri="{FF2B5EF4-FFF2-40B4-BE49-F238E27FC236}">
                <a16:creationId xmlns:a16="http://schemas.microsoft.com/office/drawing/2014/main" id="{9EC243AB-E22C-C44F-AD3B-4CFB3D7B23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371600"/>
            <a:ext cx="8001000" cy="499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0" name="TextBox 2">
            <a:extLst>
              <a:ext uri="{FF2B5EF4-FFF2-40B4-BE49-F238E27FC236}">
                <a16:creationId xmlns:a16="http://schemas.microsoft.com/office/drawing/2014/main" id="{1F2A0364-D1AC-3F4B-BF8E-85F8635B5591}"/>
              </a:ext>
            </a:extLst>
          </p:cNvPr>
          <p:cNvSpPr txBox="1">
            <a:spLocks noChangeArrowheads="1"/>
          </p:cNvSpPr>
          <p:nvPr/>
        </p:nvSpPr>
        <p:spPr bwMode="auto">
          <a:xfrm>
            <a:off x="838200" y="838200"/>
            <a:ext cx="716664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b="1" dirty="0">
                <a:solidFill>
                  <a:schemeClr val="accent2"/>
                </a:solidFill>
                <a:latin typeface="Times" pitchFamily="2" charset="0"/>
              </a:rPr>
              <a:t>Why Strongest Winds Often Near the Central Coast?</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ext Box 2">
            <a:extLst>
              <a:ext uri="{FF2B5EF4-FFF2-40B4-BE49-F238E27FC236}">
                <a16:creationId xmlns:a16="http://schemas.microsoft.com/office/drawing/2014/main" id="{FF2A8DB3-C7FB-4946-A2C7-356867AC8AA4}"/>
              </a:ext>
            </a:extLst>
          </p:cNvPr>
          <p:cNvSpPr txBox="1">
            <a:spLocks noChangeArrowheads="1"/>
          </p:cNvSpPr>
          <p:nvPr/>
        </p:nvSpPr>
        <p:spPr bwMode="auto">
          <a:xfrm>
            <a:off x="457200" y="533400"/>
            <a:ext cx="84137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3600" dirty="0">
                <a:solidFill>
                  <a:schemeClr val="accent2"/>
                </a:solidFill>
                <a:latin typeface="Times" pitchFamily="2" charset="0"/>
              </a:rPr>
              <a:t>Mesoscale Pressure Perturbations:  Large Influence on Winds.  Large Froude #</a:t>
            </a:r>
          </a:p>
        </p:txBody>
      </p:sp>
      <p:pic>
        <p:nvPicPr>
          <p:cNvPr id="64514" name="Picture 3">
            <a:extLst>
              <a:ext uri="{FF2B5EF4-FFF2-40B4-BE49-F238E27FC236}">
                <a16:creationId xmlns:a16="http://schemas.microsoft.com/office/drawing/2014/main" id="{CF01AAE9-2A04-1B4F-80B3-0523790D40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2057400"/>
            <a:ext cx="7848600" cy="409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5" name="Text Box 4">
            <a:extLst>
              <a:ext uri="{FF2B5EF4-FFF2-40B4-BE49-F238E27FC236}">
                <a16:creationId xmlns:a16="http://schemas.microsoft.com/office/drawing/2014/main" id="{09E602CC-1E4C-E345-B6FC-697DE4268698}"/>
              </a:ext>
            </a:extLst>
          </p:cNvPr>
          <p:cNvSpPr txBox="1">
            <a:spLocks noChangeArrowheads="1"/>
          </p:cNvSpPr>
          <p:nvPr/>
        </p:nvSpPr>
        <p:spPr bwMode="auto">
          <a:xfrm>
            <a:off x="3276600" y="6172200"/>
            <a:ext cx="2501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Sea Level Pressure</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10C8F8CB-18CE-6F4B-8DAF-ACF0C3A3764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65538" name="Content Placeholder 4">
            <a:extLst>
              <a:ext uri="{FF2B5EF4-FFF2-40B4-BE49-F238E27FC236}">
                <a16:creationId xmlns:a16="http://schemas.microsoft.com/office/drawing/2014/main" id="{EFD16BCC-1312-B246-B992-6AF71A8B5C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1046" t="5952" r="8472" b="21429"/>
          <a:stretch>
            <a:fillRect/>
          </a:stretch>
        </p:blipFill>
        <p:spPr>
          <a:xfrm>
            <a:off x="2362200" y="457200"/>
            <a:ext cx="4800600" cy="5741988"/>
          </a:xfrm>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EDFB7-AA6F-1844-BB04-5A81651956AD}"/>
              </a:ext>
            </a:extLst>
          </p:cNvPr>
          <p:cNvSpPr>
            <a:spLocks noGrp="1"/>
          </p:cNvSpPr>
          <p:nvPr>
            <p:ph type="title"/>
          </p:nvPr>
        </p:nvSpPr>
        <p:spPr>
          <a:xfrm>
            <a:off x="228600" y="2590800"/>
            <a:ext cx="8229600" cy="1143000"/>
          </a:xfrm>
        </p:spPr>
        <p:txBody>
          <a:bodyPr/>
          <a:lstStyle/>
          <a:p>
            <a:r>
              <a:rPr lang="en-US" b="1" dirty="0">
                <a:solidFill>
                  <a:schemeClr val="accent2"/>
                </a:solidFill>
              </a:rPr>
              <a:t>Model Simulations of Low-Level Winds For Various Froude Numbers</a:t>
            </a:r>
          </a:p>
        </p:txBody>
      </p:sp>
    </p:spTree>
    <p:extLst>
      <p:ext uri="{BB962C8B-B14F-4D97-AF65-F5344CB8AC3E}">
        <p14:creationId xmlns:p14="http://schemas.microsoft.com/office/powerpoint/2010/main" val="97613504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a:extLst>
              <a:ext uri="{FF2B5EF4-FFF2-40B4-BE49-F238E27FC236}">
                <a16:creationId xmlns:a16="http://schemas.microsoft.com/office/drawing/2014/main" id="{849A7389-4786-DF46-8172-81C58057438C}"/>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66562" name="Rectangle 3">
            <a:extLst>
              <a:ext uri="{FF2B5EF4-FFF2-40B4-BE49-F238E27FC236}">
                <a16:creationId xmlns:a16="http://schemas.microsoft.com/office/drawing/2014/main" id="{9C2FDA8E-0303-FD44-92AC-569980655480}"/>
              </a:ext>
            </a:extLst>
          </p:cNvPr>
          <p:cNvSpPr>
            <a:spLocks noGrp="1" noChangeArrowheads="1"/>
          </p:cNvSpPr>
          <p:nvPr>
            <p:ph idx="1"/>
          </p:nvPr>
        </p:nvSpPr>
        <p:spPr/>
        <p:txBody>
          <a:bodyPr/>
          <a:lstStyle/>
          <a:p>
            <a:endParaRPr lang="en-US" altLang="en-US" dirty="0">
              <a:ea typeface="ＭＳ Ｐゴシック" panose="020B0600070205080204" pitchFamily="34" charset="-128"/>
            </a:endParaRPr>
          </a:p>
        </p:txBody>
      </p:sp>
      <p:pic>
        <p:nvPicPr>
          <p:cNvPr id="66563" name="Picture 4" descr="varyingfroude.tiff                                             001FC178&#10;Cliff Disk                     BB5EA40C:">
            <a:extLst>
              <a:ext uri="{FF2B5EF4-FFF2-40B4-BE49-F238E27FC236}">
                <a16:creationId xmlns:a16="http://schemas.microsoft.com/office/drawing/2014/main" id="{2FE4890C-D085-024A-A33C-9B8DEB75C2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62606"/>
            <a:ext cx="6172200" cy="6359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Left Arrow 1">
            <a:extLst>
              <a:ext uri="{FF2B5EF4-FFF2-40B4-BE49-F238E27FC236}">
                <a16:creationId xmlns:a16="http://schemas.microsoft.com/office/drawing/2014/main" id="{B6AC1FBC-F888-8545-83C9-B3ADE2601CA1}"/>
              </a:ext>
            </a:extLst>
          </p:cNvPr>
          <p:cNvSpPr/>
          <p:nvPr/>
        </p:nvSpPr>
        <p:spPr>
          <a:xfrm>
            <a:off x="7239000" y="3048000"/>
            <a:ext cx="1371600" cy="815181"/>
          </a:xfrm>
          <a:prstGeom prst="lef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6A86B30-B873-F242-8E07-7766A293381B}"/>
              </a:ext>
            </a:extLst>
          </p:cNvPr>
          <p:cNvSpPr txBox="1"/>
          <p:nvPr/>
        </p:nvSpPr>
        <p:spPr>
          <a:xfrm>
            <a:off x="2743200" y="846138"/>
            <a:ext cx="569387" cy="461665"/>
          </a:xfrm>
          <a:prstGeom prst="rect">
            <a:avLst/>
          </a:prstGeom>
          <a:noFill/>
        </p:spPr>
        <p:txBody>
          <a:bodyPr wrap="none" rtlCol="0">
            <a:spAutoFit/>
          </a:bodyPr>
          <a:lstStyle/>
          <a:p>
            <a:r>
              <a:rPr lang="en-US" dirty="0"/>
              <a:t>2.2</a:t>
            </a:r>
          </a:p>
        </p:txBody>
      </p:sp>
      <p:sp>
        <p:nvSpPr>
          <p:cNvPr id="4" name="TextBox 3">
            <a:extLst>
              <a:ext uri="{FF2B5EF4-FFF2-40B4-BE49-F238E27FC236}">
                <a16:creationId xmlns:a16="http://schemas.microsoft.com/office/drawing/2014/main" id="{140F4BC7-9261-AC4E-9F73-200D8DCDA6C1}"/>
              </a:ext>
            </a:extLst>
          </p:cNvPr>
          <p:cNvSpPr txBox="1"/>
          <p:nvPr/>
        </p:nvSpPr>
        <p:spPr>
          <a:xfrm>
            <a:off x="5867400" y="846138"/>
            <a:ext cx="569387" cy="461665"/>
          </a:xfrm>
          <a:prstGeom prst="rect">
            <a:avLst/>
          </a:prstGeom>
          <a:noFill/>
        </p:spPr>
        <p:txBody>
          <a:bodyPr wrap="none" rtlCol="0">
            <a:spAutoFit/>
          </a:bodyPr>
          <a:lstStyle/>
          <a:p>
            <a:r>
              <a:rPr lang="en-US" dirty="0"/>
              <a:t>.66</a:t>
            </a:r>
          </a:p>
        </p:txBody>
      </p:sp>
      <p:sp>
        <p:nvSpPr>
          <p:cNvPr id="5" name="TextBox 4">
            <a:extLst>
              <a:ext uri="{FF2B5EF4-FFF2-40B4-BE49-F238E27FC236}">
                <a16:creationId xmlns:a16="http://schemas.microsoft.com/office/drawing/2014/main" id="{DBFE2C8F-9146-064B-A6C6-0BE2832FB108}"/>
              </a:ext>
            </a:extLst>
          </p:cNvPr>
          <p:cNvSpPr txBox="1"/>
          <p:nvPr/>
        </p:nvSpPr>
        <p:spPr>
          <a:xfrm>
            <a:off x="2819400" y="3632348"/>
            <a:ext cx="569387" cy="461665"/>
          </a:xfrm>
          <a:prstGeom prst="rect">
            <a:avLst/>
          </a:prstGeom>
          <a:noFill/>
        </p:spPr>
        <p:txBody>
          <a:bodyPr wrap="none" rtlCol="0">
            <a:spAutoFit/>
          </a:bodyPr>
          <a:lstStyle/>
          <a:p>
            <a:r>
              <a:rPr lang="en-US" dirty="0"/>
              <a:t>.22</a:t>
            </a:r>
          </a:p>
        </p:txBody>
      </p:sp>
      <p:sp>
        <p:nvSpPr>
          <p:cNvPr id="6" name="TextBox 5">
            <a:extLst>
              <a:ext uri="{FF2B5EF4-FFF2-40B4-BE49-F238E27FC236}">
                <a16:creationId xmlns:a16="http://schemas.microsoft.com/office/drawing/2014/main" id="{7FD73A3C-FE45-654E-BEA7-DB6B9CD566A9}"/>
              </a:ext>
            </a:extLst>
          </p:cNvPr>
          <p:cNvSpPr txBox="1"/>
          <p:nvPr/>
        </p:nvSpPr>
        <p:spPr>
          <a:xfrm>
            <a:off x="5867400" y="3733800"/>
            <a:ext cx="877163" cy="461665"/>
          </a:xfrm>
          <a:prstGeom prst="rect">
            <a:avLst/>
          </a:prstGeom>
          <a:noFill/>
        </p:spPr>
        <p:txBody>
          <a:bodyPr wrap="none" rtlCol="0">
            <a:spAutoFit/>
          </a:bodyPr>
          <a:lstStyle/>
          <a:p>
            <a:r>
              <a:rPr lang="en-US" dirty="0"/>
              <a:t>.0555</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a:extLst>
              <a:ext uri="{FF2B5EF4-FFF2-40B4-BE49-F238E27FC236}">
                <a16:creationId xmlns:a16="http://schemas.microsoft.com/office/drawing/2014/main" id="{BAF85539-1ED0-194B-88EA-D271E1AE69E2}"/>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67586" name="Rectangle 3">
            <a:extLst>
              <a:ext uri="{FF2B5EF4-FFF2-40B4-BE49-F238E27FC236}">
                <a16:creationId xmlns:a16="http://schemas.microsoft.com/office/drawing/2014/main" id="{40A62016-103B-0B43-8ABD-E6DD2B148551}"/>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67587" name="Picture 4" descr="froudecross.tiff                                               001FC178&#10;Cliff Disk                     BB5EA40C:">
            <a:extLst>
              <a:ext uri="{FF2B5EF4-FFF2-40B4-BE49-F238E27FC236}">
                <a16:creationId xmlns:a16="http://schemas.microsoft.com/office/drawing/2014/main" id="{3580B268-71FE-A54C-88DE-7E4056251B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599" y="304800"/>
            <a:ext cx="6341533"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D449435-5061-9440-BE61-54222394242E}"/>
              </a:ext>
            </a:extLst>
          </p:cNvPr>
          <p:cNvSpPr txBox="1"/>
          <p:nvPr/>
        </p:nvSpPr>
        <p:spPr>
          <a:xfrm>
            <a:off x="3733800" y="838200"/>
            <a:ext cx="569387" cy="461665"/>
          </a:xfrm>
          <a:prstGeom prst="rect">
            <a:avLst/>
          </a:prstGeom>
          <a:noFill/>
        </p:spPr>
        <p:txBody>
          <a:bodyPr wrap="none" rtlCol="0">
            <a:spAutoFit/>
          </a:bodyPr>
          <a:lstStyle/>
          <a:p>
            <a:r>
              <a:rPr lang="en-US" dirty="0"/>
              <a:t>2.2</a:t>
            </a:r>
          </a:p>
        </p:txBody>
      </p:sp>
      <p:sp>
        <p:nvSpPr>
          <p:cNvPr id="3" name="TextBox 2">
            <a:extLst>
              <a:ext uri="{FF2B5EF4-FFF2-40B4-BE49-F238E27FC236}">
                <a16:creationId xmlns:a16="http://schemas.microsoft.com/office/drawing/2014/main" id="{B1B6511C-F67D-4747-8C31-52A6A52EB47D}"/>
              </a:ext>
            </a:extLst>
          </p:cNvPr>
          <p:cNvSpPr txBox="1"/>
          <p:nvPr/>
        </p:nvSpPr>
        <p:spPr>
          <a:xfrm>
            <a:off x="6324600" y="3810000"/>
            <a:ext cx="723275" cy="461665"/>
          </a:xfrm>
          <a:prstGeom prst="rect">
            <a:avLst/>
          </a:prstGeom>
          <a:noFill/>
        </p:spPr>
        <p:txBody>
          <a:bodyPr wrap="none" rtlCol="0">
            <a:spAutoFit/>
          </a:bodyPr>
          <a:lstStyle/>
          <a:p>
            <a:r>
              <a:rPr lang="en-US" dirty="0"/>
              <a:t>.055</a:t>
            </a:r>
          </a:p>
        </p:txBody>
      </p:sp>
      <p:sp>
        <p:nvSpPr>
          <p:cNvPr id="4" name="TextBox 3">
            <a:extLst>
              <a:ext uri="{FF2B5EF4-FFF2-40B4-BE49-F238E27FC236}">
                <a16:creationId xmlns:a16="http://schemas.microsoft.com/office/drawing/2014/main" id="{FFCAE569-4CF8-3841-9FB6-330CE40A171A}"/>
              </a:ext>
            </a:extLst>
          </p:cNvPr>
          <p:cNvSpPr txBox="1"/>
          <p:nvPr/>
        </p:nvSpPr>
        <p:spPr>
          <a:xfrm>
            <a:off x="3505200" y="4038600"/>
            <a:ext cx="569387" cy="461665"/>
          </a:xfrm>
          <a:prstGeom prst="rect">
            <a:avLst/>
          </a:prstGeom>
          <a:noFill/>
        </p:spPr>
        <p:txBody>
          <a:bodyPr wrap="none" rtlCol="0">
            <a:spAutoFit/>
          </a:bodyPr>
          <a:lstStyle/>
          <a:p>
            <a:r>
              <a:rPr lang="en-US" dirty="0"/>
              <a:t>.22</a:t>
            </a:r>
          </a:p>
        </p:txBody>
      </p:sp>
      <p:sp>
        <p:nvSpPr>
          <p:cNvPr id="5" name="TextBox 4">
            <a:extLst>
              <a:ext uri="{FF2B5EF4-FFF2-40B4-BE49-F238E27FC236}">
                <a16:creationId xmlns:a16="http://schemas.microsoft.com/office/drawing/2014/main" id="{8F4F867C-DB49-E541-BEE7-F1A70B05149D}"/>
              </a:ext>
            </a:extLst>
          </p:cNvPr>
          <p:cNvSpPr txBox="1"/>
          <p:nvPr/>
        </p:nvSpPr>
        <p:spPr>
          <a:xfrm>
            <a:off x="6781800" y="990600"/>
            <a:ext cx="569387" cy="461665"/>
          </a:xfrm>
          <a:prstGeom prst="rect">
            <a:avLst/>
          </a:prstGeom>
          <a:noFill/>
        </p:spPr>
        <p:txBody>
          <a:bodyPr wrap="none" rtlCol="0">
            <a:spAutoFit/>
          </a:bodyPr>
          <a:lstStyle/>
          <a:p>
            <a:r>
              <a:rPr lang="en-US" dirty="0"/>
              <a:t>.66</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a:extLst>
              <a:ext uri="{FF2B5EF4-FFF2-40B4-BE49-F238E27FC236}">
                <a16:creationId xmlns:a16="http://schemas.microsoft.com/office/drawing/2014/main" id="{7323BC64-265B-444E-952A-471CFDD3AD3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68610" name="Picture 4" descr="froudeclose.tiff                                               001FC178&#10;Cliff Disk                     BB5EA40C:">
            <a:extLst>
              <a:ext uri="{FF2B5EF4-FFF2-40B4-BE49-F238E27FC236}">
                <a16:creationId xmlns:a16="http://schemas.microsoft.com/office/drawing/2014/main" id="{76034BD2-0CBF-9941-9120-914852A64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274638"/>
            <a:ext cx="4267200" cy="6359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1B8FFAA-81B0-9694-3651-C3103C0A0F1F}"/>
              </a:ext>
            </a:extLst>
          </p:cNvPr>
          <p:cNvSpPr txBox="1"/>
          <p:nvPr/>
        </p:nvSpPr>
        <p:spPr>
          <a:xfrm>
            <a:off x="1219200" y="3124200"/>
            <a:ext cx="1317990" cy="523220"/>
          </a:xfrm>
          <a:prstGeom prst="rect">
            <a:avLst/>
          </a:prstGeom>
          <a:noFill/>
        </p:spPr>
        <p:txBody>
          <a:bodyPr wrap="none" rtlCol="0">
            <a:spAutoFit/>
          </a:bodyPr>
          <a:lstStyle/>
          <a:p>
            <a:r>
              <a:rPr lang="en-US" sz="2800" b="1" dirty="0"/>
              <a:t>FR=.22</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a:extLst>
              <a:ext uri="{FF2B5EF4-FFF2-40B4-BE49-F238E27FC236}">
                <a16:creationId xmlns:a16="http://schemas.microsoft.com/office/drawing/2014/main" id="{DC33407A-FA15-724B-890D-02CACA131AA6}"/>
              </a:ext>
            </a:extLst>
          </p:cNvPr>
          <p:cNvSpPr>
            <a:spLocks noGrp="1" noChangeArrowheads="1"/>
          </p:cNvSpPr>
          <p:nvPr>
            <p:ph type="title"/>
          </p:nvPr>
        </p:nvSpPr>
        <p:spPr>
          <a:xfrm>
            <a:off x="-152400" y="320040"/>
            <a:ext cx="2971800" cy="4221162"/>
          </a:xfrm>
        </p:spPr>
        <p:txBody>
          <a:bodyPr/>
          <a:lstStyle/>
          <a:p>
            <a:r>
              <a:rPr lang="en-US" altLang="en-US" b="1" dirty="0">
                <a:solidFill>
                  <a:schemeClr val="accent2"/>
                </a:solidFill>
                <a:ea typeface="ＭＳ Ｐゴシック" panose="020B0600070205080204" pitchFamily="34" charset="-128"/>
              </a:rPr>
              <a:t>Hawaii</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Low Froude Number Flow</a:t>
            </a:r>
          </a:p>
        </p:txBody>
      </p:sp>
      <p:pic>
        <p:nvPicPr>
          <p:cNvPr id="69635" name="Picture 4" descr="fig3.gif                                                       001FC178&#10;Cliff Disk                     BB5EA40C:">
            <a:extLst>
              <a:ext uri="{FF2B5EF4-FFF2-40B4-BE49-F238E27FC236}">
                <a16:creationId xmlns:a16="http://schemas.microsoft.com/office/drawing/2014/main" id="{737FB675-14B4-754A-8849-443BC90E72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956"/>
          <a:stretch/>
        </p:blipFill>
        <p:spPr bwMode="auto">
          <a:xfrm>
            <a:off x="2590800" y="609600"/>
            <a:ext cx="6172200" cy="5928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2" descr="wind_hawaii18.png                                              00029E37&#10;Cliff Disk                     BB5EA40C:">
            <a:extLst>
              <a:ext uri="{FF2B5EF4-FFF2-40B4-BE49-F238E27FC236}">
                <a16:creationId xmlns:a16="http://schemas.microsoft.com/office/drawing/2014/main" id="{6C6575D2-EB42-174B-A091-F2481BAE75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762000"/>
            <a:ext cx="7162800"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5" name="Picture 2" descr="Hawaii_FINAL_SPD50m_#189723.jpg                                00029E37&#10;Cliff Disk                     BB5EA40C:">
            <a:extLst>
              <a:ext uri="{FF2B5EF4-FFF2-40B4-BE49-F238E27FC236}">
                <a16:creationId xmlns:a16="http://schemas.microsoft.com/office/drawing/2014/main" id="{A18CFB92-A464-8949-BCE4-869FB204C9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762000"/>
            <a:ext cx="8534400" cy="552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with low confidence">
            <a:extLst>
              <a:ext uri="{FF2B5EF4-FFF2-40B4-BE49-F238E27FC236}">
                <a16:creationId xmlns:a16="http://schemas.microsoft.com/office/drawing/2014/main" id="{356BAF9E-FAC5-2543-851B-25DB48BCDD5D}"/>
              </a:ext>
            </a:extLst>
          </p:cNvPr>
          <p:cNvPicPr>
            <a:picLocks noChangeAspect="1"/>
          </p:cNvPicPr>
          <p:nvPr/>
        </p:nvPicPr>
        <p:blipFill>
          <a:blip r:embed="rId2"/>
          <a:stretch>
            <a:fillRect/>
          </a:stretch>
        </p:blipFill>
        <p:spPr>
          <a:xfrm>
            <a:off x="2438400" y="381000"/>
            <a:ext cx="6424603" cy="6248400"/>
          </a:xfrm>
          <a:prstGeom prst="rect">
            <a:avLst/>
          </a:prstGeom>
        </p:spPr>
      </p:pic>
      <p:sp>
        <p:nvSpPr>
          <p:cNvPr id="4" name="TextBox 3">
            <a:extLst>
              <a:ext uri="{FF2B5EF4-FFF2-40B4-BE49-F238E27FC236}">
                <a16:creationId xmlns:a16="http://schemas.microsoft.com/office/drawing/2014/main" id="{49529F11-5543-9145-81B7-8E86DF23F96E}"/>
              </a:ext>
            </a:extLst>
          </p:cNvPr>
          <p:cNvSpPr txBox="1"/>
          <p:nvPr/>
        </p:nvSpPr>
        <p:spPr>
          <a:xfrm>
            <a:off x="457200" y="2514600"/>
            <a:ext cx="1801519" cy="2308324"/>
          </a:xfrm>
          <a:prstGeom prst="rect">
            <a:avLst/>
          </a:prstGeom>
          <a:noFill/>
        </p:spPr>
        <p:txBody>
          <a:bodyPr wrap="none" rtlCol="0">
            <a:spAutoFit/>
          </a:bodyPr>
          <a:lstStyle/>
          <a:p>
            <a:r>
              <a:rPr lang="en-US" dirty="0"/>
              <a:t>Puget Sound</a:t>
            </a:r>
          </a:p>
          <a:p>
            <a:r>
              <a:rPr lang="en-US" dirty="0"/>
              <a:t>Convergence</a:t>
            </a:r>
          </a:p>
          <a:p>
            <a:r>
              <a:rPr lang="en-US" dirty="0"/>
              <a:t>Zone</a:t>
            </a:r>
          </a:p>
          <a:p>
            <a:endParaRPr lang="en-US" dirty="0"/>
          </a:p>
          <a:p>
            <a:r>
              <a:rPr lang="en-US" dirty="0"/>
              <a:t>Low FR</a:t>
            </a:r>
          </a:p>
          <a:p>
            <a:r>
              <a:rPr lang="en-US" dirty="0"/>
              <a:t>Number</a:t>
            </a:r>
          </a:p>
        </p:txBody>
      </p:sp>
    </p:spTree>
    <p:extLst>
      <p:ext uri="{BB962C8B-B14F-4D97-AF65-F5344CB8AC3E}">
        <p14:creationId xmlns:p14="http://schemas.microsoft.com/office/powerpoint/2010/main" val="386690301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A763E859-1FC6-284B-9AD3-B46FCF8558B2}"/>
              </a:ext>
            </a:extLst>
          </p:cNvPr>
          <p:cNvSpPr>
            <a:spLocks noGrp="1" noChangeArrowheads="1"/>
          </p:cNvSpPr>
          <p:nvPr>
            <p:ph type="title"/>
          </p:nvPr>
        </p:nvSpPr>
        <p:spPr>
          <a:xfrm>
            <a:off x="685800" y="228600"/>
            <a:ext cx="7924800" cy="762000"/>
          </a:xfrm>
        </p:spPr>
        <p:txBody>
          <a:bodyPr/>
          <a:lstStyle/>
          <a:p>
            <a:r>
              <a:rPr lang="en-US" altLang="en-US" b="1" dirty="0">
                <a:solidFill>
                  <a:schemeClr val="accent2"/>
                </a:solidFill>
                <a:ea typeface="ＭＳ Ｐゴシック" panose="020B0600070205080204" pitchFamily="34" charset="-128"/>
              </a:rPr>
              <a:t>Gap Flow</a:t>
            </a:r>
          </a:p>
        </p:txBody>
      </p:sp>
      <p:sp>
        <p:nvSpPr>
          <p:cNvPr id="73730" name="Content Placeholder 2">
            <a:extLst>
              <a:ext uri="{FF2B5EF4-FFF2-40B4-BE49-F238E27FC236}">
                <a16:creationId xmlns:a16="http://schemas.microsoft.com/office/drawing/2014/main" id="{20CA3FFE-C7EB-0643-9BC4-A71D1C2D4590}"/>
              </a:ext>
            </a:extLst>
          </p:cNvPr>
          <p:cNvSpPr>
            <a:spLocks noGrp="1" noChangeArrowheads="1"/>
          </p:cNvSpPr>
          <p:nvPr>
            <p:ph idx="1"/>
          </p:nvPr>
        </p:nvSpPr>
        <p:spPr>
          <a:xfrm>
            <a:off x="685800" y="1143000"/>
            <a:ext cx="7772400" cy="4114800"/>
          </a:xfrm>
        </p:spPr>
        <p:txBody>
          <a:bodyPr/>
          <a:lstStyle/>
          <a:p>
            <a:r>
              <a:rPr lang="en-US" altLang="en-US" dirty="0">
                <a:ea typeface="ＭＳ Ｐゴシック" panose="020B0600070205080204" pitchFamily="34" charset="-128"/>
              </a:rPr>
              <a:t>In gaps through mountainous regions the flow is generally </a:t>
            </a:r>
            <a:r>
              <a:rPr lang="en-US" altLang="en-US" b="1" dirty="0">
                <a:ea typeface="ＭＳ Ｐゴシック" panose="020B0600070205080204" pitchFamily="34" charset="-128"/>
              </a:rPr>
              <a:t>ageostrophic</a:t>
            </a:r>
            <a:r>
              <a:rPr lang="en-US" altLang="en-US" dirty="0">
                <a:ea typeface="ＭＳ Ｐゴシック" panose="020B0600070205080204" pitchFamily="34" charset="-128"/>
              </a:rPr>
              <a:t> and </a:t>
            </a:r>
            <a:r>
              <a:rPr lang="en-US" altLang="en-US" b="1" dirty="0">
                <a:ea typeface="ＭＳ Ｐゴシック" panose="020B0600070205080204" pitchFamily="34" charset="-128"/>
              </a:rPr>
              <a:t>downgradient</a:t>
            </a:r>
            <a:r>
              <a:rPr lang="en-US" altLang="en-US" dirty="0">
                <a:ea typeface="ＭＳ Ｐゴシック" panose="020B0600070205080204" pitchFamily="34" charset="-128"/>
              </a:rPr>
              <a:t>, moving from </a:t>
            </a:r>
            <a:r>
              <a:rPr lang="en-US" altLang="en-US" b="1" dirty="0">
                <a:ea typeface="ＭＳ Ｐゴシック" panose="020B0600070205080204" pitchFamily="34" charset="-128"/>
              </a:rPr>
              <a:t>high to low pressure.</a:t>
            </a:r>
          </a:p>
          <a:p>
            <a:r>
              <a:rPr lang="en-US" altLang="en-US" dirty="0">
                <a:ea typeface="ＭＳ Ｐゴシック" panose="020B0600070205080204" pitchFamily="34" charset="-128"/>
              </a:rPr>
              <a:t>Historically, forecasters have developed simple relationships between the wind speeds and pressure differences across gaps </a:t>
            </a:r>
            <a:r>
              <a:rPr lang="en-US" altLang="en-US" b="1" dirty="0">
                <a:ea typeface="ＭＳ Ｐゴシック" panose="020B0600070205080204" pitchFamily="34" charset="-128"/>
              </a:rPr>
              <a:t>Example:</a:t>
            </a:r>
            <a:r>
              <a:rPr lang="en-US" altLang="en-US" dirty="0">
                <a:ea typeface="ＭＳ Ｐゴシック" panose="020B0600070205080204" pitchFamily="34" charset="-128"/>
              </a:rPr>
              <a:t>  SEA NWS office used UIL-BLI pressure difference (winds at exit= 10*delta p)</a:t>
            </a:r>
          </a:p>
          <a:p>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2A700-5485-124E-A882-6936AC744FCE}"/>
              </a:ext>
            </a:extLst>
          </p:cNvPr>
          <p:cNvSpPr>
            <a:spLocks noGrp="1"/>
          </p:cNvSpPr>
          <p:nvPr>
            <p:ph type="title"/>
          </p:nvPr>
        </p:nvSpPr>
        <p:spPr>
          <a:xfrm>
            <a:off x="533400" y="762000"/>
            <a:ext cx="8229600" cy="1143000"/>
          </a:xfrm>
        </p:spPr>
        <p:txBody>
          <a:bodyPr/>
          <a:lstStyle/>
          <a:p>
            <a:r>
              <a:rPr lang="en-US" sz="3200" dirty="0"/>
              <a:t> Assignment</a:t>
            </a:r>
            <a:br>
              <a:rPr lang="en-US" sz="3200" dirty="0"/>
            </a:br>
            <a:r>
              <a:rPr lang="en-US" sz="3200" dirty="0">
                <a:hlinkClick r:id="rId2"/>
              </a:rPr>
              <a:t>https://www.meted.ucar.edu/training_module.php?id=111#.XLoDqZNKjUI</a:t>
            </a:r>
            <a:endParaRPr lang="en-US" sz="3200" dirty="0"/>
          </a:p>
        </p:txBody>
      </p:sp>
      <p:pic>
        <p:nvPicPr>
          <p:cNvPr id="5" name="Content Placeholder 4">
            <a:extLst>
              <a:ext uri="{FF2B5EF4-FFF2-40B4-BE49-F238E27FC236}">
                <a16:creationId xmlns:a16="http://schemas.microsoft.com/office/drawing/2014/main" id="{DA561236-6D08-CB45-9F4C-2DD7C9B2FCD4}"/>
              </a:ext>
            </a:extLst>
          </p:cNvPr>
          <p:cNvPicPr>
            <a:picLocks noGrp="1" noChangeAspect="1"/>
          </p:cNvPicPr>
          <p:nvPr>
            <p:ph idx="1"/>
          </p:nvPr>
        </p:nvPicPr>
        <p:blipFill>
          <a:blip r:embed="rId3"/>
          <a:stretch>
            <a:fillRect/>
          </a:stretch>
        </p:blipFill>
        <p:spPr>
          <a:xfrm>
            <a:off x="2286000" y="2438400"/>
            <a:ext cx="5666133" cy="3553146"/>
          </a:xfrm>
        </p:spPr>
      </p:pic>
    </p:spTree>
    <p:extLst>
      <p:ext uri="{BB962C8B-B14F-4D97-AF65-F5344CB8AC3E}">
        <p14:creationId xmlns:p14="http://schemas.microsoft.com/office/powerpoint/2010/main" val="164731250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a:extLst>
              <a:ext uri="{FF2B5EF4-FFF2-40B4-BE49-F238E27FC236}">
                <a16:creationId xmlns:a16="http://schemas.microsoft.com/office/drawing/2014/main" id="{9EA28EE0-9127-2743-B192-EDC9F99E7C11}"/>
              </a:ext>
            </a:extLst>
          </p:cNvPr>
          <p:cNvSpPr>
            <a:spLocks noGrp="1" noChangeArrowheads="1"/>
          </p:cNvSpPr>
          <p:nvPr>
            <p:ph type="title"/>
          </p:nvPr>
        </p:nvSpPr>
        <p:spPr>
          <a:xfrm>
            <a:off x="533400" y="460375"/>
            <a:ext cx="8229600" cy="1143000"/>
          </a:xfrm>
        </p:spPr>
        <p:txBody>
          <a:bodyPr/>
          <a:lstStyle/>
          <a:p>
            <a:r>
              <a:rPr lang="en-US" altLang="en-US" b="1" dirty="0">
                <a:solidFill>
                  <a:schemeClr val="accent2"/>
                </a:solidFill>
                <a:ea typeface="ＭＳ Ｐゴシック" panose="020B0600070205080204" pitchFamily="34" charset="-128"/>
              </a:rPr>
              <a:t>Gap Flow 101 – Venturi Misinformation</a:t>
            </a:r>
          </a:p>
        </p:txBody>
      </p:sp>
      <p:sp>
        <p:nvSpPr>
          <p:cNvPr id="74754" name="Rectangle 3">
            <a:extLst>
              <a:ext uri="{FF2B5EF4-FFF2-40B4-BE49-F238E27FC236}">
                <a16:creationId xmlns:a16="http://schemas.microsoft.com/office/drawing/2014/main" id="{3D85A1A6-91AC-5A4B-8F4E-493FD87C284F}"/>
              </a:ext>
            </a:extLst>
          </p:cNvPr>
          <p:cNvSpPr>
            <a:spLocks noGrp="1" noChangeArrowheads="1"/>
          </p:cNvSpPr>
          <p:nvPr>
            <p:ph sz="half" idx="1"/>
          </p:nvPr>
        </p:nvSpPr>
        <p:spPr>
          <a:xfrm>
            <a:off x="795337" y="2140880"/>
            <a:ext cx="4124325" cy="2173288"/>
          </a:xfrm>
        </p:spPr>
        <p:txBody>
          <a:bodyPr/>
          <a:lstStyle/>
          <a:p>
            <a:pPr marL="0" indent="0">
              <a:lnSpc>
                <a:spcPct val="90000"/>
              </a:lnSpc>
              <a:buNone/>
            </a:pPr>
            <a:r>
              <a:rPr lang="en-US" altLang="en-US" b="1" dirty="0">
                <a:ea typeface="ＭＳ Ｐゴシック" panose="020B0600070205080204" pitchFamily="34" charset="-128"/>
              </a:rPr>
              <a:t>The </a:t>
            </a:r>
            <a:r>
              <a:rPr lang="en-US" altLang="en-US" b="1" dirty="0" err="1">
                <a:ea typeface="ＭＳ Ｐゴシック" panose="020B0600070205080204" pitchFamily="34" charset="-128"/>
              </a:rPr>
              <a:t>Venturi</a:t>
            </a:r>
            <a:r>
              <a:rPr lang="en-US" altLang="en-US" b="1" dirty="0">
                <a:ea typeface="ＭＳ Ｐゴシック" panose="020B0600070205080204" pitchFamily="34" charset="-128"/>
              </a:rPr>
              <a:t> Effect is still used in some introductory texts to explain gap flow!</a:t>
            </a:r>
          </a:p>
        </p:txBody>
      </p:sp>
      <p:grpSp>
        <p:nvGrpSpPr>
          <p:cNvPr id="2" name="Group 4">
            <a:extLst>
              <a:ext uri="{FF2B5EF4-FFF2-40B4-BE49-F238E27FC236}">
                <a16:creationId xmlns:a16="http://schemas.microsoft.com/office/drawing/2014/main" id="{AAF57C3C-4D94-2A4B-BBDD-46E9584FAD22}"/>
              </a:ext>
            </a:extLst>
          </p:cNvPr>
          <p:cNvGrpSpPr>
            <a:grpSpLocks/>
          </p:cNvGrpSpPr>
          <p:nvPr/>
        </p:nvGrpSpPr>
        <p:grpSpPr bwMode="auto">
          <a:xfrm>
            <a:off x="838200" y="1828800"/>
            <a:ext cx="7924800" cy="4906963"/>
            <a:chOff x="528" y="1152"/>
            <a:chExt cx="4992" cy="3091"/>
          </a:xfrm>
        </p:grpSpPr>
        <p:pic>
          <p:nvPicPr>
            <p:cNvPr id="74756" name="Picture 5" descr="D:\Gorge\MS Defense\PresentationImageArchive\Misc\gap_diag.gif">
              <a:extLst>
                <a:ext uri="{FF2B5EF4-FFF2-40B4-BE49-F238E27FC236}">
                  <a16:creationId xmlns:a16="http://schemas.microsoft.com/office/drawing/2014/main" id="{5AD9E8ED-8702-0B4A-B65A-43B2DEE824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 y="2999"/>
              <a:ext cx="2544" cy="1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7" name="Picture 6" descr="D:\Gorge\MS Defense\PresentationImageArchive\Misc\venturi1.gif">
              <a:extLst>
                <a:ext uri="{FF2B5EF4-FFF2-40B4-BE49-F238E27FC236}">
                  <a16:creationId xmlns:a16="http://schemas.microsoft.com/office/drawing/2014/main" id="{F7303046-72F2-1843-8FD1-4B2B385FAA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2" y="1152"/>
              <a:ext cx="2188" cy="1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8" name="Picture 7" descr="D:\Gorge\MS Defense\PresentationImageArchive\Misc\venturi2.gif">
              <a:extLst>
                <a:ext uri="{FF2B5EF4-FFF2-40B4-BE49-F238E27FC236}">
                  <a16:creationId xmlns:a16="http://schemas.microsoft.com/office/drawing/2014/main" id="{8C5A02BE-321B-0B42-970E-124DBF6783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2" y="2774"/>
              <a:ext cx="2188" cy="1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Bottom)">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a:extLst>
              <a:ext uri="{FF2B5EF4-FFF2-40B4-BE49-F238E27FC236}">
                <a16:creationId xmlns:a16="http://schemas.microsoft.com/office/drawing/2014/main" id="{9EA28EE0-9127-2743-B192-EDC9F99E7C11}"/>
              </a:ext>
            </a:extLst>
          </p:cNvPr>
          <p:cNvSpPr>
            <a:spLocks noGrp="1" noChangeArrowheads="1"/>
          </p:cNvSpPr>
          <p:nvPr>
            <p:ph type="title"/>
          </p:nvPr>
        </p:nvSpPr>
        <p:spPr>
          <a:xfrm>
            <a:off x="457200" y="1093076"/>
            <a:ext cx="8229600" cy="1143000"/>
          </a:xfrm>
        </p:spPr>
        <p:txBody>
          <a:bodyPr/>
          <a:lstStyle/>
          <a:p>
            <a:r>
              <a:rPr lang="en-US" altLang="en-US" b="1" dirty="0">
                <a:solidFill>
                  <a:schemeClr val="accent2"/>
                </a:solidFill>
                <a:ea typeface="ＭＳ Ｐゴシック" panose="020B0600070205080204" pitchFamily="34" charset="-128"/>
              </a:rPr>
              <a:t>Venturi Acceleration is Essentially Conservation of Mass</a:t>
            </a:r>
          </a:p>
        </p:txBody>
      </p:sp>
      <p:pic>
        <p:nvPicPr>
          <p:cNvPr id="74756" name="Picture 5" descr="D:\Gorge\MS Defense\PresentationImageArchive\Misc\gap_diag.gif">
            <a:extLst>
              <a:ext uri="{FF2B5EF4-FFF2-40B4-BE49-F238E27FC236}">
                <a16:creationId xmlns:a16="http://schemas.microsoft.com/office/drawing/2014/main" id="{5AD9E8ED-8702-0B4A-B65A-43B2DEE824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170" b="18971"/>
          <a:stretch/>
        </p:blipFill>
        <p:spPr bwMode="auto">
          <a:xfrm>
            <a:off x="2971800" y="2971800"/>
            <a:ext cx="4114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284923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a:extLst>
              <a:ext uri="{FF2B5EF4-FFF2-40B4-BE49-F238E27FC236}">
                <a16:creationId xmlns:a16="http://schemas.microsoft.com/office/drawing/2014/main" id="{2CB3A8D9-970C-DA4B-9144-51E653C894A5}"/>
              </a:ext>
            </a:extLst>
          </p:cNvPr>
          <p:cNvSpPr>
            <a:spLocks noGrp="1" noChangeArrowheads="1"/>
          </p:cNvSpPr>
          <p:nvPr>
            <p:ph type="title"/>
          </p:nvPr>
        </p:nvSpPr>
        <p:spPr>
          <a:xfrm>
            <a:off x="838200" y="1981200"/>
            <a:ext cx="7772400" cy="1143000"/>
          </a:xfrm>
        </p:spPr>
        <p:txBody>
          <a:bodyPr/>
          <a:lstStyle/>
          <a:p>
            <a:r>
              <a:rPr lang="en-US" altLang="en-US" b="1" dirty="0">
                <a:solidFill>
                  <a:schemeClr val="accent2"/>
                </a:solidFill>
                <a:ea typeface="ＭＳ Ｐゴシック" panose="020B0600070205080204" pitchFamily="34" charset="-128"/>
              </a:rPr>
              <a:t>It turns out that the strongest winds are generally </a:t>
            </a:r>
            <a:r>
              <a:rPr lang="en-US" altLang="en-US" b="1" u="sng" dirty="0">
                <a:solidFill>
                  <a:schemeClr val="accent2"/>
                </a:solidFill>
                <a:ea typeface="ＭＳ Ｐゴシック" panose="020B0600070205080204" pitchFamily="34" charset="-128"/>
              </a:rPr>
              <a:t>not</a:t>
            </a:r>
            <a:r>
              <a:rPr lang="en-US" altLang="en-US" b="1" dirty="0">
                <a:solidFill>
                  <a:schemeClr val="accent2"/>
                </a:solidFill>
                <a:ea typeface="ＭＳ Ｐゴシック" panose="020B0600070205080204" pitchFamily="34" charset="-128"/>
              </a:rPr>
              <a:t> in the narrowest parts of mesoscale gaps, </a:t>
            </a:r>
            <a:r>
              <a:rPr lang="en-US" altLang="en-US" b="1" dirty="0">
                <a:solidFill>
                  <a:srgbClr val="C00000"/>
                </a:solidFill>
                <a:ea typeface="ＭＳ Ｐゴシック" panose="020B0600070205080204" pitchFamily="34" charset="-128"/>
              </a:rPr>
              <a:t>but in their exit regions</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p:txBody>
      </p:sp>
      <p:pic>
        <p:nvPicPr>
          <p:cNvPr id="3" name="Picture 2">
            <a:extLst>
              <a:ext uri="{FF2B5EF4-FFF2-40B4-BE49-F238E27FC236}">
                <a16:creationId xmlns:a16="http://schemas.microsoft.com/office/drawing/2014/main" id="{A2DB757B-DFFE-CE42-B5B1-C9E930FB0059}"/>
              </a:ext>
            </a:extLst>
          </p:cNvPr>
          <p:cNvPicPr>
            <a:picLocks noChangeAspect="1"/>
          </p:cNvPicPr>
          <p:nvPr/>
        </p:nvPicPr>
        <p:blipFill rotWithShape="1">
          <a:blip r:embed="rId2"/>
          <a:srcRect t="16000" b="12000"/>
          <a:stretch/>
        </p:blipFill>
        <p:spPr>
          <a:xfrm>
            <a:off x="2743200" y="4648200"/>
            <a:ext cx="3429000" cy="1851660"/>
          </a:xfrm>
          <a:prstGeom prst="rect">
            <a:avLst/>
          </a:prstGeom>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Picture 2">
            <a:extLst>
              <a:ext uri="{FF2B5EF4-FFF2-40B4-BE49-F238E27FC236}">
                <a16:creationId xmlns:a16="http://schemas.microsoft.com/office/drawing/2014/main" id="{77329324-954A-214A-B470-E82A05169B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371600"/>
            <a:ext cx="7315200"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2" name="Text Box 3">
            <a:extLst>
              <a:ext uri="{FF2B5EF4-FFF2-40B4-BE49-F238E27FC236}">
                <a16:creationId xmlns:a16="http://schemas.microsoft.com/office/drawing/2014/main" id="{609D5063-1C2F-EA41-BA9B-F721E34BF045}"/>
              </a:ext>
            </a:extLst>
          </p:cNvPr>
          <p:cNvSpPr txBox="1">
            <a:spLocks noChangeArrowheads="1"/>
          </p:cNvSpPr>
          <p:nvPr/>
        </p:nvSpPr>
        <p:spPr bwMode="auto">
          <a:xfrm>
            <a:off x="914400" y="381000"/>
            <a:ext cx="76962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800" b="1" dirty="0">
                <a:solidFill>
                  <a:schemeClr val="accent2"/>
                </a:solidFill>
                <a:latin typeface="Times" pitchFamily="2" charset="0"/>
              </a:rPr>
              <a:t>Strait of Juan de Fuca is well known for its easterly gales in the gap </a:t>
            </a:r>
            <a:r>
              <a:rPr lang="en-US" altLang="en-US" sz="2800" b="1" u="sng" dirty="0">
                <a:solidFill>
                  <a:schemeClr val="accent2"/>
                </a:solidFill>
                <a:latin typeface="Times" pitchFamily="2" charset="0"/>
              </a:rPr>
              <a:t>exit</a:t>
            </a:r>
            <a:r>
              <a:rPr lang="en-US" altLang="en-US" sz="2800" b="1" dirty="0">
                <a:solidFill>
                  <a:schemeClr val="accent2"/>
                </a:solidFill>
                <a:latin typeface="Times" pitchFamily="2" charset="0"/>
              </a:rPr>
              <a:t> region.</a:t>
            </a:r>
            <a:endParaRPr lang="en-US" altLang="en-US" sz="2400" b="1" dirty="0">
              <a:solidFill>
                <a:schemeClr val="accent2"/>
              </a:solidFill>
              <a:latin typeface="Times" pitchFamily="2" charset="0"/>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7825" name="Picture 13" descr="P3_wsp">
            <a:hlinkClick r:id="rId3"/>
            <a:extLst>
              <a:ext uri="{FF2B5EF4-FFF2-40B4-BE49-F238E27FC236}">
                <a16:creationId xmlns:a16="http://schemas.microsoft.com/office/drawing/2014/main" id="{7A2CE570-5F75-5240-AFD1-A3C49C6FA7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914400"/>
            <a:ext cx="86836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6" name="Text Box 15">
            <a:extLst>
              <a:ext uri="{FF2B5EF4-FFF2-40B4-BE49-F238E27FC236}">
                <a16:creationId xmlns:a16="http://schemas.microsoft.com/office/drawing/2014/main" id="{71C66E9D-A04A-6344-8D01-ECB8F65DFA8F}"/>
              </a:ext>
            </a:extLst>
          </p:cNvPr>
          <p:cNvSpPr txBox="1">
            <a:spLocks noChangeArrowheads="1"/>
          </p:cNvSpPr>
          <p:nvPr/>
        </p:nvSpPr>
        <p:spPr bwMode="auto">
          <a:xfrm>
            <a:off x="2238375" y="4724400"/>
            <a:ext cx="914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buFontTx/>
              <a:buNone/>
            </a:pPr>
            <a:r>
              <a:rPr lang="en-US" altLang="en-US" sz="1400">
                <a:solidFill>
                  <a:srgbClr val="FFFF00"/>
                </a:solidFill>
              </a:rPr>
              <a:t>Troutdale</a:t>
            </a:r>
          </a:p>
        </p:txBody>
      </p:sp>
      <p:sp>
        <p:nvSpPr>
          <p:cNvPr id="77827" name="Line 17">
            <a:extLst>
              <a:ext uri="{FF2B5EF4-FFF2-40B4-BE49-F238E27FC236}">
                <a16:creationId xmlns:a16="http://schemas.microsoft.com/office/drawing/2014/main" id="{FFC0B638-4526-3D44-83A3-FAFB9AA3CC5A}"/>
              </a:ext>
            </a:extLst>
          </p:cNvPr>
          <p:cNvSpPr>
            <a:spLocks noChangeShapeType="1"/>
          </p:cNvSpPr>
          <p:nvPr/>
        </p:nvSpPr>
        <p:spPr bwMode="auto">
          <a:xfrm flipV="1">
            <a:off x="2886075" y="4140200"/>
            <a:ext cx="406400" cy="584200"/>
          </a:xfrm>
          <a:prstGeom prst="line">
            <a:avLst/>
          </a:prstGeom>
          <a:noFill/>
          <a:ln w="19050">
            <a:solidFill>
              <a:srgbClr val="FFFF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28" name="TextBox 4">
            <a:extLst>
              <a:ext uri="{FF2B5EF4-FFF2-40B4-BE49-F238E27FC236}">
                <a16:creationId xmlns:a16="http://schemas.microsoft.com/office/drawing/2014/main" id="{43DC2C3B-2A3D-3D4B-91C4-D547B6AE28DC}"/>
              </a:ext>
            </a:extLst>
          </p:cNvPr>
          <p:cNvSpPr txBox="1">
            <a:spLocks noChangeArrowheads="1"/>
          </p:cNvSpPr>
          <p:nvPr/>
        </p:nvSpPr>
        <p:spPr bwMode="auto">
          <a:xfrm>
            <a:off x="2695575" y="228600"/>
            <a:ext cx="311335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b="1" dirty="0">
                <a:solidFill>
                  <a:schemeClr val="accent2"/>
                </a:solidFill>
                <a:latin typeface="Times" pitchFamily="2" charset="0"/>
              </a:rPr>
              <a:t>Columbia Gorge</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3">
            <a:extLst>
              <a:ext uri="{FF2B5EF4-FFF2-40B4-BE49-F238E27FC236}">
                <a16:creationId xmlns:a16="http://schemas.microsoft.com/office/drawing/2014/main" id="{4712C067-F237-1B45-BEAF-58FA04870068}"/>
              </a:ext>
            </a:extLst>
          </p:cNvPr>
          <p:cNvSpPr>
            <a:spLocks noGrp="1" noChangeArrowheads="1"/>
          </p:cNvSpPr>
          <p:nvPr>
            <p:ph idx="1"/>
          </p:nvPr>
        </p:nvSpPr>
        <p:spPr>
          <a:xfrm>
            <a:off x="914400" y="1371600"/>
            <a:ext cx="8040688" cy="3505200"/>
          </a:xfrm>
        </p:spPr>
        <p:txBody>
          <a:bodyPr/>
          <a:lstStyle/>
          <a:p>
            <a:pPr>
              <a:lnSpc>
                <a:spcPct val="130000"/>
              </a:lnSpc>
            </a:pPr>
            <a:r>
              <a:rPr lang="en-US" altLang="en-US" sz="2000">
                <a:ea typeface="ＭＳ Ｐゴシック" panose="020B0600070205080204" pitchFamily="34" charset="-128"/>
              </a:rPr>
              <a:t>1-D horizontal momentum Equation:</a:t>
            </a:r>
          </a:p>
          <a:p>
            <a:pPr>
              <a:lnSpc>
                <a:spcPct val="130000"/>
              </a:lnSpc>
            </a:pPr>
            <a:endParaRPr lang="en-US" altLang="en-US" sz="2000">
              <a:ea typeface="ＭＳ Ｐゴシック" panose="020B0600070205080204" pitchFamily="34" charset="-128"/>
            </a:endParaRPr>
          </a:p>
          <a:p>
            <a:pPr>
              <a:lnSpc>
                <a:spcPct val="130000"/>
              </a:lnSpc>
            </a:pPr>
            <a:endParaRPr lang="en-US" altLang="en-US" sz="2400">
              <a:ea typeface="ＭＳ Ｐゴシック" panose="020B0600070205080204" pitchFamily="34" charset="-128"/>
            </a:endParaRPr>
          </a:p>
          <a:p>
            <a:pPr>
              <a:lnSpc>
                <a:spcPct val="130000"/>
              </a:lnSpc>
            </a:pPr>
            <a:r>
              <a:rPr lang="en-US" altLang="en-US" sz="2000">
                <a:ea typeface="ＭＳ Ｐゴシック" panose="020B0600070205080204" pitchFamily="34" charset="-128"/>
              </a:rPr>
              <a:t>Assume steady state, neglect Coriolis and friction and integrate:</a:t>
            </a:r>
            <a:endParaRPr lang="en-US" altLang="en-US" sz="2800">
              <a:ea typeface="ＭＳ Ｐゴシック" panose="020B0600070205080204" pitchFamily="34" charset="-128"/>
            </a:endParaRPr>
          </a:p>
          <a:p>
            <a:pPr>
              <a:lnSpc>
                <a:spcPct val="130000"/>
              </a:lnSpc>
            </a:pPr>
            <a:r>
              <a:rPr lang="en-US" altLang="en-US" sz="2000">
                <a:ea typeface="ＭＳ Ｐゴシック" panose="020B0600070205080204" pitchFamily="34" charset="-128"/>
              </a:rPr>
              <a:t>This is simply a form of Bernoulli’s equation.  Assuming steady state and no friction:</a:t>
            </a:r>
          </a:p>
          <a:p>
            <a:pPr>
              <a:lnSpc>
                <a:spcPct val="130000"/>
              </a:lnSpc>
              <a:buFontTx/>
              <a:buNone/>
            </a:pPr>
            <a:endParaRPr lang="en-US" altLang="en-US" sz="2400">
              <a:ea typeface="ＭＳ Ｐゴシック" panose="020B0600070205080204" pitchFamily="34" charset="-128"/>
            </a:endParaRPr>
          </a:p>
        </p:txBody>
      </p:sp>
      <p:pic>
        <p:nvPicPr>
          <p:cNvPr id="3" name="Picture 2">
            <a:extLst>
              <a:ext uri="{FF2B5EF4-FFF2-40B4-BE49-F238E27FC236}">
                <a16:creationId xmlns:a16="http://schemas.microsoft.com/office/drawing/2014/main" id="{272FC09F-E672-AE47-985B-458B0ABBC276}"/>
              </a:ext>
            </a:extLst>
          </p:cNvPr>
          <p:cNvPicPr>
            <a:picLocks noChangeAspect="1"/>
          </p:cNvPicPr>
          <p:nvPr/>
        </p:nvPicPr>
        <p:blipFill rotWithShape="1">
          <a:blip r:embed="rId3"/>
          <a:srcRect b="21069"/>
          <a:stretch/>
        </p:blipFill>
        <p:spPr>
          <a:xfrm>
            <a:off x="366552" y="998538"/>
            <a:ext cx="8472648" cy="4945062"/>
          </a:xfrm>
          <a:prstGeom prst="rect">
            <a:avLst/>
          </a:prstGeom>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1026">
            <a:extLst>
              <a:ext uri="{FF2B5EF4-FFF2-40B4-BE49-F238E27FC236}">
                <a16:creationId xmlns:a16="http://schemas.microsoft.com/office/drawing/2014/main" id="{1879D78C-1E35-6841-B563-3051464DEFEA}"/>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Gap Flow 101 - Basics</a:t>
            </a:r>
          </a:p>
        </p:txBody>
      </p:sp>
      <p:sp>
        <p:nvSpPr>
          <p:cNvPr id="81922" name="Rectangle 1027">
            <a:extLst>
              <a:ext uri="{FF2B5EF4-FFF2-40B4-BE49-F238E27FC236}">
                <a16:creationId xmlns:a16="http://schemas.microsoft.com/office/drawing/2014/main" id="{701FACC5-0A01-1B47-89BE-5DB89BA680A9}"/>
              </a:ext>
            </a:extLst>
          </p:cNvPr>
          <p:cNvSpPr>
            <a:spLocks noGrp="1" noChangeArrowheads="1"/>
          </p:cNvSpPr>
          <p:nvPr>
            <p:ph idx="1"/>
          </p:nvPr>
        </p:nvSpPr>
        <p:spPr>
          <a:xfrm>
            <a:off x="77788" y="1600200"/>
            <a:ext cx="5394325" cy="2854325"/>
          </a:xfrm>
        </p:spPr>
        <p:txBody>
          <a:bodyPr/>
          <a:lstStyle/>
          <a:p>
            <a:pPr>
              <a:lnSpc>
                <a:spcPct val="135000"/>
              </a:lnSpc>
            </a:pPr>
            <a:r>
              <a:rPr lang="en-US" altLang="en-US" sz="2400" b="1" dirty="0">
                <a:ea typeface="ＭＳ Ｐゴシック" panose="020B0600070205080204" pitchFamily="34" charset="-128"/>
              </a:rPr>
              <a:t>Provides an upper limit to maximum speed at the end of the gap</a:t>
            </a:r>
          </a:p>
          <a:p>
            <a:pPr lvl="1"/>
            <a:r>
              <a:rPr lang="en-US" altLang="en-US" sz="2400" dirty="0">
                <a:ea typeface="ＭＳ Ｐゴシック" panose="020B0600070205080204" pitchFamily="34" charset="-128"/>
              </a:rPr>
              <a:t>Commonly used in work from the early 1980’s</a:t>
            </a:r>
          </a:p>
          <a:p>
            <a:pPr lvl="2"/>
            <a:r>
              <a:rPr lang="en-US" altLang="en-US" dirty="0">
                <a:ea typeface="ＭＳ Ｐゴシック" panose="020B0600070205080204" pitchFamily="34" charset="-128"/>
              </a:rPr>
              <a:t>E.g. Walter and Overland (1981), Reed (1981)</a:t>
            </a:r>
          </a:p>
          <a:p>
            <a:pPr lvl="1"/>
            <a:r>
              <a:rPr lang="en-US" altLang="en-US" sz="2400" dirty="0">
                <a:ea typeface="ＭＳ Ｐゴシック" panose="020B0600070205080204" pitchFamily="34" charset="-128"/>
              </a:rPr>
              <a:t>Oversimplification.</a:t>
            </a:r>
          </a:p>
          <a:p>
            <a:pPr lvl="1"/>
            <a:r>
              <a:rPr lang="en-US" altLang="en-US" sz="2400" dirty="0">
                <a:ea typeface="ＭＳ Ｐゴシック" panose="020B0600070205080204" pitchFamily="34" charset="-128"/>
              </a:rPr>
              <a:t>Produces winds that are too strong.</a:t>
            </a:r>
          </a:p>
        </p:txBody>
      </p:sp>
      <p:pic>
        <p:nvPicPr>
          <p:cNvPr id="81923" name="Picture 1028" descr="D:\Gorge\MS Defense\PresentationImageArchive\Misc\overlandwalter.fig20.gif">
            <a:extLst>
              <a:ext uri="{FF2B5EF4-FFF2-40B4-BE49-F238E27FC236}">
                <a16:creationId xmlns:a16="http://schemas.microsoft.com/office/drawing/2014/main" id="{7E551B17-0B57-EE4D-8839-4B7D8500C0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6071" y="1970505"/>
            <a:ext cx="3625850" cy="281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4" name="Rectangle 1029">
            <a:extLst>
              <a:ext uri="{FF2B5EF4-FFF2-40B4-BE49-F238E27FC236}">
                <a16:creationId xmlns:a16="http://schemas.microsoft.com/office/drawing/2014/main" id="{2B6C695E-611E-0B4F-972B-D3BC3AA4F344}"/>
              </a:ext>
            </a:extLst>
          </p:cNvPr>
          <p:cNvSpPr>
            <a:spLocks noChangeArrowheads="1"/>
          </p:cNvSpPr>
          <p:nvPr/>
        </p:nvSpPr>
        <p:spPr bwMode="auto">
          <a:xfrm>
            <a:off x="188912" y="5410200"/>
            <a:ext cx="8766175" cy="103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eaLnBrk="1" hangingPunct="1">
              <a:buFontTx/>
              <a:buChar char="•"/>
            </a:pPr>
            <a:r>
              <a:rPr lang="en-US" altLang="en-US" sz="2400" b="1" dirty="0">
                <a:latin typeface="Times" pitchFamily="2" charset="0"/>
              </a:rPr>
              <a:t>Gap winds are a boundary layer phenomena</a:t>
            </a:r>
          </a:p>
          <a:p>
            <a:pPr lvl="1" eaLnBrk="1" hangingPunct="1">
              <a:buFontTx/>
              <a:buChar char="–"/>
            </a:pPr>
            <a:r>
              <a:rPr lang="en-US" altLang="en-US" sz="2000" dirty="0">
                <a:latin typeface="Times" pitchFamily="2" charset="0"/>
              </a:rPr>
              <a:t>Must account for drag (both surface drag and drag at the inversion)</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1026">
            <a:extLst>
              <a:ext uri="{FF2B5EF4-FFF2-40B4-BE49-F238E27FC236}">
                <a16:creationId xmlns:a16="http://schemas.microsoft.com/office/drawing/2014/main" id="{AF3EF3E9-7554-4449-9414-762779B7549F}"/>
              </a:ext>
            </a:extLst>
          </p:cNvPr>
          <p:cNvSpPr>
            <a:spLocks noGrp="1" noChangeArrowheads="1"/>
          </p:cNvSpPr>
          <p:nvPr>
            <p:ph type="title"/>
          </p:nvPr>
        </p:nvSpPr>
        <p:spPr>
          <a:xfrm>
            <a:off x="762000" y="381000"/>
            <a:ext cx="7772400" cy="1143000"/>
          </a:xfrm>
        </p:spPr>
        <p:txBody>
          <a:bodyPr/>
          <a:lstStyle/>
          <a:p>
            <a:r>
              <a:rPr lang="en-US" altLang="en-US" dirty="0">
                <a:ea typeface="ＭＳ Ｐゴシック" panose="020B0600070205080204" pitchFamily="34" charset="-128"/>
              </a:rPr>
              <a:t>Gap Flow 101 – Add Drag</a:t>
            </a:r>
          </a:p>
        </p:txBody>
      </p:sp>
      <p:sp>
        <p:nvSpPr>
          <p:cNvPr id="82946" name="Rectangle 1027">
            <a:extLst>
              <a:ext uri="{FF2B5EF4-FFF2-40B4-BE49-F238E27FC236}">
                <a16:creationId xmlns:a16="http://schemas.microsoft.com/office/drawing/2014/main" id="{BE24EEF3-90C5-EA4D-85B0-8149358217E7}"/>
              </a:ext>
            </a:extLst>
          </p:cNvPr>
          <p:cNvSpPr>
            <a:spLocks noGrp="1" noChangeArrowheads="1"/>
          </p:cNvSpPr>
          <p:nvPr>
            <p:ph idx="1"/>
          </p:nvPr>
        </p:nvSpPr>
        <p:spPr>
          <a:xfrm>
            <a:off x="914400" y="1752600"/>
            <a:ext cx="8040688" cy="4343400"/>
          </a:xfrm>
        </p:spPr>
        <p:txBody>
          <a:bodyPr/>
          <a:lstStyle/>
          <a:p>
            <a:pPr>
              <a:lnSpc>
                <a:spcPct val="90000"/>
              </a:lnSpc>
            </a:pPr>
            <a:r>
              <a:rPr lang="en-US" altLang="en-US" sz="1800" dirty="0">
                <a:ea typeface="ＭＳ Ｐゴシック" panose="020B0600070205080204" pitchFamily="34" charset="-128"/>
              </a:rPr>
              <a:t>Reintroduce friction (bulk aerodynamic form) </a:t>
            </a:r>
          </a:p>
          <a:p>
            <a:pPr>
              <a:lnSpc>
                <a:spcPct val="90000"/>
              </a:lnSpc>
            </a:pPr>
            <a:endParaRPr lang="en-US" altLang="en-US" sz="1800" dirty="0">
              <a:ea typeface="ＭＳ Ｐゴシック" panose="020B0600070205080204" pitchFamily="34" charset="-128"/>
            </a:endParaRPr>
          </a:p>
          <a:p>
            <a:pPr>
              <a:lnSpc>
                <a:spcPct val="90000"/>
              </a:lnSpc>
            </a:pPr>
            <a:endParaRPr lang="en-US" altLang="en-US" sz="1800" dirty="0">
              <a:ea typeface="ＭＳ Ｐゴシック" panose="020B0600070205080204" pitchFamily="34" charset="-128"/>
            </a:endParaRPr>
          </a:p>
          <a:p>
            <a:pPr>
              <a:lnSpc>
                <a:spcPct val="90000"/>
              </a:lnSpc>
            </a:pPr>
            <a:endParaRPr lang="en-US" altLang="en-US" sz="2000" dirty="0">
              <a:ea typeface="ＭＳ Ｐゴシック" panose="020B0600070205080204" pitchFamily="34" charset="-128"/>
            </a:endParaRPr>
          </a:p>
          <a:p>
            <a:pPr>
              <a:lnSpc>
                <a:spcPct val="70000"/>
              </a:lnSpc>
              <a:buFontTx/>
              <a:buNone/>
            </a:pPr>
            <a:endParaRPr lang="en-US" altLang="en-US" sz="2000" dirty="0">
              <a:ea typeface="ＭＳ Ｐゴシック" panose="020B0600070205080204" pitchFamily="34" charset="-128"/>
            </a:endParaRPr>
          </a:p>
          <a:p>
            <a:pPr lvl="1">
              <a:lnSpc>
                <a:spcPct val="90000"/>
              </a:lnSpc>
            </a:pPr>
            <a:endParaRPr lang="en-US" altLang="en-US" sz="1600" dirty="0">
              <a:ea typeface="ＭＳ Ｐゴシック" panose="020B0600070205080204" pitchFamily="34" charset="-128"/>
              <a:sym typeface="Symbol" pitchFamily="2" charset="2"/>
            </a:endParaRPr>
          </a:p>
          <a:p>
            <a:pPr lvl="2">
              <a:lnSpc>
                <a:spcPct val="90000"/>
              </a:lnSpc>
              <a:buFontTx/>
              <a:buNone/>
            </a:pPr>
            <a:endParaRPr lang="en-US" altLang="en-US" sz="1400" dirty="0">
              <a:ea typeface="ＭＳ Ｐゴシック" panose="020B0600070205080204" pitchFamily="34" charset="-128"/>
            </a:endParaRPr>
          </a:p>
          <a:p>
            <a:pPr>
              <a:lnSpc>
                <a:spcPct val="90000"/>
              </a:lnSpc>
            </a:pPr>
            <a:r>
              <a:rPr lang="en-US" altLang="en-US" dirty="0">
                <a:ea typeface="ＭＳ Ｐゴシック" panose="020B0600070205080204" pitchFamily="34" charset="-128"/>
              </a:rPr>
              <a:t>Shown to produce a much closer correlation to observed winds</a:t>
            </a:r>
          </a:p>
          <a:p>
            <a:pPr>
              <a:lnSpc>
                <a:spcPct val="90000"/>
              </a:lnSpc>
            </a:pPr>
            <a:r>
              <a:rPr lang="en-US" altLang="en-US" dirty="0">
                <a:ea typeface="ＭＳ Ｐゴシック" panose="020B0600070205080204" pitchFamily="34" charset="-128"/>
              </a:rPr>
              <a:t>No change in elevation in gap (could easily add this</a:t>
            </a:r>
          </a:p>
        </p:txBody>
      </p:sp>
      <p:graphicFrame>
        <p:nvGraphicFramePr>
          <p:cNvPr id="82947" name="Object 2">
            <a:extLst>
              <a:ext uri="{FF2B5EF4-FFF2-40B4-BE49-F238E27FC236}">
                <a16:creationId xmlns:a16="http://schemas.microsoft.com/office/drawing/2014/main" id="{CB67F9AD-14F4-BA48-A2D4-6C3F0CB75D1C}"/>
              </a:ext>
            </a:extLst>
          </p:cNvPr>
          <p:cNvGraphicFramePr>
            <a:graphicFrameLocks noChangeAspect="1"/>
          </p:cNvGraphicFramePr>
          <p:nvPr/>
        </p:nvGraphicFramePr>
        <p:xfrm>
          <a:off x="230188" y="2286000"/>
          <a:ext cx="8683625" cy="722313"/>
        </p:xfrm>
        <a:graphic>
          <a:graphicData uri="http://schemas.openxmlformats.org/presentationml/2006/ole">
            <mc:AlternateContent xmlns:mc="http://schemas.openxmlformats.org/markup-compatibility/2006">
              <mc:Choice xmlns:v="urn:schemas-microsoft-com:vml" Requires="v">
                <p:oleObj name="Equation" r:id="rId3" imgW="26009600" imgH="2152650" progId="Equation.3">
                  <p:embed/>
                </p:oleObj>
              </mc:Choice>
              <mc:Fallback>
                <p:oleObj name="Equation" r:id="rId3" imgW="26009600" imgH="2152650" progId="Equation.3">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188" y="2286000"/>
                        <a:ext cx="8683625" cy="72231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3" name="Picture 2">
            <a:extLst>
              <a:ext uri="{FF2B5EF4-FFF2-40B4-BE49-F238E27FC236}">
                <a16:creationId xmlns:a16="http://schemas.microsoft.com/office/drawing/2014/main" id="{08D82698-4ED1-2D44-B5D1-B4A4F895C479}"/>
              </a:ext>
            </a:extLst>
          </p:cNvPr>
          <p:cNvPicPr>
            <a:picLocks noChangeAspect="1"/>
          </p:cNvPicPr>
          <p:nvPr/>
        </p:nvPicPr>
        <p:blipFill rotWithShape="1">
          <a:blip r:embed="rId5"/>
          <a:srcRect t="24408" b="50616"/>
          <a:stretch/>
        </p:blipFill>
        <p:spPr>
          <a:xfrm>
            <a:off x="201835" y="1752600"/>
            <a:ext cx="8753253" cy="1637414"/>
          </a:xfrm>
          <a:prstGeom prst="rect">
            <a:avLst/>
          </a:prstGeom>
        </p:spPr>
      </p:pic>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
            <a:extLst>
              <a:ext uri="{FF2B5EF4-FFF2-40B4-BE49-F238E27FC236}">
                <a16:creationId xmlns:a16="http://schemas.microsoft.com/office/drawing/2014/main" id="{FAEFE63F-F319-F344-BC71-147B17421228}"/>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84994" name="Content Placeholder 3" descr="gapfriction.tiff">
            <a:extLst>
              <a:ext uri="{FF2B5EF4-FFF2-40B4-BE49-F238E27FC236}">
                <a16:creationId xmlns:a16="http://schemas.microsoft.com/office/drawing/2014/main" id="{CCC14392-A5BC-2942-B223-0B08086D86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93379" y="285148"/>
            <a:ext cx="7772400" cy="5955603"/>
          </a:xfrm>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1026">
            <a:extLst>
              <a:ext uri="{FF2B5EF4-FFF2-40B4-BE49-F238E27FC236}">
                <a16:creationId xmlns:a16="http://schemas.microsoft.com/office/drawing/2014/main" id="{1770B232-D1E3-EE46-82EC-403FE6DB9FAB}"/>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Hydraulic Effects</a:t>
            </a:r>
          </a:p>
        </p:txBody>
      </p:sp>
      <p:sp>
        <p:nvSpPr>
          <p:cNvPr id="86018" name="Rectangle 1027">
            <a:extLst>
              <a:ext uri="{FF2B5EF4-FFF2-40B4-BE49-F238E27FC236}">
                <a16:creationId xmlns:a16="http://schemas.microsoft.com/office/drawing/2014/main" id="{573AC99F-19F3-964B-8E3C-3C1A6C301B08}"/>
              </a:ext>
            </a:extLst>
          </p:cNvPr>
          <p:cNvSpPr>
            <a:spLocks noGrp="1" noChangeArrowheads="1"/>
          </p:cNvSpPr>
          <p:nvPr>
            <p:ph idx="1"/>
          </p:nvPr>
        </p:nvSpPr>
        <p:spPr/>
        <p:txBody>
          <a:bodyPr/>
          <a:lstStyle/>
          <a:p>
            <a:pPr marL="0" indent="0">
              <a:buNone/>
            </a:pPr>
            <a:r>
              <a:rPr lang="en-US" altLang="en-US" dirty="0">
                <a:ea typeface="ＭＳ Ｐゴシック" panose="020B0600070205080204" pitchFamily="34" charset="-128"/>
              </a:rPr>
              <a:t>There is another important feature of many gap flow situations:  </a:t>
            </a:r>
            <a:r>
              <a:rPr lang="en-US" altLang="en-US" b="1" dirty="0">
                <a:solidFill>
                  <a:schemeClr val="accent2"/>
                </a:solidFill>
                <a:ea typeface="ＭＳ Ｐゴシック" panose="020B0600070205080204" pitchFamily="34" charset="-128"/>
              </a:rPr>
              <a:t>hydraulic effects </a:t>
            </a:r>
            <a:r>
              <a:rPr lang="en-US" altLang="en-US" dirty="0">
                <a:ea typeface="ＭＳ Ｐゴシック" panose="020B0600070205080204" pitchFamily="34" charset="-128"/>
              </a:rPr>
              <a:t>associated with changes in depth of cold dense air (analogous to water)</a:t>
            </a:r>
          </a:p>
        </p:txBody>
      </p:sp>
      <p:pic>
        <p:nvPicPr>
          <p:cNvPr id="3" name="Picture 2">
            <a:extLst>
              <a:ext uri="{FF2B5EF4-FFF2-40B4-BE49-F238E27FC236}">
                <a16:creationId xmlns:a16="http://schemas.microsoft.com/office/drawing/2014/main" id="{ACC173A7-7544-F441-967D-F958A0CB7D25}"/>
              </a:ext>
            </a:extLst>
          </p:cNvPr>
          <p:cNvPicPr>
            <a:picLocks noChangeAspect="1"/>
          </p:cNvPicPr>
          <p:nvPr/>
        </p:nvPicPr>
        <p:blipFill rotWithShape="1">
          <a:blip r:embed="rId2"/>
          <a:srcRect l="12500" t="4116" r="12500" b="-4116"/>
          <a:stretch/>
        </p:blipFill>
        <p:spPr>
          <a:xfrm>
            <a:off x="4953000" y="3276600"/>
            <a:ext cx="3429000" cy="3429000"/>
          </a:xfrm>
          <a:prstGeom prst="rect">
            <a:avLst/>
          </a:prstGeom>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8EA00389-191C-D042-B8E1-811C2E603C92}"/>
              </a:ext>
            </a:extLst>
          </p:cNvPr>
          <p:cNvSpPr>
            <a:spLocks noGrp="1" noChangeArrowheads="1"/>
          </p:cNvSpPr>
          <p:nvPr>
            <p:ph type="subTitle" idx="1"/>
          </p:nvPr>
        </p:nvSpPr>
        <p:spPr>
          <a:xfrm>
            <a:off x="3657600" y="76200"/>
            <a:ext cx="5334000" cy="1447800"/>
          </a:xfrm>
        </p:spPr>
        <p:txBody>
          <a:bodyPr/>
          <a:lstStyle/>
          <a:p>
            <a:pPr algn="l">
              <a:buFont typeface="Arial" pitchFamily="-65" charset="0"/>
              <a:buNone/>
              <a:defRPr/>
            </a:pPr>
            <a:r>
              <a:rPr lang="en-US" altLang="en-US" b="1" dirty="0">
                <a:solidFill>
                  <a:srgbClr val="000000"/>
                </a:solidFill>
                <a:effectLst>
                  <a:outerShdw blurRad="38100" dist="38100" dir="2700000" algn="tl">
                    <a:srgbClr val="FFFFFF"/>
                  </a:outerShdw>
                </a:effectLst>
                <a:ea typeface="ＭＳ Ｐゴシック" charset="-128"/>
              </a:rPr>
              <a:t>Near Sea Level Gap</a:t>
            </a:r>
          </a:p>
          <a:p>
            <a:pPr algn="l">
              <a:buFont typeface="Arial" pitchFamily="-65" charset="0"/>
              <a:buNone/>
              <a:defRPr/>
            </a:pPr>
            <a:r>
              <a:rPr lang="en-US" altLang="en-US" b="1" dirty="0">
                <a:solidFill>
                  <a:srgbClr val="000000"/>
                </a:solidFill>
                <a:effectLst>
                  <a:outerShdw blurRad="38100" dist="38100" dir="2700000" algn="tl">
                    <a:srgbClr val="FFFFFF"/>
                  </a:outerShdw>
                </a:effectLst>
                <a:ea typeface="ＭＳ Ｐゴシック" charset="-128"/>
              </a:rPr>
              <a:t>On Border of WA and OR</a:t>
            </a:r>
            <a:endParaRPr lang="en-US" altLang="en-US" dirty="0">
              <a:solidFill>
                <a:schemeClr val="hlink"/>
              </a:solidFill>
              <a:effectLst>
                <a:outerShdw blurRad="38100" dist="38100" dir="2700000" algn="tl">
                  <a:srgbClr val="000000"/>
                </a:outerShdw>
              </a:effectLst>
              <a:ea typeface="ＭＳ Ｐゴシック" charset="-128"/>
            </a:endParaRPr>
          </a:p>
        </p:txBody>
      </p:sp>
      <p:sp>
        <p:nvSpPr>
          <p:cNvPr id="90115" name="Oval 4">
            <a:extLst>
              <a:ext uri="{FF2B5EF4-FFF2-40B4-BE49-F238E27FC236}">
                <a16:creationId xmlns:a16="http://schemas.microsoft.com/office/drawing/2014/main" id="{906F7C8A-4D5E-504F-9502-631690F156AC}"/>
              </a:ext>
            </a:extLst>
          </p:cNvPr>
          <p:cNvSpPr>
            <a:spLocks noChangeArrowheads="1"/>
          </p:cNvSpPr>
          <p:nvPr/>
        </p:nvSpPr>
        <p:spPr bwMode="auto">
          <a:xfrm rot="-266024">
            <a:off x="2127250" y="4419600"/>
            <a:ext cx="2514600" cy="347663"/>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itle 1">
            <a:extLst>
              <a:ext uri="{FF2B5EF4-FFF2-40B4-BE49-F238E27FC236}">
                <a16:creationId xmlns:a16="http://schemas.microsoft.com/office/drawing/2014/main" id="{9C849089-97B4-444C-B914-3CBDEBC9B032}"/>
              </a:ext>
            </a:extLst>
          </p:cNvPr>
          <p:cNvSpPr>
            <a:spLocks noGrp="1" noChangeArrowheads="1"/>
          </p:cNvSpPr>
          <p:nvPr>
            <p:ph type="title"/>
          </p:nvPr>
        </p:nvSpPr>
        <p:spPr>
          <a:xfrm>
            <a:off x="0" y="127591"/>
            <a:ext cx="9059034" cy="1143000"/>
          </a:xfrm>
        </p:spPr>
        <p:txBody>
          <a:bodyPr/>
          <a:lstStyle/>
          <a:p>
            <a:r>
              <a:rPr lang="en-US" altLang="en-US" sz="3200" b="1" u="sng" dirty="0">
                <a:solidFill>
                  <a:schemeClr val="accent2"/>
                </a:solidFill>
                <a:ea typeface="ＭＳ Ｐゴシック" panose="020B0600070205080204" pitchFamily="34" charset="-128"/>
              </a:rPr>
              <a:t>Hydraulic Effects </a:t>
            </a:r>
            <a:r>
              <a:rPr lang="en-US" altLang="en-US" sz="3200" b="1" dirty="0">
                <a:solidFill>
                  <a:schemeClr val="accent2"/>
                </a:solidFill>
                <a:ea typeface="ＭＳ Ｐゴシック" panose="020B0600070205080204" pitchFamily="34" charset="-128"/>
              </a:rPr>
              <a:t>Tend to Slow the Wind at the Entrance and Speed Up at the Exits</a:t>
            </a:r>
          </a:p>
        </p:txBody>
      </p:sp>
      <p:pic>
        <p:nvPicPr>
          <p:cNvPr id="87042" name="Content Placeholder 3" descr="hydraulic.tiff">
            <a:extLst>
              <a:ext uri="{FF2B5EF4-FFF2-40B4-BE49-F238E27FC236}">
                <a16:creationId xmlns:a16="http://schemas.microsoft.com/office/drawing/2014/main" id="{320D5565-A42C-9F44-A12E-DAF9664CD17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87" t="12903" r="2540"/>
          <a:stretch/>
        </p:blipFill>
        <p:spPr>
          <a:xfrm>
            <a:off x="762000" y="1312343"/>
            <a:ext cx="7686477" cy="5461443"/>
          </a:xfrm>
        </p:spPr>
      </p:pic>
      <p:sp>
        <p:nvSpPr>
          <p:cNvPr id="2" name="TextBox 1">
            <a:extLst>
              <a:ext uri="{FF2B5EF4-FFF2-40B4-BE49-F238E27FC236}">
                <a16:creationId xmlns:a16="http://schemas.microsoft.com/office/drawing/2014/main" id="{C00248D3-4AC5-D84E-AFBC-59788EC0C02B}"/>
              </a:ext>
            </a:extLst>
          </p:cNvPr>
          <p:cNvSpPr txBox="1"/>
          <p:nvPr/>
        </p:nvSpPr>
        <p:spPr>
          <a:xfrm>
            <a:off x="7010400" y="3581399"/>
            <a:ext cx="1276311" cy="461665"/>
          </a:xfrm>
          <a:prstGeom prst="rect">
            <a:avLst/>
          </a:prstGeom>
          <a:noFill/>
        </p:spPr>
        <p:txBody>
          <a:bodyPr wrap="none" rtlCol="0">
            <a:spAutoFit/>
          </a:bodyPr>
          <a:lstStyle/>
          <a:p>
            <a:r>
              <a:rPr lang="en-US" dirty="0"/>
              <a:t>Entrance</a:t>
            </a:r>
          </a:p>
        </p:txBody>
      </p:sp>
      <p:sp>
        <p:nvSpPr>
          <p:cNvPr id="3" name="TextBox 2">
            <a:extLst>
              <a:ext uri="{FF2B5EF4-FFF2-40B4-BE49-F238E27FC236}">
                <a16:creationId xmlns:a16="http://schemas.microsoft.com/office/drawing/2014/main" id="{8F36D2D2-B231-CC4D-90EA-C73AD0F25627}"/>
              </a:ext>
            </a:extLst>
          </p:cNvPr>
          <p:cNvSpPr txBox="1"/>
          <p:nvPr/>
        </p:nvSpPr>
        <p:spPr>
          <a:xfrm>
            <a:off x="1219200" y="3886200"/>
            <a:ext cx="696024" cy="461665"/>
          </a:xfrm>
          <a:prstGeom prst="rect">
            <a:avLst/>
          </a:prstGeom>
          <a:noFill/>
        </p:spPr>
        <p:txBody>
          <a:bodyPr wrap="none" rtlCol="0">
            <a:spAutoFit/>
          </a:bodyPr>
          <a:lstStyle/>
          <a:p>
            <a:r>
              <a:rPr lang="en-US" dirty="0"/>
              <a:t>Exit</a:t>
            </a:r>
          </a:p>
        </p:txBody>
      </p:sp>
      <p:sp>
        <p:nvSpPr>
          <p:cNvPr id="4" name="TextBox 3">
            <a:extLst>
              <a:ext uri="{FF2B5EF4-FFF2-40B4-BE49-F238E27FC236}">
                <a16:creationId xmlns:a16="http://schemas.microsoft.com/office/drawing/2014/main" id="{C406C835-AEE9-6F4A-81B2-3A67D660242E}"/>
              </a:ext>
            </a:extLst>
          </p:cNvPr>
          <p:cNvSpPr txBox="1"/>
          <p:nvPr/>
        </p:nvSpPr>
        <p:spPr>
          <a:xfrm>
            <a:off x="7467600" y="1600200"/>
            <a:ext cx="713657" cy="461665"/>
          </a:xfrm>
          <a:prstGeom prst="rect">
            <a:avLst/>
          </a:prstGeom>
          <a:noFill/>
        </p:spPr>
        <p:txBody>
          <a:bodyPr wrap="none" rtlCol="0">
            <a:spAutoFit/>
          </a:bodyPr>
          <a:lstStyle/>
          <a:p>
            <a:r>
              <a:rPr lang="en-US" dirty="0"/>
              <a:t>East</a:t>
            </a:r>
          </a:p>
        </p:txBody>
      </p:sp>
      <p:sp>
        <p:nvSpPr>
          <p:cNvPr id="5" name="TextBox 4">
            <a:extLst>
              <a:ext uri="{FF2B5EF4-FFF2-40B4-BE49-F238E27FC236}">
                <a16:creationId xmlns:a16="http://schemas.microsoft.com/office/drawing/2014/main" id="{1437A75D-B6AC-384E-870F-35E597FEE4C3}"/>
              </a:ext>
            </a:extLst>
          </p:cNvPr>
          <p:cNvSpPr txBox="1"/>
          <p:nvPr/>
        </p:nvSpPr>
        <p:spPr>
          <a:xfrm>
            <a:off x="1123469" y="1460279"/>
            <a:ext cx="791755" cy="461665"/>
          </a:xfrm>
          <a:prstGeom prst="rect">
            <a:avLst/>
          </a:prstGeom>
          <a:noFill/>
        </p:spPr>
        <p:txBody>
          <a:bodyPr wrap="none" rtlCol="0">
            <a:spAutoFit/>
          </a:bodyPr>
          <a:lstStyle/>
          <a:p>
            <a:r>
              <a:rPr lang="en-US" dirty="0"/>
              <a:t>West</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61" name="Picture 13" descr="P3_wsp">
            <a:hlinkClick r:id="rId3"/>
            <a:extLst>
              <a:ext uri="{FF2B5EF4-FFF2-40B4-BE49-F238E27FC236}">
                <a16:creationId xmlns:a16="http://schemas.microsoft.com/office/drawing/2014/main" id="{9879E5E4-7797-E545-96ED-0419922B23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914400"/>
            <a:ext cx="86836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62" name="Text Box 15">
            <a:extLst>
              <a:ext uri="{FF2B5EF4-FFF2-40B4-BE49-F238E27FC236}">
                <a16:creationId xmlns:a16="http://schemas.microsoft.com/office/drawing/2014/main" id="{57DF87CC-457A-A14F-ABAB-5962DA8676F4}"/>
              </a:ext>
            </a:extLst>
          </p:cNvPr>
          <p:cNvSpPr txBox="1">
            <a:spLocks noChangeArrowheads="1"/>
          </p:cNvSpPr>
          <p:nvPr/>
        </p:nvSpPr>
        <p:spPr bwMode="auto">
          <a:xfrm>
            <a:off x="2238375" y="4724400"/>
            <a:ext cx="914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buFontTx/>
              <a:buNone/>
            </a:pPr>
            <a:r>
              <a:rPr lang="en-US" altLang="en-US" sz="1400">
                <a:solidFill>
                  <a:srgbClr val="FFFF00"/>
                </a:solidFill>
              </a:rPr>
              <a:t>Troutdale</a:t>
            </a:r>
          </a:p>
        </p:txBody>
      </p:sp>
      <p:sp>
        <p:nvSpPr>
          <p:cNvPr id="92163" name="Line 17">
            <a:extLst>
              <a:ext uri="{FF2B5EF4-FFF2-40B4-BE49-F238E27FC236}">
                <a16:creationId xmlns:a16="http://schemas.microsoft.com/office/drawing/2014/main" id="{62B245DB-49D7-E146-BAB6-4DEDA8F42438}"/>
              </a:ext>
            </a:extLst>
          </p:cNvPr>
          <p:cNvSpPr>
            <a:spLocks noChangeShapeType="1"/>
          </p:cNvSpPr>
          <p:nvPr/>
        </p:nvSpPr>
        <p:spPr bwMode="auto">
          <a:xfrm flipV="1">
            <a:off x="2886075" y="4140200"/>
            <a:ext cx="406400" cy="584200"/>
          </a:xfrm>
          <a:prstGeom prst="line">
            <a:avLst/>
          </a:prstGeom>
          <a:noFill/>
          <a:ln w="19050">
            <a:solidFill>
              <a:srgbClr val="FFFF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6257" name="Rectangle 2">
            <a:extLst>
              <a:ext uri="{FF2B5EF4-FFF2-40B4-BE49-F238E27FC236}">
                <a16:creationId xmlns:a16="http://schemas.microsoft.com/office/drawing/2014/main" id="{A0437076-789F-9948-81BB-A145D63DED57}"/>
              </a:ext>
            </a:extLst>
          </p:cNvPr>
          <p:cNvSpPr>
            <a:spLocks noGrp="1" noChangeArrowheads="1"/>
          </p:cNvSpPr>
          <p:nvPr>
            <p:ph type="title"/>
          </p:nvPr>
        </p:nvSpPr>
        <p:spPr>
          <a:xfrm>
            <a:off x="914400" y="76200"/>
            <a:ext cx="7315200" cy="762000"/>
          </a:xfrm>
        </p:spPr>
        <p:txBody>
          <a:bodyPr/>
          <a:lstStyle/>
          <a:p>
            <a:r>
              <a:rPr lang="en-US" altLang="en-US">
                <a:ea typeface="ＭＳ Ｐゴシック" panose="020B0600070205080204" pitchFamily="34" charset="-128"/>
              </a:rPr>
              <a:t>Vertical Structure</a:t>
            </a:r>
          </a:p>
        </p:txBody>
      </p:sp>
      <p:sp>
        <p:nvSpPr>
          <p:cNvPr id="124931" name="Rectangle 3">
            <a:extLst>
              <a:ext uri="{FF2B5EF4-FFF2-40B4-BE49-F238E27FC236}">
                <a16:creationId xmlns:a16="http://schemas.microsoft.com/office/drawing/2014/main" id="{23C5CF9C-25FA-A54E-BB01-D09E2E179323}"/>
              </a:ext>
            </a:extLst>
          </p:cNvPr>
          <p:cNvSpPr>
            <a:spLocks noGrp="1" noChangeArrowheads="1"/>
          </p:cNvSpPr>
          <p:nvPr>
            <p:ph idx="1"/>
          </p:nvPr>
        </p:nvSpPr>
        <p:spPr>
          <a:xfrm>
            <a:off x="152400" y="5791200"/>
            <a:ext cx="8001000" cy="609600"/>
          </a:xfrm>
        </p:spPr>
        <p:txBody>
          <a:bodyPr/>
          <a:lstStyle/>
          <a:p>
            <a:pPr>
              <a:lnSpc>
                <a:spcPct val="90000"/>
              </a:lnSpc>
            </a:pPr>
            <a:r>
              <a:rPr lang="en-US" altLang="en-US" sz="2400">
                <a:ea typeface="ＭＳ Ｐゴシック" panose="020B0600070205080204" pitchFamily="34" charset="-128"/>
              </a:rPr>
              <a:t>Strongest winds near exit</a:t>
            </a:r>
          </a:p>
          <a:p>
            <a:pPr>
              <a:lnSpc>
                <a:spcPct val="90000"/>
              </a:lnSpc>
            </a:pPr>
            <a:r>
              <a:rPr lang="en-US" altLang="en-US" sz="2400" b="1" u="sng">
                <a:ea typeface="ＭＳ Ｐゴシック" panose="020B0600070205080204" pitchFamily="34" charset="-128"/>
              </a:rPr>
              <a:t>Hydraulic effects are important</a:t>
            </a:r>
          </a:p>
        </p:txBody>
      </p:sp>
      <p:grpSp>
        <p:nvGrpSpPr>
          <p:cNvPr id="96259" name="Group 4">
            <a:extLst>
              <a:ext uri="{FF2B5EF4-FFF2-40B4-BE49-F238E27FC236}">
                <a16:creationId xmlns:a16="http://schemas.microsoft.com/office/drawing/2014/main" id="{FDFDB5B8-5490-C04F-AFAA-BE4B0CC61821}"/>
              </a:ext>
            </a:extLst>
          </p:cNvPr>
          <p:cNvGrpSpPr>
            <a:grpSpLocks/>
          </p:cNvGrpSpPr>
          <p:nvPr/>
        </p:nvGrpSpPr>
        <p:grpSpPr bwMode="auto">
          <a:xfrm>
            <a:off x="0" y="0"/>
            <a:ext cx="9144000" cy="1008063"/>
            <a:chOff x="0" y="0"/>
            <a:chExt cx="5760" cy="635"/>
          </a:xfrm>
        </p:grpSpPr>
        <p:grpSp>
          <p:nvGrpSpPr>
            <p:cNvPr id="96261" name="Group 5">
              <a:extLst>
                <a:ext uri="{FF2B5EF4-FFF2-40B4-BE49-F238E27FC236}">
                  <a16:creationId xmlns:a16="http://schemas.microsoft.com/office/drawing/2014/main" id="{6045FAAD-469E-2D4B-AE50-E6CBBF04FB25}"/>
                </a:ext>
              </a:extLst>
            </p:cNvPr>
            <p:cNvGrpSpPr>
              <a:grpSpLocks/>
            </p:cNvGrpSpPr>
            <p:nvPr/>
          </p:nvGrpSpPr>
          <p:grpSpPr bwMode="auto">
            <a:xfrm>
              <a:off x="0" y="0"/>
              <a:ext cx="2879" cy="633"/>
              <a:chOff x="0" y="0"/>
              <a:chExt cx="2879" cy="633"/>
            </a:xfrm>
          </p:grpSpPr>
          <p:sp>
            <p:nvSpPr>
              <p:cNvPr id="96266" name="Rectangle 6">
                <a:extLst>
                  <a:ext uri="{FF2B5EF4-FFF2-40B4-BE49-F238E27FC236}">
                    <a16:creationId xmlns:a16="http://schemas.microsoft.com/office/drawing/2014/main" id="{9AC68652-F7A7-EE45-88D8-51D6C64B17C8}"/>
                  </a:ext>
                </a:extLst>
              </p:cNvPr>
              <p:cNvSpPr>
                <a:spLocks noChangeArrowheads="1"/>
              </p:cNvSpPr>
              <p:nvPr/>
            </p:nvSpPr>
            <p:spPr bwMode="gray">
              <a:xfrm>
                <a:off x="0" y="564"/>
                <a:ext cx="2879" cy="27"/>
              </a:xfrm>
              <a:prstGeom prst="rect">
                <a:avLst/>
              </a:prstGeom>
              <a:gradFill rotWithShape="0">
                <a:gsLst>
                  <a:gs pos="0">
                    <a:srgbClr val="000066"/>
                  </a:gs>
                  <a:gs pos="100000">
                    <a:srgbClr val="3399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pic>
            <p:nvPicPr>
              <p:cNvPr id="96267" name="Picture 7" descr="D:\Gorge\MS Defence\emboss4.gif">
                <a:extLst>
                  <a:ext uri="{FF2B5EF4-FFF2-40B4-BE49-F238E27FC236}">
                    <a16:creationId xmlns:a16="http://schemas.microsoft.com/office/drawing/2014/main" id="{33449432-FBF9-954D-9688-0D59884388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76" cy="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8" name="Rectangle 8">
                <a:extLst>
                  <a:ext uri="{FF2B5EF4-FFF2-40B4-BE49-F238E27FC236}">
                    <a16:creationId xmlns:a16="http://schemas.microsoft.com/office/drawing/2014/main" id="{5156622D-3A5B-A045-9C5F-501F9C3709C4}"/>
                  </a:ext>
                </a:extLst>
              </p:cNvPr>
              <p:cNvSpPr>
                <a:spLocks noChangeArrowheads="1"/>
              </p:cNvSpPr>
              <p:nvPr/>
            </p:nvSpPr>
            <p:spPr bwMode="gray">
              <a:xfrm>
                <a:off x="575" y="0"/>
                <a:ext cx="17" cy="633"/>
              </a:xfrm>
              <a:prstGeom prst="rect">
                <a:avLst/>
              </a:prstGeom>
              <a:gradFill rotWithShape="0">
                <a:gsLst>
                  <a:gs pos="0">
                    <a:srgbClr val="0066FF"/>
                  </a:gs>
                  <a:gs pos="100000">
                    <a:srgbClr val="000066"/>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grpSp>
        <p:grpSp>
          <p:nvGrpSpPr>
            <p:cNvPr id="96262" name="Group 9">
              <a:extLst>
                <a:ext uri="{FF2B5EF4-FFF2-40B4-BE49-F238E27FC236}">
                  <a16:creationId xmlns:a16="http://schemas.microsoft.com/office/drawing/2014/main" id="{0F8A00DE-5811-9D45-B3A5-0963387D4011}"/>
                </a:ext>
              </a:extLst>
            </p:cNvPr>
            <p:cNvGrpSpPr>
              <a:grpSpLocks/>
            </p:cNvGrpSpPr>
            <p:nvPr/>
          </p:nvGrpSpPr>
          <p:grpSpPr bwMode="auto">
            <a:xfrm>
              <a:off x="2878" y="0"/>
              <a:ext cx="2882" cy="635"/>
              <a:chOff x="1928" y="1184"/>
              <a:chExt cx="2882" cy="635"/>
            </a:xfrm>
          </p:grpSpPr>
          <p:sp>
            <p:nvSpPr>
              <p:cNvPr id="96263" name="Rectangle 10">
                <a:extLst>
                  <a:ext uri="{FF2B5EF4-FFF2-40B4-BE49-F238E27FC236}">
                    <a16:creationId xmlns:a16="http://schemas.microsoft.com/office/drawing/2014/main" id="{9840960F-0B71-5646-B1D0-7301DE0B68DE}"/>
                  </a:ext>
                </a:extLst>
              </p:cNvPr>
              <p:cNvSpPr>
                <a:spLocks noChangeArrowheads="1"/>
              </p:cNvSpPr>
              <p:nvPr/>
            </p:nvSpPr>
            <p:spPr bwMode="gray">
              <a:xfrm flipH="1">
                <a:off x="1928" y="1750"/>
                <a:ext cx="2879" cy="27"/>
              </a:xfrm>
              <a:prstGeom prst="rect">
                <a:avLst/>
              </a:prstGeom>
              <a:gradFill rotWithShape="0">
                <a:gsLst>
                  <a:gs pos="0">
                    <a:srgbClr val="3399FF"/>
                  </a:gs>
                  <a:gs pos="100000">
                    <a:srgbClr val="000066"/>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sp>
            <p:nvSpPr>
              <p:cNvPr id="96264" name="Rectangle 11">
                <a:extLst>
                  <a:ext uri="{FF2B5EF4-FFF2-40B4-BE49-F238E27FC236}">
                    <a16:creationId xmlns:a16="http://schemas.microsoft.com/office/drawing/2014/main" id="{BD1CEC3B-3B3D-8540-B62E-E8792E119DA8}"/>
                  </a:ext>
                </a:extLst>
              </p:cNvPr>
              <p:cNvSpPr>
                <a:spLocks noChangeArrowheads="1"/>
              </p:cNvSpPr>
              <p:nvPr/>
            </p:nvSpPr>
            <p:spPr bwMode="gray">
              <a:xfrm flipH="1">
                <a:off x="4215" y="1186"/>
                <a:ext cx="17" cy="633"/>
              </a:xfrm>
              <a:prstGeom prst="rect">
                <a:avLst/>
              </a:prstGeom>
              <a:gradFill rotWithShape="0">
                <a:gsLst>
                  <a:gs pos="0">
                    <a:srgbClr val="0066FF"/>
                  </a:gs>
                  <a:gs pos="100000">
                    <a:srgbClr val="000066"/>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endParaRPr kumimoji="1" lang="en-US" altLang="en-US" sz="2400">
                  <a:latin typeface="Tahoma" panose="020B0604030504040204" pitchFamily="34" charset="0"/>
                </a:endParaRPr>
              </a:p>
            </p:txBody>
          </p:sp>
          <p:pic>
            <p:nvPicPr>
              <p:cNvPr id="96265" name="Picture 12" descr="D:\Gorge\MS Defence\emboss4.gif">
                <a:extLst>
                  <a:ext uri="{FF2B5EF4-FFF2-40B4-BE49-F238E27FC236}">
                    <a16:creationId xmlns:a16="http://schemas.microsoft.com/office/drawing/2014/main" id="{4570FC6C-3E5E-D146-800C-60178FF492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4" y="1184"/>
                <a:ext cx="576" cy="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96260" name="Picture 13" descr="D:\Gorge\MS Defense\PresentationImageArchive\Structure\defense_theta_cx.j12.gif">
            <a:hlinkClick r:id="rId4"/>
            <a:extLst>
              <a:ext uri="{FF2B5EF4-FFF2-40B4-BE49-F238E27FC236}">
                <a16:creationId xmlns:a16="http://schemas.microsoft.com/office/drawing/2014/main" id="{6019662B-52E4-CE4F-86A0-1C97CD28EA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663" y="1066800"/>
            <a:ext cx="8958262" cy="463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4931">
                                            <p:txEl>
                                              <p:pRg st="0" end="0"/>
                                            </p:txEl>
                                          </p:spTgt>
                                        </p:tgtEl>
                                        <p:attrNameLst>
                                          <p:attrName>style.visibility</p:attrName>
                                        </p:attrNameLst>
                                      </p:cBhvr>
                                      <p:to>
                                        <p:strVal val="visible"/>
                                      </p:to>
                                    </p:set>
                                  </p:childTnLst>
                                  <p:subTnLst>
                                    <p:set>
                                      <p:cBhvr override="childStyle">
                                        <p:cTn dur="1" fill="hold" display="0" masterRel="nextClick" afterEffect="1"/>
                                        <p:tgtEl>
                                          <p:spTgt spid="124931">
                                            <p:txEl>
                                              <p:pRg st="0" end="0"/>
                                            </p:txEl>
                                          </p:spTgt>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24931">
                                            <p:txEl>
                                              <p:pRg st="1" end="1"/>
                                            </p:txEl>
                                          </p:spTgt>
                                        </p:tgtEl>
                                        <p:attrNameLst>
                                          <p:attrName>style.visibility</p:attrName>
                                        </p:attrNameLst>
                                      </p:cBhvr>
                                      <p:to>
                                        <p:strVal val="visible"/>
                                      </p:to>
                                    </p:set>
                                  </p:childTnLst>
                                  <p:subTnLst>
                                    <p:set>
                                      <p:cBhvr override="childStyle">
                                        <p:cTn dur="1" fill="hold" display="0" masterRel="nextClick" afterEffect="1"/>
                                        <p:tgtEl>
                                          <p:spTgt spid="124931">
                                            <p:txEl>
                                              <p:pRg st="1" end="1"/>
                                            </p:txEl>
                                          </p:spTgt>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1" grpId="0" build="p" autoUpdateAnimBg="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C41B-0531-5C49-9CD8-F6029CE77F5F}"/>
              </a:ext>
            </a:extLst>
          </p:cNvPr>
          <p:cNvSpPr>
            <a:spLocks noGrp="1"/>
          </p:cNvSpPr>
          <p:nvPr>
            <p:ph type="title"/>
          </p:nvPr>
        </p:nvSpPr>
        <p:spPr>
          <a:xfrm>
            <a:off x="609600" y="2857500"/>
            <a:ext cx="8229600" cy="1143000"/>
          </a:xfrm>
        </p:spPr>
        <p:txBody>
          <a:bodyPr/>
          <a:lstStyle/>
          <a:p>
            <a:r>
              <a:rPr lang="en-US" dirty="0"/>
              <a:t>And there are many other examples</a:t>
            </a:r>
          </a:p>
        </p:txBody>
      </p:sp>
    </p:spTree>
    <p:extLst>
      <p:ext uri="{BB962C8B-B14F-4D97-AF65-F5344CB8AC3E}">
        <p14:creationId xmlns:p14="http://schemas.microsoft.com/office/powerpoint/2010/main" val="405567402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2FC3-3B17-1F43-9A76-E1B7E94FD421}"/>
              </a:ext>
            </a:extLst>
          </p:cNvPr>
          <p:cNvSpPr>
            <a:spLocks noGrp="1"/>
          </p:cNvSpPr>
          <p:nvPr>
            <p:ph type="title"/>
          </p:nvPr>
        </p:nvSpPr>
        <p:spPr>
          <a:xfrm>
            <a:off x="304800" y="1371600"/>
            <a:ext cx="2362200" cy="3154362"/>
          </a:xfrm>
        </p:spPr>
        <p:txBody>
          <a:bodyPr/>
          <a:lstStyle/>
          <a:p>
            <a:r>
              <a:rPr lang="en-US" dirty="0"/>
              <a:t>E.G.</a:t>
            </a:r>
            <a:br>
              <a:rPr lang="en-US" dirty="0"/>
            </a:br>
            <a:r>
              <a:rPr lang="en-US" dirty="0"/>
              <a:t>Fraser</a:t>
            </a:r>
            <a:br>
              <a:rPr lang="en-US" dirty="0"/>
            </a:br>
            <a:r>
              <a:rPr lang="en-US" dirty="0"/>
              <a:t>River</a:t>
            </a:r>
            <a:br>
              <a:rPr lang="en-US" dirty="0"/>
            </a:br>
            <a:r>
              <a:rPr lang="en-US" dirty="0"/>
              <a:t>Valley</a:t>
            </a:r>
          </a:p>
        </p:txBody>
      </p:sp>
      <p:pic>
        <p:nvPicPr>
          <p:cNvPr id="5" name="Content Placeholder 4">
            <a:extLst>
              <a:ext uri="{FF2B5EF4-FFF2-40B4-BE49-F238E27FC236}">
                <a16:creationId xmlns:a16="http://schemas.microsoft.com/office/drawing/2014/main" id="{9BE92BE4-AA91-1A42-85B6-DBDF8A85B022}"/>
              </a:ext>
            </a:extLst>
          </p:cNvPr>
          <p:cNvPicPr>
            <a:picLocks noGrp="1" noChangeAspect="1"/>
          </p:cNvPicPr>
          <p:nvPr>
            <p:ph idx="1"/>
          </p:nvPr>
        </p:nvPicPr>
        <p:blipFill>
          <a:blip r:embed="rId2"/>
          <a:stretch>
            <a:fillRect/>
          </a:stretch>
        </p:blipFill>
        <p:spPr>
          <a:xfrm>
            <a:off x="2819400" y="621109"/>
            <a:ext cx="5615781" cy="5615781"/>
          </a:xfrm>
        </p:spPr>
      </p:pic>
    </p:spTree>
    <p:extLst>
      <p:ext uri="{BB962C8B-B14F-4D97-AF65-F5344CB8AC3E}">
        <p14:creationId xmlns:p14="http://schemas.microsoft.com/office/powerpoint/2010/main" val="197342942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a:extLst>
              <a:ext uri="{FF2B5EF4-FFF2-40B4-BE49-F238E27FC236}">
                <a16:creationId xmlns:a16="http://schemas.microsoft.com/office/drawing/2014/main" id="{D1AF274D-FCC8-5E42-BBEE-4557BFE04E13}"/>
              </a:ext>
            </a:extLst>
          </p:cNvPr>
          <p:cNvSpPr>
            <a:spLocks noGrp="1" noChangeArrowheads="1"/>
          </p:cNvSpPr>
          <p:nvPr>
            <p:ph type="title"/>
          </p:nvPr>
        </p:nvSpPr>
        <p:spPr/>
        <p:txBody>
          <a:bodyPr/>
          <a:lstStyle/>
          <a:p>
            <a:r>
              <a:rPr lang="en-US" altLang="en-US" b="1" dirty="0">
                <a:solidFill>
                  <a:schemeClr val="accent6"/>
                </a:solidFill>
                <a:ea typeface="ＭＳ Ｐゴシック" panose="020B0600070205080204" pitchFamily="34" charset="-128"/>
              </a:rPr>
              <a:t>Gap Wind Summary</a:t>
            </a:r>
          </a:p>
        </p:txBody>
      </p:sp>
      <p:sp>
        <p:nvSpPr>
          <p:cNvPr id="101378" name="Rectangle 3">
            <a:extLst>
              <a:ext uri="{FF2B5EF4-FFF2-40B4-BE49-F238E27FC236}">
                <a16:creationId xmlns:a16="http://schemas.microsoft.com/office/drawing/2014/main" id="{AC9DE118-F390-9244-A5B5-DED024711E33}"/>
              </a:ext>
            </a:extLst>
          </p:cNvPr>
          <p:cNvSpPr>
            <a:spLocks noGrp="1" noChangeArrowheads="1"/>
          </p:cNvSpPr>
          <p:nvPr>
            <p:ph idx="1"/>
          </p:nvPr>
        </p:nvSpPr>
        <p:spPr>
          <a:xfrm>
            <a:off x="685800" y="1600200"/>
            <a:ext cx="8001000" cy="4114800"/>
          </a:xfrm>
        </p:spPr>
        <p:txBody>
          <a:bodyPr/>
          <a:lstStyle/>
          <a:p>
            <a:r>
              <a:rPr lang="en-US" altLang="en-US" dirty="0">
                <a:ea typeface="ＭＳ Ｐゴシック" panose="020B0600070205080204" pitchFamily="34" charset="-128"/>
              </a:rPr>
              <a:t>Strongest winds tend to be in the </a:t>
            </a:r>
            <a:r>
              <a:rPr lang="en-US" altLang="en-US" b="1" dirty="0">
                <a:ea typeface="ＭＳ Ｐゴシック" panose="020B0600070205080204" pitchFamily="34" charset="-128"/>
              </a:rPr>
              <a:t>exit region </a:t>
            </a:r>
            <a:r>
              <a:rPr lang="en-US" altLang="en-US" dirty="0">
                <a:ea typeface="ＭＳ Ｐゴシック" panose="020B0600070205080204" pitchFamily="34" charset="-128"/>
              </a:rPr>
              <a:t>of the gap because of </a:t>
            </a:r>
            <a:r>
              <a:rPr lang="en-US" altLang="en-US" b="1" dirty="0">
                <a:ea typeface="ＭＳ Ｐゴシック" panose="020B0600070205080204" pitchFamily="34" charset="-128"/>
              </a:rPr>
              <a:t>hydraulic collapse </a:t>
            </a:r>
            <a:r>
              <a:rPr lang="en-US" altLang="en-US" dirty="0">
                <a:ea typeface="ＭＳ Ｐゴシック" panose="020B0600070205080204" pitchFamily="34" charset="-128"/>
              </a:rPr>
              <a:t>and from the large-scale pressure gradient down the gap.</a:t>
            </a:r>
          </a:p>
          <a:p>
            <a:r>
              <a:rPr lang="en-US" altLang="en-US" dirty="0">
                <a:ea typeface="ＭＳ Ｐゴシック" panose="020B0600070205080204" pitchFamily="34" charset="-128"/>
              </a:rPr>
              <a:t>There </a:t>
            </a:r>
            <a:r>
              <a:rPr lang="en-US" altLang="en-US" i="1" dirty="0">
                <a:ea typeface="ＭＳ Ｐゴシック" panose="020B0600070205080204" pitchFamily="34" charset="-128"/>
              </a:rPr>
              <a:t>can</a:t>
            </a:r>
            <a:r>
              <a:rPr lang="en-US" altLang="en-US" dirty="0">
                <a:ea typeface="ＭＳ Ｐゴシック" panose="020B0600070205080204" pitchFamily="34" charset="-128"/>
              </a:rPr>
              <a:t> be </a:t>
            </a:r>
            <a:r>
              <a:rPr lang="en-US" altLang="en-US" i="1" dirty="0">
                <a:ea typeface="ＭＳ Ｐゴシック" panose="020B0600070205080204" pitchFamily="34" charset="-128"/>
              </a:rPr>
              <a:t>some</a:t>
            </a:r>
            <a:r>
              <a:rPr lang="en-US" altLang="en-US" dirty="0">
                <a:ea typeface="ＭＳ Ｐゴシック" panose="020B0600070205080204" pitchFamily="34" charset="-128"/>
              </a:rPr>
              <a:t> </a:t>
            </a:r>
            <a:r>
              <a:rPr lang="en-US" altLang="en-US" dirty="0" err="1">
                <a:ea typeface="ＭＳ Ｐゴシック" panose="020B0600070205080204" pitchFamily="34" charset="-128"/>
              </a:rPr>
              <a:t>venturi</a:t>
            </a:r>
            <a:r>
              <a:rPr lang="en-US" altLang="en-US" dirty="0">
                <a:ea typeface="ＭＳ Ｐゴシック" panose="020B0600070205080204" pitchFamily="34" charset="-128"/>
              </a:rPr>
              <a:t> acceleration in narrow regions…but that tends to be secondary.</a:t>
            </a:r>
          </a:p>
          <a:p>
            <a:r>
              <a:rPr lang="en-US" altLang="en-US" dirty="0">
                <a:ea typeface="ＭＳ Ｐゴシック" panose="020B0600070205080204" pitchFamily="34" charset="-128"/>
              </a:rPr>
              <a:t>High-resolution numerical models can do a very good job with fine-enough grid spacing.</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itle 1">
            <a:extLst>
              <a:ext uri="{FF2B5EF4-FFF2-40B4-BE49-F238E27FC236}">
                <a16:creationId xmlns:a16="http://schemas.microsoft.com/office/drawing/2014/main" id="{E7423C1A-B398-8446-B38C-8F2300F1A356}"/>
              </a:ext>
            </a:extLst>
          </p:cNvPr>
          <p:cNvSpPr>
            <a:spLocks noGrp="1" noChangeArrowheads="1"/>
          </p:cNvSpPr>
          <p:nvPr>
            <p:ph type="title"/>
          </p:nvPr>
        </p:nvSpPr>
        <p:spPr>
          <a:xfrm>
            <a:off x="457200" y="629361"/>
            <a:ext cx="8229600" cy="1143000"/>
          </a:xfrm>
        </p:spPr>
        <p:txBody>
          <a:bodyPr/>
          <a:lstStyle/>
          <a:p>
            <a:r>
              <a:rPr lang="en-US" altLang="en-US" b="1" dirty="0">
                <a:solidFill>
                  <a:schemeClr val="accent6"/>
                </a:solidFill>
                <a:ea typeface="ＭＳ Ｐゴシック" panose="020B0600070205080204" pitchFamily="34" charset="-128"/>
              </a:rPr>
              <a:t>Diurnal Winds (already covered)</a:t>
            </a:r>
          </a:p>
        </p:txBody>
      </p:sp>
      <p:sp>
        <p:nvSpPr>
          <p:cNvPr id="102402" name="Content Placeholder 2">
            <a:extLst>
              <a:ext uri="{FF2B5EF4-FFF2-40B4-BE49-F238E27FC236}">
                <a16:creationId xmlns:a16="http://schemas.microsoft.com/office/drawing/2014/main" id="{BC32BE7A-742C-9B4E-B02F-DB0EE9A7198C}"/>
              </a:ext>
            </a:extLst>
          </p:cNvPr>
          <p:cNvSpPr>
            <a:spLocks noGrp="1" noChangeArrowheads="1"/>
          </p:cNvSpPr>
          <p:nvPr>
            <p:ph idx="1"/>
          </p:nvPr>
        </p:nvSpPr>
        <p:spPr>
          <a:xfrm>
            <a:off x="1371600" y="2286000"/>
            <a:ext cx="6400800" cy="3916363"/>
          </a:xfrm>
        </p:spPr>
        <p:txBody>
          <a:bodyPr/>
          <a:lstStyle/>
          <a:p>
            <a:r>
              <a:rPr lang="en-US" altLang="en-US" dirty="0">
                <a:ea typeface="ＭＳ Ｐゴシック" panose="020B0600070205080204" pitchFamily="34" charset="-128"/>
              </a:rPr>
              <a:t>Sea breeze/land breeze</a:t>
            </a:r>
          </a:p>
          <a:p>
            <a:r>
              <a:rPr lang="en-US" altLang="en-US" dirty="0">
                <a:ea typeface="ＭＳ Ｐゴシック" panose="020B0600070205080204" pitchFamily="34" charset="-128"/>
              </a:rPr>
              <a:t>Upslope and downslope winds</a:t>
            </a:r>
          </a:p>
          <a:p>
            <a:r>
              <a:rPr lang="en-US" altLang="en-US" dirty="0">
                <a:ea typeface="ＭＳ Ｐゴシック" panose="020B0600070205080204" pitchFamily="34" charset="-128"/>
              </a:rPr>
              <a:t>And combinations of the above.</a:t>
            </a:r>
          </a:p>
          <a:p>
            <a:r>
              <a:rPr lang="en-US" altLang="en-US" dirty="0">
                <a:ea typeface="ＭＳ Ｐゴシック" panose="020B0600070205080204" pitchFamily="34" charset="-128"/>
              </a:rPr>
              <a:t>Generally larger in the warm season.</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Title 1">
            <a:extLst>
              <a:ext uri="{FF2B5EF4-FFF2-40B4-BE49-F238E27FC236}">
                <a16:creationId xmlns:a16="http://schemas.microsoft.com/office/drawing/2014/main" id="{91BFCE98-3514-A44A-8033-3AB14E65625F}"/>
              </a:ext>
            </a:extLst>
          </p:cNvPr>
          <p:cNvSpPr>
            <a:spLocks noGrp="1" noChangeArrowheads="1"/>
          </p:cNvSpPr>
          <p:nvPr>
            <p:ph type="title"/>
          </p:nvPr>
        </p:nvSpPr>
        <p:spPr>
          <a:xfrm>
            <a:off x="228600" y="76200"/>
            <a:ext cx="8229600" cy="1143000"/>
          </a:xfrm>
        </p:spPr>
        <p:txBody>
          <a:bodyPr/>
          <a:lstStyle/>
          <a:p>
            <a:r>
              <a:rPr lang="en-US" altLang="en-US" dirty="0">
                <a:ea typeface="ＭＳ Ｐゴシック" panose="020B0600070205080204" pitchFamily="34" charset="-128"/>
              </a:rPr>
              <a:t>Sea/Land Breeze 101</a:t>
            </a:r>
          </a:p>
        </p:txBody>
      </p:sp>
      <p:pic>
        <p:nvPicPr>
          <p:cNvPr id="104450" name="Content Placeholder 5" descr="6.1seabreeze3.tiff">
            <a:extLst>
              <a:ext uri="{FF2B5EF4-FFF2-40B4-BE49-F238E27FC236}">
                <a16:creationId xmlns:a16="http://schemas.microsoft.com/office/drawing/2014/main" id="{AF18E5DD-B710-A344-82DF-3D28FE988FE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19225" r="-19225"/>
          <a:stretch>
            <a:fillRect/>
          </a:stretch>
        </p:blipFill>
        <p:spPr>
          <a:xfrm>
            <a:off x="2743200" y="1066800"/>
            <a:ext cx="4953000" cy="5349875"/>
          </a:xfrm>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B9C1C-CE93-9346-97A9-2AC119A642CE}"/>
              </a:ext>
            </a:extLst>
          </p:cNvPr>
          <p:cNvSpPr>
            <a:spLocks noGrp="1"/>
          </p:cNvSpPr>
          <p:nvPr>
            <p:ph type="title"/>
          </p:nvPr>
        </p:nvSpPr>
        <p:spPr/>
        <p:txBody>
          <a:bodyPr/>
          <a:lstStyle/>
          <a:p>
            <a:r>
              <a:rPr lang="en-US" b="1" dirty="0">
                <a:solidFill>
                  <a:schemeClr val="accent2"/>
                </a:solidFill>
              </a:rPr>
              <a:t>Sea Breeze Diurnal Wind Direction Rotation</a:t>
            </a:r>
          </a:p>
        </p:txBody>
      </p:sp>
      <p:sp>
        <p:nvSpPr>
          <p:cNvPr id="3" name="Content Placeholder 2">
            <a:extLst>
              <a:ext uri="{FF2B5EF4-FFF2-40B4-BE49-F238E27FC236}">
                <a16:creationId xmlns:a16="http://schemas.microsoft.com/office/drawing/2014/main" id="{022CA249-3C3E-5E44-B5BE-092B50E40DD4}"/>
              </a:ext>
            </a:extLst>
          </p:cNvPr>
          <p:cNvSpPr>
            <a:spLocks noGrp="1"/>
          </p:cNvSpPr>
          <p:nvPr>
            <p:ph idx="1"/>
          </p:nvPr>
        </p:nvSpPr>
        <p:spPr>
          <a:xfrm>
            <a:off x="457200" y="1579821"/>
            <a:ext cx="8229600" cy="4525963"/>
          </a:xfrm>
        </p:spPr>
        <p:txBody>
          <a:bodyPr/>
          <a:lstStyle/>
          <a:p>
            <a:pPr marL="0" indent="0">
              <a:buNone/>
            </a:pPr>
            <a:r>
              <a:rPr lang="en-US" dirty="0"/>
              <a:t>Winds tend to rotate clockwise over the day in the northern hemisphere</a:t>
            </a:r>
          </a:p>
        </p:txBody>
      </p:sp>
      <p:cxnSp>
        <p:nvCxnSpPr>
          <p:cNvPr id="5" name="Straight Connector 4">
            <a:extLst>
              <a:ext uri="{FF2B5EF4-FFF2-40B4-BE49-F238E27FC236}">
                <a16:creationId xmlns:a16="http://schemas.microsoft.com/office/drawing/2014/main" id="{858F6FAC-9F60-F44A-AA40-3DBE5374858C}"/>
              </a:ext>
            </a:extLst>
          </p:cNvPr>
          <p:cNvCxnSpPr/>
          <p:nvPr/>
        </p:nvCxnSpPr>
        <p:spPr>
          <a:xfrm>
            <a:off x="1143000" y="3016988"/>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B1FC5620-3EDB-0641-8B63-AB332F256AB8}"/>
              </a:ext>
            </a:extLst>
          </p:cNvPr>
          <p:cNvCxnSpPr/>
          <p:nvPr/>
        </p:nvCxnSpPr>
        <p:spPr>
          <a:xfrm>
            <a:off x="3200400" y="3016988"/>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A903D8E1-15DB-4E44-A105-0AA1EBD27865}"/>
              </a:ext>
            </a:extLst>
          </p:cNvPr>
          <p:cNvCxnSpPr/>
          <p:nvPr/>
        </p:nvCxnSpPr>
        <p:spPr>
          <a:xfrm>
            <a:off x="5181600" y="3016988"/>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B022D5A9-BB9C-ED4F-A848-45AF4D30904B}"/>
              </a:ext>
            </a:extLst>
          </p:cNvPr>
          <p:cNvCxnSpPr/>
          <p:nvPr/>
        </p:nvCxnSpPr>
        <p:spPr>
          <a:xfrm>
            <a:off x="7239000" y="3068379"/>
            <a:ext cx="0" cy="2209800"/>
          </a:xfrm>
          <a:prstGeom prst="line">
            <a:avLst/>
          </a:prstGeom>
          <a:ln w="57150"/>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7B4FEE61-7B87-404B-AA11-1CC99EE0F8E6}"/>
              </a:ext>
            </a:extLst>
          </p:cNvPr>
          <p:cNvSpPr/>
          <p:nvPr/>
        </p:nvSpPr>
        <p:spPr>
          <a:xfrm>
            <a:off x="304800" y="3016988"/>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2379F72-FB00-A743-9E8F-BAE13E4645CE}"/>
              </a:ext>
            </a:extLst>
          </p:cNvPr>
          <p:cNvSpPr/>
          <p:nvPr/>
        </p:nvSpPr>
        <p:spPr>
          <a:xfrm>
            <a:off x="4290236" y="3013443"/>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7B20C6A-6FCB-914A-8AA6-DFBDF5FEBF98}"/>
              </a:ext>
            </a:extLst>
          </p:cNvPr>
          <p:cNvSpPr/>
          <p:nvPr/>
        </p:nvSpPr>
        <p:spPr>
          <a:xfrm>
            <a:off x="2324100" y="3024076"/>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84CE701-6FDD-D345-8987-1613801F8F7D}"/>
              </a:ext>
            </a:extLst>
          </p:cNvPr>
          <p:cNvSpPr/>
          <p:nvPr/>
        </p:nvSpPr>
        <p:spPr>
          <a:xfrm>
            <a:off x="6324600" y="3068379"/>
            <a:ext cx="838200" cy="2209800"/>
          </a:xfrm>
          <a:prstGeom prst="rect">
            <a:avLst/>
          </a:prstGeom>
          <a:gradFill>
            <a:gsLst>
              <a:gs pos="0">
                <a:srgbClr val="0070C0">
                  <a:lumMod val="27000"/>
                  <a:lumOff val="73000"/>
                  <a:alpha val="94000"/>
                </a:srgbClr>
              </a:gs>
              <a:gs pos="100000">
                <a:schemeClr val="accent1">
                  <a:tint val="50000"/>
                  <a:shade val="100000"/>
                  <a:satMod val="350000"/>
                </a:schemeClr>
              </a:gs>
            </a:gsLst>
            <a:lin ang="11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Up Arrow 13">
            <a:extLst>
              <a:ext uri="{FF2B5EF4-FFF2-40B4-BE49-F238E27FC236}">
                <a16:creationId xmlns:a16="http://schemas.microsoft.com/office/drawing/2014/main" id="{0C1C0D55-5F3D-954A-A864-C859F6A95BB6}"/>
              </a:ext>
            </a:extLst>
          </p:cNvPr>
          <p:cNvSpPr/>
          <p:nvPr/>
        </p:nvSpPr>
        <p:spPr>
          <a:xfrm rot="16200000">
            <a:off x="905540" y="3572539"/>
            <a:ext cx="22860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Up Arrow 14">
            <a:extLst>
              <a:ext uri="{FF2B5EF4-FFF2-40B4-BE49-F238E27FC236}">
                <a16:creationId xmlns:a16="http://schemas.microsoft.com/office/drawing/2014/main" id="{44A40FBA-BC82-A941-B820-DB1F1800B975}"/>
              </a:ext>
            </a:extLst>
          </p:cNvPr>
          <p:cNvSpPr/>
          <p:nvPr/>
        </p:nvSpPr>
        <p:spPr>
          <a:xfrm rot="5400000">
            <a:off x="5016354" y="3572539"/>
            <a:ext cx="22860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Up Arrow 15">
            <a:extLst>
              <a:ext uri="{FF2B5EF4-FFF2-40B4-BE49-F238E27FC236}">
                <a16:creationId xmlns:a16="http://schemas.microsoft.com/office/drawing/2014/main" id="{D6494BB1-02C4-2249-A81F-BDF9930CEB5B}"/>
              </a:ext>
            </a:extLst>
          </p:cNvPr>
          <p:cNvSpPr/>
          <p:nvPr/>
        </p:nvSpPr>
        <p:spPr>
          <a:xfrm rot="19774565">
            <a:off x="2807479" y="3458238"/>
            <a:ext cx="24878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Up Arrow 16">
            <a:extLst>
              <a:ext uri="{FF2B5EF4-FFF2-40B4-BE49-F238E27FC236}">
                <a16:creationId xmlns:a16="http://schemas.microsoft.com/office/drawing/2014/main" id="{215A8EED-6B70-EB44-9A48-297D2FA6C6E4}"/>
              </a:ext>
            </a:extLst>
          </p:cNvPr>
          <p:cNvSpPr/>
          <p:nvPr/>
        </p:nvSpPr>
        <p:spPr>
          <a:xfrm rot="10800000">
            <a:off x="6705600" y="3686839"/>
            <a:ext cx="228600" cy="972879"/>
          </a:xfrm>
          <a:prstGeom prst="upArrow">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BD40EC8E-77A8-5E4B-A101-0D7F440DD17B}"/>
              </a:ext>
            </a:extLst>
          </p:cNvPr>
          <p:cNvSpPr txBox="1"/>
          <p:nvPr/>
        </p:nvSpPr>
        <p:spPr>
          <a:xfrm>
            <a:off x="457200" y="5396432"/>
            <a:ext cx="895566" cy="461665"/>
          </a:xfrm>
          <a:prstGeom prst="rect">
            <a:avLst/>
          </a:prstGeom>
          <a:noFill/>
        </p:spPr>
        <p:txBody>
          <a:bodyPr wrap="none" rtlCol="0">
            <a:spAutoFit/>
          </a:bodyPr>
          <a:lstStyle/>
          <a:p>
            <a:r>
              <a:rPr lang="en-US" dirty="0"/>
              <a:t>3 AM</a:t>
            </a:r>
          </a:p>
        </p:txBody>
      </p:sp>
      <p:sp>
        <p:nvSpPr>
          <p:cNvPr id="20" name="TextBox 19">
            <a:extLst>
              <a:ext uri="{FF2B5EF4-FFF2-40B4-BE49-F238E27FC236}">
                <a16:creationId xmlns:a16="http://schemas.microsoft.com/office/drawing/2014/main" id="{9BE45C30-1337-A84F-A818-D96F23907CF7}"/>
              </a:ext>
            </a:extLst>
          </p:cNvPr>
          <p:cNvSpPr txBox="1"/>
          <p:nvPr/>
        </p:nvSpPr>
        <p:spPr>
          <a:xfrm>
            <a:off x="4381381" y="5392887"/>
            <a:ext cx="800219" cy="461665"/>
          </a:xfrm>
          <a:prstGeom prst="rect">
            <a:avLst/>
          </a:prstGeom>
          <a:noFill/>
        </p:spPr>
        <p:txBody>
          <a:bodyPr wrap="none" rtlCol="0">
            <a:spAutoFit/>
          </a:bodyPr>
          <a:lstStyle/>
          <a:p>
            <a:r>
              <a:rPr lang="en-US" dirty="0"/>
              <a:t>noon</a:t>
            </a:r>
          </a:p>
        </p:txBody>
      </p:sp>
      <p:sp>
        <p:nvSpPr>
          <p:cNvPr id="21" name="TextBox 20">
            <a:extLst>
              <a:ext uri="{FF2B5EF4-FFF2-40B4-BE49-F238E27FC236}">
                <a16:creationId xmlns:a16="http://schemas.microsoft.com/office/drawing/2014/main" id="{58068931-6A9E-FA47-9ADE-940160F23D46}"/>
              </a:ext>
            </a:extLst>
          </p:cNvPr>
          <p:cNvSpPr txBox="1"/>
          <p:nvPr/>
        </p:nvSpPr>
        <p:spPr>
          <a:xfrm>
            <a:off x="6629400" y="5446751"/>
            <a:ext cx="861133" cy="461665"/>
          </a:xfrm>
          <a:prstGeom prst="rect">
            <a:avLst/>
          </a:prstGeom>
          <a:noFill/>
        </p:spPr>
        <p:txBody>
          <a:bodyPr wrap="none" rtlCol="0">
            <a:spAutoFit/>
          </a:bodyPr>
          <a:lstStyle/>
          <a:p>
            <a:r>
              <a:rPr lang="en-US" dirty="0"/>
              <a:t>4 PM</a:t>
            </a:r>
          </a:p>
        </p:txBody>
      </p:sp>
      <p:sp>
        <p:nvSpPr>
          <p:cNvPr id="22" name="TextBox 21">
            <a:extLst>
              <a:ext uri="{FF2B5EF4-FFF2-40B4-BE49-F238E27FC236}">
                <a16:creationId xmlns:a16="http://schemas.microsoft.com/office/drawing/2014/main" id="{A2E99BED-A24B-A14E-9471-2D3312D3FE1C}"/>
              </a:ext>
            </a:extLst>
          </p:cNvPr>
          <p:cNvSpPr txBox="1"/>
          <p:nvPr/>
        </p:nvSpPr>
        <p:spPr>
          <a:xfrm>
            <a:off x="2460509" y="5402874"/>
            <a:ext cx="895566" cy="461665"/>
          </a:xfrm>
          <a:prstGeom prst="rect">
            <a:avLst/>
          </a:prstGeom>
          <a:noFill/>
        </p:spPr>
        <p:txBody>
          <a:bodyPr wrap="none" rtlCol="0">
            <a:spAutoFit/>
          </a:bodyPr>
          <a:lstStyle/>
          <a:p>
            <a:r>
              <a:rPr lang="en-US" dirty="0"/>
              <a:t>6 AM</a:t>
            </a:r>
          </a:p>
        </p:txBody>
      </p:sp>
      <p:sp>
        <p:nvSpPr>
          <p:cNvPr id="4" name="TextBox 3">
            <a:extLst>
              <a:ext uri="{FF2B5EF4-FFF2-40B4-BE49-F238E27FC236}">
                <a16:creationId xmlns:a16="http://schemas.microsoft.com/office/drawing/2014/main" id="{6322BC9B-8762-BBDA-A49A-AF7E8B1809CD}"/>
              </a:ext>
            </a:extLst>
          </p:cNvPr>
          <p:cNvSpPr txBox="1"/>
          <p:nvPr/>
        </p:nvSpPr>
        <p:spPr>
          <a:xfrm>
            <a:off x="304800" y="5908416"/>
            <a:ext cx="986167" cy="830997"/>
          </a:xfrm>
          <a:prstGeom prst="rect">
            <a:avLst/>
          </a:prstGeom>
          <a:noFill/>
        </p:spPr>
        <p:txBody>
          <a:bodyPr wrap="none" rtlCol="0">
            <a:spAutoFit/>
          </a:bodyPr>
          <a:lstStyle/>
          <a:p>
            <a:r>
              <a:rPr lang="en-US" dirty="0">
                <a:solidFill>
                  <a:srgbClr val="FF0000"/>
                </a:solidFill>
              </a:rPr>
              <a:t>Land</a:t>
            </a:r>
          </a:p>
          <a:p>
            <a:r>
              <a:rPr lang="en-US" dirty="0">
                <a:solidFill>
                  <a:srgbClr val="FF0000"/>
                </a:solidFill>
              </a:rPr>
              <a:t>breeze</a:t>
            </a:r>
          </a:p>
        </p:txBody>
      </p:sp>
      <p:sp>
        <p:nvSpPr>
          <p:cNvPr id="9" name="TextBox 8">
            <a:extLst>
              <a:ext uri="{FF2B5EF4-FFF2-40B4-BE49-F238E27FC236}">
                <a16:creationId xmlns:a16="http://schemas.microsoft.com/office/drawing/2014/main" id="{2F731AC6-3FE9-8042-129C-3BAC0ED4DFC4}"/>
              </a:ext>
            </a:extLst>
          </p:cNvPr>
          <p:cNvSpPr txBox="1"/>
          <p:nvPr/>
        </p:nvSpPr>
        <p:spPr>
          <a:xfrm>
            <a:off x="4262758" y="6016502"/>
            <a:ext cx="1037463" cy="830997"/>
          </a:xfrm>
          <a:prstGeom prst="rect">
            <a:avLst/>
          </a:prstGeom>
          <a:noFill/>
        </p:spPr>
        <p:txBody>
          <a:bodyPr wrap="none" rtlCol="0">
            <a:spAutoFit/>
          </a:bodyPr>
          <a:lstStyle/>
          <a:p>
            <a:r>
              <a:rPr lang="en-US" dirty="0">
                <a:solidFill>
                  <a:srgbClr val="FF0000"/>
                </a:solidFill>
              </a:rPr>
              <a:t>Sea</a:t>
            </a:r>
          </a:p>
          <a:p>
            <a:r>
              <a:rPr lang="en-US" dirty="0">
                <a:solidFill>
                  <a:srgbClr val="FF0000"/>
                </a:solidFill>
              </a:rPr>
              <a:t>Breeze</a:t>
            </a:r>
          </a:p>
        </p:txBody>
      </p:sp>
    </p:spTree>
    <p:extLst>
      <p:ext uri="{BB962C8B-B14F-4D97-AF65-F5344CB8AC3E}">
        <p14:creationId xmlns:p14="http://schemas.microsoft.com/office/powerpoint/2010/main" val="355652342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8FE5F-6171-920F-E866-39229C3D22A2}"/>
              </a:ext>
            </a:extLst>
          </p:cNvPr>
          <p:cNvSpPr>
            <a:spLocks noGrp="1"/>
          </p:cNvSpPr>
          <p:nvPr>
            <p:ph type="title"/>
          </p:nvPr>
        </p:nvSpPr>
        <p:spPr/>
        <p:txBody>
          <a:bodyPr/>
          <a:lstStyle/>
          <a:p>
            <a:r>
              <a:rPr lang="en-US" dirty="0"/>
              <a:t>Hodograph:  Plot of wind over time in polar plot</a:t>
            </a:r>
          </a:p>
        </p:txBody>
      </p:sp>
      <p:pic>
        <p:nvPicPr>
          <p:cNvPr id="5" name="Content Placeholder 4" descr="A diagram of a diagram&#10;&#10;Description automatically generated with medium confidence">
            <a:extLst>
              <a:ext uri="{FF2B5EF4-FFF2-40B4-BE49-F238E27FC236}">
                <a16:creationId xmlns:a16="http://schemas.microsoft.com/office/drawing/2014/main" id="{B8714F16-D1F7-DFBE-ABED-AF1FFB64A546}"/>
              </a:ext>
            </a:extLst>
          </p:cNvPr>
          <p:cNvPicPr>
            <a:picLocks noGrp="1" noChangeAspect="1"/>
          </p:cNvPicPr>
          <p:nvPr>
            <p:ph idx="1"/>
          </p:nvPr>
        </p:nvPicPr>
        <p:blipFill>
          <a:blip r:embed="rId2"/>
          <a:stretch>
            <a:fillRect/>
          </a:stretch>
        </p:blipFill>
        <p:spPr>
          <a:xfrm>
            <a:off x="2590800" y="2057400"/>
            <a:ext cx="4465314" cy="4104481"/>
          </a:xfrm>
        </p:spPr>
      </p:pic>
      <p:sp>
        <p:nvSpPr>
          <p:cNvPr id="6" name="TextBox 5">
            <a:extLst>
              <a:ext uri="{FF2B5EF4-FFF2-40B4-BE49-F238E27FC236}">
                <a16:creationId xmlns:a16="http://schemas.microsoft.com/office/drawing/2014/main" id="{E77EA331-075E-30C7-25D3-FA4B2B44ECB6}"/>
              </a:ext>
            </a:extLst>
          </p:cNvPr>
          <p:cNvSpPr txBox="1"/>
          <p:nvPr/>
        </p:nvSpPr>
        <p:spPr>
          <a:xfrm>
            <a:off x="4724400" y="2286000"/>
            <a:ext cx="902811" cy="461665"/>
          </a:xfrm>
          <a:prstGeom prst="rect">
            <a:avLst/>
          </a:prstGeom>
          <a:noFill/>
        </p:spPr>
        <p:txBody>
          <a:bodyPr wrap="none" rtlCol="0">
            <a:spAutoFit/>
          </a:bodyPr>
          <a:lstStyle/>
          <a:p>
            <a:r>
              <a:rPr lang="en-US" dirty="0"/>
              <a:t>North</a:t>
            </a:r>
          </a:p>
        </p:txBody>
      </p:sp>
      <p:sp>
        <p:nvSpPr>
          <p:cNvPr id="7" name="TextBox 6">
            <a:extLst>
              <a:ext uri="{FF2B5EF4-FFF2-40B4-BE49-F238E27FC236}">
                <a16:creationId xmlns:a16="http://schemas.microsoft.com/office/drawing/2014/main" id="{182A35DC-FCC1-90CB-6D0D-5D5BA7C419CE}"/>
              </a:ext>
            </a:extLst>
          </p:cNvPr>
          <p:cNvSpPr txBox="1"/>
          <p:nvPr/>
        </p:nvSpPr>
        <p:spPr>
          <a:xfrm>
            <a:off x="4572000" y="6161881"/>
            <a:ext cx="902811" cy="461665"/>
          </a:xfrm>
          <a:prstGeom prst="rect">
            <a:avLst/>
          </a:prstGeom>
          <a:noFill/>
        </p:spPr>
        <p:txBody>
          <a:bodyPr wrap="none" rtlCol="0">
            <a:spAutoFit/>
          </a:bodyPr>
          <a:lstStyle/>
          <a:p>
            <a:r>
              <a:rPr lang="en-US" dirty="0"/>
              <a:t>South</a:t>
            </a:r>
          </a:p>
        </p:txBody>
      </p:sp>
      <p:sp>
        <p:nvSpPr>
          <p:cNvPr id="8" name="TextBox 7">
            <a:extLst>
              <a:ext uri="{FF2B5EF4-FFF2-40B4-BE49-F238E27FC236}">
                <a16:creationId xmlns:a16="http://schemas.microsoft.com/office/drawing/2014/main" id="{7F6B8D40-0B16-C077-6C10-64AD4C2B2CAC}"/>
              </a:ext>
            </a:extLst>
          </p:cNvPr>
          <p:cNvSpPr txBox="1"/>
          <p:nvPr/>
        </p:nvSpPr>
        <p:spPr>
          <a:xfrm>
            <a:off x="6629400" y="4038600"/>
            <a:ext cx="713657" cy="461665"/>
          </a:xfrm>
          <a:prstGeom prst="rect">
            <a:avLst/>
          </a:prstGeom>
          <a:noFill/>
        </p:spPr>
        <p:txBody>
          <a:bodyPr wrap="none" rtlCol="0">
            <a:spAutoFit/>
          </a:bodyPr>
          <a:lstStyle/>
          <a:p>
            <a:r>
              <a:rPr lang="en-US" dirty="0"/>
              <a:t>East</a:t>
            </a:r>
          </a:p>
        </p:txBody>
      </p:sp>
      <p:sp>
        <p:nvSpPr>
          <p:cNvPr id="9" name="TextBox 8">
            <a:extLst>
              <a:ext uri="{FF2B5EF4-FFF2-40B4-BE49-F238E27FC236}">
                <a16:creationId xmlns:a16="http://schemas.microsoft.com/office/drawing/2014/main" id="{A2537C49-C76D-D5CB-25C6-E6C715C4191F}"/>
              </a:ext>
            </a:extLst>
          </p:cNvPr>
          <p:cNvSpPr txBox="1"/>
          <p:nvPr/>
        </p:nvSpPr>
        <p:spPr>
          <a:xfrm>
            <a:off x="2438400" y="4109640"/>
            <a:ext cx="791627" cy="461665"/>
          </a:xfrm>
          <a:prstGeom prst="rect">
            <a:avLst/>
          </a:prstGeom>
          <a:noFill/>
        </p:spPr>
        <p:txBody>
          <a:bodyPr wrap="none" rtlCol="0">
            <a:spAutoFit/>
          </a:bodyPr>
          <a:lstStyle/>
          <a:p>
            <a:r>
              <a:rPr lang="en-US" dirty="0"/>
              <a:t>West</a:t>
            </a:r>
          </a:p>
        </p:txBody>
      </p:sp>
    </p:spTree>
    <p:extLst>
      <p:ext uri="{BB962C8B-B14F-4D97-AF65-F5344CB8AC3E}">
        <p14:creationId xmlns:p14="http://schemas.microsoft.com/office/powerpoint/2010/main" val="295207931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049DD-C836-9443-AAB2-D03FE665438C}"/>
              </a:ext>
            </a:extLst>
          </p:cNvPr>
          <p:cNvSpPr>
            <a:spLocks noGrp="1"/>
          </p:cNvSpPr>
          <p:nvPr>
            <p:ph type="title"/>
          </p:nvPr>
        </p:nvSpPr>
        <p:spPr/>
        <p:txBody>
          <a:bodyPr/>
          <a:lstStyle/>
          <a:p>
            <a:r>
              <a:rPr lang="en-US" b="1" dirty="0"/>
              <a:t>Why Clockwise Rotation?</a:t>
            </a:r>
          </a:p>
        </p:txBody>
      </p:sp>
      <p:sp>
        <p:nvSpPr>
          <p:cNvPr id="3" name="Content Placeholder 2">
            <a:extLst>
              <a:ext uri="{FF2B5EF4-FFF2-40B4-BE49-F238E27FC236}">
                <a16:creationId xmlns:a16="http://schemas.microsoft.com/office/drawing/2014/main" id="{52E10958-7968-F944-87E5-E3BD25CC3C1E}"/>
              </a:ext>
            </a:extLst>
          </p:cNvPr>
          <p:cNvSpPr>
            <a:spLocks noGrp="1"/>
          </p:cNvSpPr>
          <p:nvPr>
            <p:ph idx="1"/>
          </p:nvPr>
        </p:nvSpPr>
        <p:spPr>
          <a:xfrm>
            <a:off x="457200" y="1371600"/>
            <a:ext cx="3048000" cy="4525963"/>
          </a:xfrm>
        </p:spPr>
        <p:txBody>
          <a:bodyPr/>
          <a:lstStyle/>
          <a:p>
            <a:r>
              <a:rPr lang="en-US" dirty="0"/>
              <a:t>Earth’s rotation.</a:t>
            </a:r>
          </a:p>
          <a:p>
            <a:r>
              <a:rPr lang="en-US" dirty="0"/>
              <a:t>Effects of Coriolis Force</a:t>
            </a:r>
          </a:p>
        </p:txBody>
      </p:sp>
      <p:pic>
        <p:nvPicPr>
          <p:cNvPr id="5" name="Picture 4">
            <a:extLst>
              <a:ext uri="{FF2B5EF4-FFF2-40B4-BE49-F238E27FC236}">
                <a16:creationId xmlns:a16="http://schemas.microsoft.com/office/drawing/2014/main" id="{9D215251-D0C6-B84A-B619-CFDB5C39B9CA}"/>
              </a:ext>
            </a:extLst>
          </p:cNvPr>
          <p:cNvPicPr>
            <a:picLocks noChangeAspect="1"/>
          </p:cNvPicPr>
          <p:nvPr/>
        </p:nvPicPr>
        <p:blipFill rotWithShape="1">
          <a:blip r:embed="rId2"/>
          <a:srcRect t="23572" r="51428"/>
          <a:stretch/>
        </p:blipFill>
        <p:spPr>
          <a:xfrm>
            <a:off x="4191000" y="1630326"/>
            <a:ext cx="3505200" cy="4648776"/>
          </a:xfrm>
          <a:prstGeom prst="rect">
            <a:avLst/>
          </a:prstGeom>
        </p:spPr>
      </p:pic>
    </p:spTree>
    <p:extLst>
      <p:ext uri="{BB962C8B-B14F-4D97-AF65-F5344CB8AC3E}">
        <p14:creationId xmlns:p14="http://schemas.microsoft.com/office/powerpoint/2010/main" val="409965772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4A0B4-4F2D-2647-8869-CAD763B2D117}"/>
              </a:ext>
            </a:extLst>
          </p:cNvPr>
          <p:cNvSpPr>
            <a:spLocks noGrp="1"/>
          </p:cNvSpPr>
          <p:nvPr>
            <p:ph type="title"/>
          </p:nvPr>
        </p:nvSpPr>
        <p:spPr>
          <a:xfrm>
            <a:off x="152400" y="1585119"/>
            <a:ext cx="3276600" cy="3687762"/>
          </a:xfrm>
        </p:spPr>
        <p:txBody>
          <a:bodyPr/>
          <a:lstStyle/>
          <a:p>
            <a:r>
              <a:rPr lang="en-US" dirty="0"/>
              <a:t>Can simulate diurnal winds and prove rotation from Coriolis Force</a:t>
            </a:r>
          </a:p>
        </p:txBody>
      </p:sp>
      <p:pic>
        <p:nvPicPr>
          <p:cNvPr id="13" name="Content Placeholder 12">
            <a:extLst>
              <a:ext uri="{FF2B5EF4-FFF2-40B4-BE49-F238E27FC236}">
                <a16:creationId xmlns:a16="http://schemas.microsoft.com/office/drawing/2014/main" id="{003A2E12-EC08-4B43-9F8B-B8A244FB4386}"/>
              </a:ext>
            </a:extLst>
          </p:cNvPr>
          <p:cNvPicPr>
            <a:picLocks noGrp="1" noChangeAspect="1"/>
          </p:cNvPicPr>
          <p:nvPr>
            <p:ph idx="1"/>
          </p:nvPr>
        </p:nvPicPr>
        <p:blipFill>
          <a:blip r:embed="rId2"/>
          <a:stretch>
            <a:fillRect/>
          </a:stretch>
        </p:blipFill>
        <p:spPr>
          <a:xfrm>
            <a:off x="3429000" y="375474"/>
            <a:ext cx="4331638" cy="6171102"/>
          </a:xfrm>
        </p:spPr>
      </p:pic>
    </p:spTree>
    <p:extLst>
      <p:ext uri="{BB962C8B-B14F-4D97-AF65-F5344CB8AC3E}">
        <p14:creationId xmlns:p14="http://schemas.microsoft.com/office/powerpoint/2010/main" val="136333610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4222-3B57-F347-B2E1-5F2C754B3DE8}"/>
              </a:ext>
            </a:extLst>
          </p:cNvPr>
          <p:cNvSpPr>
            <a:spLocks noGrp="1"/>
          </p:cNvSpPr>
          <p:nvPr>
            <p:ph type="title"/>
          </p:nvPr>
        </p:nvSpPr>
        <p:spPr/>
        <p:txBody>
          <a:bodyPr/>
          <a:lstStyle/>
          <a:p>
            <a:r>
              <a:rPr lang="en-US" b="1" dirty="0">
                <a:solidFill>
                  <a:schemeClr val="accent2"/>
                </a:solidFill>
              </a:rPr>
              <a:t>Sea Breeze Characteristics</a:t>
            </a:r>
          </a:p>
        </p:txBody>
      </p:sp>
      <p:sp>
        <p:nvSpPr>
          <p:cNvPr id="3" name="Content Placeholder 2">
            <a:extLst>
              <a:ext uri="{FF2B5EF4-FFF2-40B4-BE49-F238E27FC236}">
                <a16:creationId xmlns:a16="http://schemas.microsoft.com/office/drawing/2014/main" id="{432DA6B8-0D2E-054F-9E29-E4AB44F67F84}"/>
              </a:ext>
            </a:extLst>
          </p:cNvPr>
          <p:cNvSpPr>
            <a:spLocks noGrp="1"/>
          </p:cNvSpPr>
          <p:nvPr>
            <p:ph idx="1"/>
          </p:nvPr>
        </p:nvSpPr>
        <p:spPr>
          <a:xfrm>
            <a:off x="457200" y="1600200"/>
            <a:ext cx="4419600" cy="4525963"/>
          </a:xfrm>
        </p:spPr>
        <p:txBody>
          <a:bodyPr/>
          <a:lstStyle/>
          <a:p>
            <a:r>
              <a:rPr lang="en-US" dirty="0"/>
              <a:t>Starts at coast and expands over land and water during day.</a:t>
            </a:r>
          </a:p>
          <a:p>
            <a:r>
              <a:rPr lang="en-US" dirty="0"/>
              <a:t>Onshore flow near surface is relatively shallow with deep offshore-directed aloft.</a:t>
            </a:r>
          </a:p>
        </p:txBody>
      </p:sp>
      <p:pic>
        <p:nvPicPr>
          <p:cNvPr id="5" name="Picture 4">
            <a:extLst>
              <a:ext uri="{FF2B5EF4-FFF2-40B4-BE49-F238E27FC236}">
                <a16:creationId xmlns:a16="http://schemas.microsoft.com/office/drawing/2014/main" id="{4CC6FD7F-421F-8A40-BF96-8820CC48B279}"/>
              </a:ext>
            </a:extLst>
          </p:cNvPr>
          <p:cNvPicPr>
            <a:picLocks noChangeAspect="1"/>
          </p:cNvPicPr>
          <p:nvPr/>
        </p:nvPicPr>
        <p:blipFill>
          <a:blip r:embed="rId2"/>
          <a:stretch>
            <a:fillRect/>
          </a:stretch>
        </p:blipFill>
        <p:spPr>
          <a:xfrm>
            <a:off x="4953000" y="1582479"/>
            <a:ext cx="3459590" cy="4749800"/>
          </a:xfrm>
          <a:prstGeom prst="rect">
            <a:avLst/>
          </a:prstGeom>
        </p:spPr>
      </p:pic>
    </p:spTree>
    <p:extLst>
      <p:ext uri="{BB962C8B-B14F-4D97-AF65-F5344CB8AC3E}">
        <p14:creationId xmlns:p14="http://schemas.microsoft.com/office/powerpoint/2010/main" val="389177091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7" name="Picture 2" descr="as3_seabreeze.pdf                                              00029E37&#10;Cliff Disk                     BB5EA40C:">
            <a:extLst>
              <a:ext uri="{FF2B5EF4-FFF2-40B4-BE49-F238E27FC236}">
                <a16:creationId xmlns:a16="http://schemas.microsoft.com/office/drawing/2014/main" id="{1DEB4C7F-D26A-014B-BF08-41CEC94475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556" b="11111"/>
          <a:stretch/>
        </p:blipFill>
        <p:spPr bwMode="auto">
          <a:xfrm>
            <a:off x="1981200" y="533400"/>
            <a:ext cx="5764213" cy="6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5" name="Picture 2" descr="&#13;File_01.jpg#5                                                  0009FA8B&#13;Macintosh2 HD                  ABA78158:">
            <a:extLst>
              <a:ext uri="{FF2B5EF4-FFF2-40B4-BE49-F238E27FC236}">
                <a16:creationId xmlns:a16="http://schemas.microsoft.com/office/drawing/2014/main" id="{AC70DA26-E39C-A34C-86B0-04AE71C4B1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96850"/>
            <a:ext cx="4973638" cy="666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6" name="TextBox 3">
            <a:extLst>
              <a:ext uri="{FF2B5EF4-FFF2-40B4-BE49-F238E27FC236}">
                <a16:creationId xmlns:a16="http://schemas.microsoft.com/office/drawing/2014/main" id="{A437C0C6-FEB3-FC49-A133-3A544A2BDBFC}"/>
              </a:ext>
            </a:extLst>
          </p:cNvPr>
          <p:cNvSpPr txBox="1">
            <a:spLocks noChangeArrowheads="1"/>
          </p:cNvSpPr>
          <p:nvPr/>
        </p:nvSpPr>
        <p:spPr bwMode="auto">
          <a:xfrm>
            <a:off x="7543800" y="2514600"/>
            <a:ext cx="12271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Summer</a:t>
            </a:r>
          </a:p>
          <a:p>
            <a:pPr>
              <a:spcBef>
                <a:spcPct val="0"/>
              </a:spcBef>
              <a:buFontTx/>
              <a:buNone/>
            </a:pPr>
            <a:r>
              <a:rPr lang="en-US" altLang="en-US" sz="2400" dirty="0">
                <a:latin typeface="Times" pitchFamily="2" charset="0"/>
              </a:rPr>
              <a:t>Diurnal</a:t>
            </a:r>
          </a:p>
          <a:p>
            <a:pPr>
              <a:spcBef>
                <a:spcPct val="0"/>
              </a:spcBef>
              <a:buFontTx/>
              <a:buNone/>
            </a:pPr>
            <a:r>
              <a:rPr lang="en-US" altLang="en-US" sz="2400" dirty="0">
                <a:latin typeface="Times" pitchFamily="2" charset="0"/>
              </a:rPr>
              <a:t>Winds</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Title 1">
            <a:extLst>
              <a:ext uri="{FF2B5EF4-FFF2-40B4-BE49-F238E27FC236}">
                <a16:creationId xmlns:a16="http://schemas.microsoft.com/office/drawing/2014/main" id="{C598EED1-2444-CD4D-BB4D-17D60B89C008}"/>
              </a:ext>
            </a:extLst>
          </p:cNvPr>
          <p:cNvSpPr>
            <a:spLocks noGrp="1" noChangeArrowheads="1"/>
          </p:cNvSpPr>
          <p:nvPr>
            <p:ph type="title"/>
          </p:nvPr>
        </p:nvSpPr>
        <p:spPr/>
        <p:txBody>
          <a:bodyPr/>
          <a:lstStyle/>
          <a:p>
            <a:r>
              <a:rPr lang="en-US" altLang="en-US" b="1" dirty="0">
                <a:ea typeface="ＭＳ Ｐゴシック" panose="020B0600070205080204" pitchFamily="34" charset="-128"/>
              </a:rPr>
              <a:t>Land Breezes </a:t>
            </a:r>
            <a:r>
              <a:rPr lang="en-US" altLang="en-US" b="1" dirty="0">
                <a:solidFill>
                  <a:schemeClr val="accent6"/>
                </a:solidFill>
                <a:ea typeface="ＭＳ Ｐゴシック" panose="020B0600070205080204" pitchFamily="34" charset="-128"/>
              </a:rPr>
              <a:t>are Strongest in Locations with Warm Water</a:t>
            </a:r>
          </a:p>
        </p:txBody>
      </p:sp>
      <p:sp>
        <p:nvSpPr>
          <p:cNvPr id="110594" name="Content Placeholder 2">
            <a:extLst>
              <a:ext uri="{FF2B5EF4-FFF2-40B4-BE49-F238E27FC236}">
                <a16:creationId xmlns:a16="http://schemas.microsoft.com/office/drawing/2014/main" id="{90D48639-EFCD-D044-8C38-D99746DA63D7}"/>
              </a:ext>
            </a:extLst>
          </p:cNvPr>
          <p:cNvSpPr>
            <a:spLocks noGrp="1" noChangeArrowheads="1"/>
          </p:cNvSpPr>
          <p:nvPr>
            <p:ph idx="1"/>
          </p:nvPr>
        </p:nvSpPr>
        <p:spPr/>
        <p:txBody>
          <a:bodyPr/>
          <a:lstStyle/>
          <a:p>
            <a:r>
              <a:rPr lang="en-US" altLang="en-US" dirty="0">
                <a:ea typeface="ＭＳ Ｐゴシック" panose="020B0600070205080204" pitchFamily="34" charset="-128"/>
              </a:rPr>
              <a:t>Weak in cold-water areas such as the Northwest.</a:t>
            </a:r>
          </a:p>
          <a:p>
            <a:r>
              <a:rPr lang="en-US" altLang="en-US" dirty="0">
                <a:ea typeface="ＭＳ Ｐゴシック" panose="020B0600070205080204" pitchFamily="34" charset="-128"/>
              </a:rPr>
              <a:t>One exception for NW:  during arctic air outbreaks.</a:t>
            </a:r>
          </a:p>
        </p:txBody>
      </p:sp>
      <p:pic>
        <p:nvPicPr>
          <p:cNvPr id="3" name="Picture 2">
            <a:extLst>
              <a:ext uri="{FF2B5EF4-FFF2-40B4-BE49-F238E27FC236}">
                <a16:creationId xmlns:a16="http://schemas.microsoft.com/office/drawing/2014/main" id="{7E6C0675-7D29-4A4B-BBE1-14F25F0601F7}"/>
              </a:ext>
            </a:extLst>
          </p:cNvPr>
          <p:cNvPicPr>
            <a:picLocks noChangeAspect="1"/>
          </p:cNvPicPr>
          <p:nvPr/>
        </p:nvPicPr>
        <p:blipFill>
          <a:blip r:embed="rId2"/>
          <a:stretch>
            <a:fillRect/>
          </a:stretch>
        </p:blipFill>
        <p:spPr>
          <a:xfrm>
            <a:off x="2895600" y="3315365"/>
            <a:ext cx="5080000" cy="3238500"/>
          </a:xfrm>
          <a:prstGeom prst="rect">
            <a:avLst/>
          </a:prstGeom>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7" name="Picture 1" descr="6.10land_breeze4.tiff">
            <a:extLst>
              <a:ext uri="{FF2B5EF4-FFF2-40B4-BE49-F238E27FC236}">
                <a16:creationId xmlns:a16="http://schemas.microsoft.com/office/drawing/2014/main" id="{9D169C6A-5686-034F-8152-14060B8ACF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3400" y="355600"/>
            <a:ext cx="4114800" cy="480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618" name="Picture 4" descr="Figure6.11.jpg">
            <a:extLst>
              <a:ext uri="{FF2B5EF4-FFF2-40B4-BE49-F238E27FC236}">
                <a16:creationId xmlns:a16="http://schemas.microsoft.com/office/drawing/2014/main" id="{B8C3CCF7-946D-F94C-9218-8978646CAD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3962400"/>
            <a:ext cx="4851400" cy="25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1619" name="TextBox 3">
            <a:extLst>
              <a:ext uri="{FF2B5EF4-FFF2-40B4-BE49-F238E27FC236}">
                <a16:creationId xmlns:a16="http://schemas.microsoft.com/office/drawing/2014/main" id="{A4D64FD4-AFEA-5D4F-A818-5F067DB3B577}"/>
              </a:ext>
            </a:extLst>
          </p:cNvPr>
          <p:cNvSpPr txBox="1">
            <a:spLocks noChangeArrowheads="1"/>
          </p:cNvSpPr>
          <p:nvPr/>
        </p:nvSpPr>
        <p:spPr bwMode="auto">
          <a:xfrm>
            <a:off x="5334000" y="833497"/>
            <a:ext cx="2514600"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dirty="0">
                <a:latin typeface="Times" pitchFamily="2" charset="0"/>
              </a:rPr>
              <a:t>Land Breeze example during a cold period.</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Rectangle 2">
            <a:extLst>
              <a:ext uri="{FF2B5EF4-FFF2-40B4-BE49-F238E27FC236}">
                <a16:creationId xmlns:a16="http://schemas.microsoft.com/office/drawing/2014/main" id="{990F7D94-5C13-1C44-8A62-04FBE5B127BE}"/>
              </a:ext>
            </a:extLst>
          </p:cNvPr>
          <p:cNvSpPr>
            <a:spLocks noGrp="1" noChangeArrowheads="1"/>
          </p:cNvSpPr>
          <p:nvPr>
            <p:ph type="title"/>
          </p:nvPr>
        </p:nvSpPr>
        <p:spPr>
          <a:xfrm>
            <a:off x="304800" y="122238"/>
            <a:ext cx="8305800" cy="792162"/>
          </a:xfrm>
        </p:spPr>
        <p:txBody>
          <a:bodyPr/>
          <a:lstStyle/>
          <a:p>
            <a:r>
              <a:rPr lang="en-US" altLang="en-US" sz="3600" b="1" dirty="0">
                <a:solidFill>
                  <a:schemeClr val="accent6"/>
                </a:solidFill>
                <a:ea typeface="ＭＳ Ｐゴシック" panose="020B0600070205080204" pitchFamily="34" charset="-128"/>
              </a:rPr>
              <a:t>Interactions with larger scale flow</a:t>
            </a:r>
          </a:p>
        </p:txBody>
      </p:sp>
      <p:sp>
        <p:nvSpPr>
          <p:cNvPr id="112642" name="Content Placeholder 3">
            <a:extLst>
              <a:ext uri="{FF2B5EF4-FFF2-40B4-BE49-F238E27FC236}">
                <a16:creationId xmlns:a16="http://schemas.microsoft.com/office/drawing/2014/main" id="{BF6EFADA-C742-304A-8197-F8252C677529}"/>
              </a:ext>
            </a:extLst>
          </p:cNvPr>
          <p:cNvSpPr>
            <a:spLocks noGrp="1" noChangeArrowheads="1"/>
          </p:cNvSpPr>
          <p:nvPr>
            <p:ph idx="1"/>
          </p:nvPr>
        </p:nvSpPr>
        <p:spPr>
          <a:xfrm>
            <a:off x="152400" y="914400"/>
            <a:ext cx="8991600" cy="4525963"/>
          </a:xfrm>
        </p:spPr>
        <p:txBody>
          <a:bodyPr/>
          <a:lstStyle/>
          <a:p>
            <a:r>
              <a:rPr lang="en-US" altLang="en-US" b="1" dirty="0">
                <a:ea typeface="ＭＳ Ｐゴシック" panose="020B0600070205080204" pitchFamily="34" charset="-128"/>
              </a:rPr>
              <a:t>Strong larger-scale onshore flow </a:t>
            </a:r>
            <a:r>
              <a:rPr lang="en-US" altLang="en-US" dirty="0">
                <a:ea typeface="ＭＳ Ｐゴシック" panose="020B0600070205080204" pitchFamily="34" charset="-128"/>
              </a:rPr>
              <a:t>results in weak or non-existent sea breeze</a:t>
            </a:r>
          </a:p>
          <a:p>
            <a:r>
              <a:rPr lang="en-US" altLang="en-US" b="1" dirty="0">
                <a:ea typeface="ＭＳ Ｐゴシック" panose="020B0600070205080204" pitchFamily="34" charset="-128"/>
              </a:rPr>
              <a:t>Weak to moderate offshore flow</a:t>
            </a:r>
            <a:r>
              <a:rPr lang="en-US" altLang="en-US" dirty="0">
                <a:ea typeface="ＭＳ Ｐゴシック" panose="020B0600070205080204" pitchFamily="34" charset="-128"/>
              </a:rPr>
              <a:t>:  strong sea breeze and sea breeze front</a:t>
            </a:r>
          </a:p>
          <a:p>
            <a:r>
              <a:rPr lang="en-US" altLang="en-US" b="1" dirty="0">
                <a:ea typeface="ＭＳ Ｐゴシック" panose="020B0600070205080204" pitchFamily="34" charset="-128"/>
              </a:rPr>
              <a:t>Strong offshore flow</a:t>
            </a:r>
            <a:r>
              <a:rPr lang="en-US" altLang="en-US" dirty="0">
                <a:ea typeface="ＭＳ Ｐゴシック" panose="020B0600070205080204" pitchFamily="34" charset="-128"/>
              </a:rPr>
              <a:t>:  weak or non-existent sea breeze</a:t>
            </a:r>
          </a:p>
          <a:p>
            <a:r>
              <a:rPr lang="en-US" altLang="en-US" dirty="0">
                <a:ea typeface="ＭＳ Ｐゴシック" panose="020B0600070205080204" pitchFamily="34" charset="-128"/>
              </a:rPr>
              <a:t>Additive to synoptic flow along the coast (e.g., southern Oregon)</a:t>
            </a:r>
          </a:p>
        </p:txBody>
      </p:sp>
      <p:pic>
        <p:nvPicPr>
          <p:cNvPr id="3" name="Picture 2">
            <a:extLst>
              <a:ext uri="{FF2B5EF4-FFF2-40B4-BE49-F238E27FC236}">
                <a16:creationId xmlns:a16="http://schemas.microsoft.com/office/drawing/2014/main" id="{1D66BFBC-B339-2D46-AAE0-5CEDED42D3DD}"/>
              </a:ext>
            </a:extLst>
          </p:cNvPr>
          <p:cNvPicPr>
            <a:picLocks noChangeAspect="1"/>
          </p:cNvPicPr>
          <p:nvPr/>
        </p:nvPicPr>
        <p:blipFill rotWithShape="1">
          <a:blip r:embed="rId2"/>
          <a:srcRect t="3293" b="35628"/>
          <a:stretch/>
        </p:blipFill>
        <p:spPr>
          <a:xfrm>
            <a:off x="4191000" y="4876800"/>
            <a:ext cx="2781300" cy="1698758"/>
          </a:xfrm>
          <a:prstGeom prst="rect">
            <a:avLst/>
          </a:prstGeom>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a:extLst>
              <a:ext uri="{FF2B5EF4-FFF2-40B4-BE49-F238E27FC236}">
                <a16:creationId xmlns:a16="http://schemas.microsoft.com/office/drawing/2014/main" id="{B41EE0FC-7339-FB47-B8FD-DC16EB842D83}"/>
              </a:ext>
            </a:extLst>
          </p:cNvPr>
          <p:cNvSpPr>
            <a:spLocks noGrp="1" noChangeArrowheads="1"/>
          </p:cNvSpPr>
          <p:nvPr>
            <p:ph type="title"/>
          </p:nvPr>
        </p:nvSpPr>
        <p:spPr>
          <a:xfrm>
            <a:off x="381000" y="914400"/>
            <a:ext cx="8382000" cy="1143000"/>
          </a:xfrm>
        </p:spPr>
        <p:txBody>
          <a:bodyPr/>
          <a:lstStyle/>
          <a:p>
            <a:r>
              <a:rPr lang="en-US" altLang="en-US" sz="3600" b="1" dirty="0">
                <a:solidFill>
                  <a:schemeClr val="accent6"/>
                </a:solidFill>
                <a:ea typeface="ＭＳ Ｐゴシック" panose="020B0600070205080204" pitchFamily="34" charset="-128"/>
              </a:rPr>
              <a:t>Sea Breeze Winds Along the Southern Oregon Coast: Interaction with synoptic scale flow</a:t>
            </a:r>
          </a:p>
        </p:txBody>
      </p:sp>
      <p:sp>
        <p:nvSpPr>
          <p:cNvPr id="113666" name="Rectangle 3">
            <a:extLst>
              <a:ext uri="{FF2B5EF4-FFF2-40B4-BE49-F238E27FC236}">
                <a16:creationId xmlns:a16="http://schemas.microsoft.com/office/drawing/2014/main" id="{551AC63E-4BE5-254F-98AD-E388F1EABD3D}"/>
              </a:ext>
            </a:extLst>
          </p:cNvPr>
          <p:cNvSpPr>
            <a:spLocks noGrp="1" noChangeArrowheads="1"/>
          </p:cNvSpPr>
          <p:nvPr>
            <p:ph idx="1"/>
          </p:nvPr>
        </p:nvSpPr>
        <p:spPr>
          <a:xfrm>
            <a:off x="685800" y="2667000"/>
            <a:ext cx="7772400" cy="3657600"/>
          </a:xfrm>
        </p:spPr>
        <p:txBody>
          <a:bodyPr/>
          <a:lstStyle/>
          <a:p>
            <a:r>
              <a:rPr lang="en-US" altLang="en-US" dirty="0">
                <a:ea typeface="ＭＳ Ｐゴシック" panose="020B0600070205080204" pitchFamily="34" charset="-128"/>
              </a:rPr>
              <a:t>Gusts frequently reach 30-35 knots during the summer during the afternoon.</a:t>
            </a:r>
          </a:p>
          <a:p>
            <a:r>
              <a:rPr lang="en-US" altLang="en-US" dirty="0">
                <a:ea typeface="ＭＳ Ｐゴシック" panose="020B0600070205080204" pitchFamily="34" charset="-128"/>
              </a:rPr>
              <a:t>Very painful to stay on the beach!</a:t>
            </a:r>
          </a:p>
          <a:p>
            <a:r>
              <a:rPr lang="en-US" altLang="en-US" dirty="0">
                <a:ea typeface="ＭＳ Ｐゴシック" panose="020B0600070205080204" pitchFamily="34" charset="-128"/>
              </a:rPr>
              <a:t>Strong pressure gradient normal to the coast between the coastal thermal trough and cold upwelling water has a substantial impact.</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5713" name="Object 2">
            <a:extLst>
              <a:ext uri="{FF2B5EF4-FFF2-40B4-BE49-F238E27FC236}">
                <a16:creationId xmlns:a16="http://schemas.microsoft.com/office/drawing/2014/main" id="{DF3E5164-9A83-2B46-9ED7-DA678296A4FF}"/>
              </a:ext>
            </a:extLst>
          </p:cNvPr>
          <p:cNvGraphicFramePr>
            <a:graphicFrameLocks noChangeAspect="1"/>
          </p:cNvGraphicFramePr>
          <p:nvPr/>
        </p:nvGraphicFramePr>
        <p:xfrm>
          <a:off x="1143000" y="609600"/>
          <a:ext cx="6934200" cy="5530850"/>
        </p:xfrm>
        <a:graphic>
          <a:graphicData uri="http://schemas.openxmlformats.org/presentationml/2006/ole">
            <mc:AlternateContent xmlns:mc="http://schemas.openxmlformats.org/markup-compatibility/2006">
              <mc:Choice xmlns:v="urn:schemas-microsoft-com:vml" Requires="v">
                <p:oleObj name="Document" r:id="rId2" imgW="4013200" imgH="3200400" progId="Word.Document.8">
                  <p:embed/>
                </p:oleObj>
              </mc:Choice>
              <mc:Fallback>
                <p:oleObj name="Document" r:id="rId2" imgW="4013200" imgH="3200400" progId="Word.Document.8">
                  <p:embed/>
                  <p:pic>
                    <p:nvPicPr>
                      <p:cNvPr id="0"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609600"/>
                        <a:ext cx="6934200" cy="5530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2" name="Oval 1">
            <a:extLst>
              <a:ext uri="{FF2B5EF4-FFF2-40B4-BE49-F238E27FC236}">
                <a16:creationId xmlns:a16="http://schemas.microsoft.com/office/drawing/2014/main" id="{BCA90098-5F5A-124C-B1F8-69DD1B9A0A1A}"/>
              </a:ext>
            </a:extLst>
          </p:cNvPr>
          <p:cNvSpPr/>
          <p:nvPr/>
        </p:nvSpPr>
        <p:spPr>
          <a:xfrm>
            <a:off x="5181600" y="2498725"/>
            <a:ext cx="1600200" cy="1752600"/>
          </a:xfrm>
          <a:prstGeom prst="ellipse">
            <a:avLst/>
          </a:prstGeom>
          <a:noFill/>
          <a:ln w="38100">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89" name="Picture 3">
            <a:extLst>
              <a:ext uri="{FF2B5EF4-FFF2-40B4-BE49-F238E27FC236}">
                <a16:creationId xmlns:a16="http://schemas.microsoft.com/office/drawing/2014/main" id="{9D83F0AF-96AB-814A-B455-D2FC7C18A4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975"/>
          <a:stretch>
            <a:fillRect/>
          </a:stretch>
        </p:blipFill>
        <p:spPr bwMode="auto">
          <a:xfrm>
            <a:off x="381000" y="381000"/>
            <a:ext cx="8382000" cy="566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0" name="Text Box 4">
            <a:extLst>
              <a:ext uri="{FF2B5EF4-FFF2-40B4-BE49-F238E27FC236}">
                <a16:creationId xmlns:a16="http://schemas.microsoft.com/office/drawing/2014/main" id="{1B3CEB34-AC0C-C54E-B49E-BB46474B4C40}"/>
              </a:ext>
            </a:extLst>
          </p:cNvPr>
          <p:cNvSpPr txBox="1">
            <a:spLocks noChangeArrowheads="1"/>
          </p:cNvSpPr>
          <p:nvPr/>
        </p:nvSpPr>
        <p:spPr bwMode="auto">
          <a:xfrm>
            <a:off x="1447800" y="6278563"/>
            <a:ext cx="6688138"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a:latin typeface="Times" pitchFamily="2" charset="0"/>
              </a:rPr>
              <a:t>Southern Oregon Coast Near Brookings</a:t>
            </a:r>
            <a:endParaRPr lang="en-US" altLang="en-US" sz="2400">
              <a:latin typeface="Times" pitchFamily="2" charset="0"/>
            </a:endParaRPr>
          </a:p>
        </p:txBody>
      </p:sp>
      <p:sp>
        <p:nvSpPr>
          <p:cNvPr id="114691" name="TextBox 3">
            <a:extLst>
              <a:ext uri="{FF2B5EF4-FFF2-40B4-BE49-F238E27FC236}">
                <a16:creationId xmlns:a16="http://schemas.microsoft.com/office/drawing/2014/main" id="{6AEE9552-0310-034E-8ADA-BA4CC6BCB0C4}"/>
              </a:ext>
            </a:extLst>
          </p:cNvPr>
          <p:cNvSpPr txBox="1">
            <a:spLocks noChangeArrowheads="1"/>
          </p:cNvSpPr>
          <p:nvPr/>
        </p:nvSpPr>
        <p:spPr bwMode="auto">
          <a:xfrm>
            <a:off x="762000" y="1447800"/>
            <a:ext cx="9032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South</a:t>
            </a:r>
          </a:p>
        </p:txBody>
      </p:sp>
      <p:sp>
        <p:nvSpPr>
          <p:cNvPr id="114692" name="TextBox 4">
            <a:extLst>
              <a:ext uri="{FF2B5EF4-FFF2-40B4-BE49-F238E27FC236}">
                <a16:creationId xmlns:a16="http://schemas.microsoft.com/office/drawing/2014/main" id="{4121A3AB-225B-6043-93AC-75D5F160BFBA}"/>
              </a:ext>
            </a:extLst>
          </p:cNvPr>
          <p:cNvSpPr txBox="1">
            <a:spLocks noChangeArrowheads="1"/>
          </p:cNvSpPr>
          <p:nvPr/>
        </p:nvSpPr>
        <p:spPr bwMode="auto">
          <a:xfrm>
            <a:off x="7391400" y="1371600"/>
            <a:ext cx="9032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North</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EF39-A66F-9A47-8CDA-58ED9D54899B}"/>
              </a:ext>
            </a:extLst>
          </p:cNvPr>
          <p:cNvSpPr>
            <a:spLocks noGrp="1"/>
          </p:cNvSpPr>
          <p:nvPr>
            <p:ph type="title"/>
          </p:nvPr>
        </p:nvSpPr>
        <p:spPr>
          <a:xfrm>
            <a:off x="457200" y="284878"/>
            <a:ext cx="8229600" cy="1143000"/>
          </a:xfrm>
        </p:spPr>
        <p:txBody>
          <a:bodyPr/>
          <a:lstStyle/>
          <a:p>
            <a:r>
              <a:rPr lang="en-US" sz="3200" b="1" dirty="0">
                <a:solidFill>
                  <a:schemeClr val="accent6"/>
                </a:solidFill>
              </a:rPr>
              <a:t>Puget Sound “Sound Breeze” is Stronger With High Pressure to North, Lower Pressure to South</a:t>
            </a:r>
          </a:p>
        </p:txBody>
      </p:sp>
      <p:pic>
        <p:nvPicPr>
          <p:cNvPr id="5" name="Content Placeholder 4">
            <a:extLst>
              <a:ext uri="{FF2B5EF4-FFF2-40B4-BE49-F238E27FC236}">
                <a16:creationId xmlns:a16="http://schemas.microsoft.com/office/drawing/2014/main" id="{DFB82DBB-AC38-8141-8309-9F82EECD412C}"/>
              </a:ext>
            </a:extLst>
          </p:cNvPr>
          <p:cNvPicPr>
            <a:picLocks noGrp="1" noChangeAspect="1"/>
          </p:cNvPicPr>
          <p:nvPr>
            <p:ph idx="1"/>
          </p:nvPr>
        </p:nvPicPr>
        <p:blipFill>
          <a:blip r:embed="rId2"/>
          <a:stretch>
            <a:fillRect/>
          </a:stretch>
        </p:blipFill>
        <p:spPr>
          <a:xfrm>
            <a:off x="2286000" y="1828800"/>
            <a:ext cx="4876800" cy="4885651"/>
          </a:xfrm>
        </p:spPr>
      </p:pic>
    </p:spTree>
    <p:extLst>
      <p:ext uri="{BB962C8B-B14F-4D97-AF65-F5344CB8AC3E}">
        <p14:creationId xmlns:p14="http://schemas.microsoft.com/office/powerpoint/2010/main" val="376485367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Title 1">
            <a:extLst>
              <a:ext uri="{FF2B5EF4-FFF2-40B4-BE49-F238E27FC236}">
                <a16:creationId xmlns:a16="http://schemas.microsoft.com/office/drawing/2014/main" id="{37A2A727-FEFA-EB46-9A79-FF6D6062E8CE}"/>
              </a:ext>
            </a:extLst>
          </p:cNvPr>
          <p:cNvSpPr>
            <a:spLocks noGrp="1" noChangeArrowheads="1"/>
          </p:cNvSpPr>
          <p:nvPr>
            <p:ph type="title"/>
          </p:nvPr>
        </p:nvSpPr>
        <p:spPr>
          <a:xfrm>
            <a:off x="304800" y="152400"/>
            <a:ext cx="8382000" cy="990600"/>
          </a:xfrm>
        </p:spPr>
        <p:txBody>
          <a:bodyPr/>
          <a:lstStyle/>
          <a:p>
            <a:r>
              <a:rPr lang="en-US" altLang="en-US" sz="3600" b="1" dirty="0">
                <a:solidFill>
                  <a:schemeClr val="accent6"/>
                </a:solidFill>
                <a:ea typeface="ＭＳ Ｐゴシック" panose="020B0600070205080204" pitchFamily="34" charset="-128"/>
              </a:rPr>
              <a:t>Thermally Forced Slope Winds</a:t>
            </a:r>
          </a:p>
        </p:txBody>
      </p:sp>
      <p:pic>
        <p:nvPicPr>
          <p:cNvPr id="117762" name="Content Placeholder 4" descr="Figure6.2.jpg">
            <a:extLst>
              <a:ext uri="{FF2B5EF4-FFF2-40B4-BE49-F238E27FC236}">
                <a16:creationId xmlns:a16="http://schemas.microsoft.com/office/drawing/2014/main" id="{1058A575-DF15-6447-B793-46E5D86B82B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57400" y="1076740"/>
            <a:ext cx="4453467" cy="5227982"/>
          </a:xfrm>
        </p:spPr>
      </p:pic>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5" name="Picture 1" descr="Figure6.19.jpg">
            <a:extLst>
              <a:ext uri="{FF2B5EF4-FFF2-40B4-BE49-F238E27FC236}">
                <a16:creationId xmlns:a16="http://schemas.microsoft.com/office/drawing/2014/main" id="{95DB8A76-7A42-5C49-A93D-10C0EF71C1B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685800"/>
            <a:ext cx="6902450" cy="600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09" name="Picture 4" descr="0711">
            <a:extLst>
              <a:ext uri="{FF2B5EF4-FFF2-40B4-BE49-F238E27FC236}">
                <a16:creationId xmlns:a16="http://schemas.microsoft.com/office/drawing/2014/main" id="{F6EBA2B3-50E1-EA44-9080-93DAC156C6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 y="1639888"/>
            <a:ext cx="8940800" cy="357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9810" name="Rectangle 2" hidden="1">
            <a:extLst>
              <a:ext uri="{FF2B5EF4-FFF2-40B4-BE49-F238E27FC236}">
                <a16:creationId xmlns:a16="http://schemas.microsoft.com/office/drawing/2014/main" id="{68FDF43B-294A-D34B-9964-3255DC8C9EDA}"/>
              </a:ext>
            </a:extLst>
          </p:cNvPr>
          <p:cNvSpPr>
            <a:spLocks noGrp="1" noChangeArrowheads="1"/>
          </p:cNvSpPr>
          <p:nvPr>
            <p:ph type="title"/>
          </p:nvPr>
        </p:nvSpPr>
        <p:spPr/>
        <p:txBody>
          <a:bodyPr/>
          <a:lstStyle/>
          <a:p>
            <a:r>
              <a:rPr lang="en-US" altLang="en-US">
                <a:ea typeface="ＭＳ Ｐゴシック" panose="020B0600070205080204" pitchFamily="34" charset="-128"/>
              </a:rPr>
              <a:t>	</a:t>
            </a:r>
          </a:p>
        </p:txBody>
      </p:sp>
      <p:sp>
        <p:nvSpPr>
          <p:cNvPr id="119811" name="Rectangle 3">
            <a:extLst>
              <a:ext uri="{FF2B5EF4-FFF2-40B4-BE49-F238E27FC236}">
                <a16:creationId xmlns:a16="http://schemas.microsoft.com/office/drawing/2014/main" id="{779C6BEB-FCA7-9646-BF09-CC21E52A6811}"/>
              </a:ext>
            </a:extLst>
          </p:cNvPr>
          <p:cNvSpPr>
            <a:spLocks noChangeArrowheads="1"/>
          </p:cNvSpPr>
          <p:nvPr/>
        </p:nvSpPr>
        <p:spPr bwMode="auto">
          <a:xfrm>
            <a:off x="7662863" y="6562725"/>
            <a:ext cx="14811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058" tIns="41029" rIns="82058" bIns="41029"/>
          <a:lstStyle>
            <a:lvl1pPr defTabSz="820738">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defTabSz="820738">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defTabSz="820738">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defTabSz="820738">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defTabSz="820738">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defTabSz="820738"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r">
              <a:spcBef>
                <a:spcPct val="0"/>
              </a:spcBef>
              <a:buFontTx/>
              <a:buNone/>
            </a:pPr>
            <a:r>
              <a:rPr lang="en-US" altLang="en-US" sz="1400" b="1">
                <a:latin typeface="Times" pitchFamily="2" charset="0"/>
              </a:rPr>
              <a:t>Fig. 7-11, p. 178</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E069D-5DB6-594F-84B1-A5BF42508403}"/>
              </a:ext>
            </a:extLst>
          </p:cNvPr>
          <p:cNvSpPr>
            <a:spLocks noGrp="1"/>
          </p:cNvSpPr>
          <p:nvPr>
            <p:ph type="title"/>
          </p:nvPr>
        </p:nvSpPr>
        <p:spPr/>
        <p:txBody>
          <a:bodyPr/>
          <a:lstStyle/>
          <a:p>
            <a:r>
              <a:rPr lang="en-US" b="1" dirty="0">
                <a:solidFill>
                  <a:schemeClr val="accent6"/>
                </a:solidFill>
              </a:rPr>
              <a:t>Diurnal Slope Winds</a:t>
            </a:r>
          </a:p>
        </p:txBody>
      </p:sp>
      <p:sp>
        <p:nvSpPr>
          <p:cNvPr id="3" name="Subtitle 2">
            <a:extLst>
              <a:ext uri="{FF2B5EF4-FFF2-40B4-BE49-F238E27FC236}">
                <a16:creationId xmlns:a16="http://schemas.microsoft.com/office/drawing/2014/main" id="{00410378-31C7-4940-AD2B-84BAE3884C4D}"/>
              </a:ext>
            </a:extLst>
          </p:cNvPr>
          <p:cNvSpPr>
            <a:spLocks noGrp="1"/>
          </p:cNvSpPr>
          <p:nvPr>
            <p:ph idx="1"/>
          </p:nvPr>
        </p:nvSpPr>
        <p:spPr>
          <a:xfrm>
            <a:off x="457200" y="1295400"/>
            <a:ext cx="8229600" cy="4525963"/>
          </a:xfrm>
        </p:spPr>
        <p:txBody>
          <a:bodyPr/>
          <a:lstStyle/>
          <a:p>
            <a:r>
              <a:rPr lang="en-US" dirty="0"/>
              <a:t>Generally, not strong… usually no more than 5-10 mph</a:t>
            </a:r>
          </a:p>
          <a:p>
            <a:r>
              <a:rPr lang="en-US" dirty="0"/>
              <a:t>Strongest upslope winds on well-heated slopes.</a:t>
            </a:r>
          </a:p>
          <a:p>
            <a:r>
              <a:rPr lang="en-US" dirty="0"/>
              <a:t>Clear, long nights good for downslope flow, which is generally weaker than upslope flow</a:t>
            </a:r>
          </a:p>
          <a:p>
            <a:endParaRPr lang="en-US" dirty="0"/>
          </a:p>
        </p:txBody>
      </p:sp>
      <p:pic>
        <p:nvPicPr>
          <p:cNvPr id="5" name="Picture 4" descr="A person walking on a trail in a grassy area&#10;&#10;Description automatically generated with low confidence">
            <a:extLst>
              <a:ext uri="{FF2B5EF4-FFF2-40B4-BE49-F238E27FC236}">
                <a16:creationId xmlns:a16="http://schemas.microsoft.com/office/drawing/2014/main" id="{CB5268CD-0106-6EAF-656E-33F4A4674005}"/>
              </a:ext>
            </a:extLst>
          </p:cNvPr>
          <p:cNvPicPr>
            <a:picLocks noChangeAspect="1"/>
          </p:cNvPicPr>
          <p:nvPr/>
        </p:nvPicPr>
        <p:blipFill>
          <a:blip r:embed="rId2"/>
          <a:stretch>
            <a:fillRect/>
          </a:stretch>
        </p:blipFill>
        <p:spPr>
          <a:xfrm>
            <a:off x="2038350" y="4114800"/>
            <a:ext cx="5067300" cy="2273300"/>
          </a:xfrm>
          <a:prstGeom prst="rect">
            <a:avLst/>
          </a:prstGeom>
        </p:spPr>
      </p:pic>
      <p:sp>
        <p:nvSpPr>
          <p:cNvPr id="6" name="TextBox 5">
            <a:extLst>
              <a:ext uri="{FF2B5EF4-FFF2-40B4-BE49-F238E27FC236}">
                <a16:creationId xmlns:a16="http://schemas.microsoft.com/office/drawing/2014/main" id="{D1019B5C-38C3-3A10-F207-AD39AE453927}"/>
              </a:ext>
            </a:extLst>
          </p:cNvPr>
          <p:cNvSpPr txBox="1"/>
          <p:nvPr/>
        </p:nvSpPr>
        <p:spPr>
          <a:xfrm>
            <a:off x="3499110" y="6388100"/>
            <a:ext cx="2145780" cy="461665"/>
          </a:xfrm>
          <a:prstGeom prst="rect">
            <a:avLst/>
          </a:prstGeom>
          <a:noFill/>
        </p:spPr>
        <p:txBody>
          <a:bodyPr wrap="none" rtlCol="0">
            <a:spAutoFit/>
          </a:bodyPr>
          <a:lstStyle/>
          <a:p>
            <a:r>
              <a:rPr lang="en-US" dirty="0"/>
              <a:t>Windy Hill, CA</a:t>
            </a:r>
          </a:p>
        </p:txBody>
      </p:sp>
    </p:spTree>
    <p:extLst>
      <p:ext uri="{BB962C8B-B14F-4D97-AF65-F5344CB8AC3E}">
        <p14:creationId xmlns:p14="http://schemas.microsoft.com/office/powerpoint/2010/main" val="355221809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8DC54-F5D5-0445-8088-19AD9AA38CE4}"/>
              </a:ext>
            </a:extLst>
          </p:cNvPr>
          <p:cNvSpPr>
            <a:spLocks noGrp="1"/>
          </p:cNvSpPr>
          <p:nvPr>
            <p:ph type="title"/>
          </p:nvPr>
        </p:nvSpPr>
        <p:spPr/>
        <p:txBody>
          <a:bodyPr/>
          <a:lstStyle/>
          <a:p>
            <a:r>
              <a:rPr lang="en-US" dirty="0"/>
              <a:t>Daytime upslope flow helps this</a:t>
            </a:r>
          </a:p>
        </p:txBody>
      </p:sp>
      <p:pic>
        <p:nvPicPr>
          <p:cNvPr id="5" name="Content Placeholder 4">
            <a:extLst>
              <a:ext uri="{FF2B5EF4-FFF2-40B4-BE49-F238E27FC236}">
                <a16:creationId xmlns:a16="http://schemas.microsoft.com/office/drawing/2014/main" id="{B7EE6ED0-0F76-5C41-83A1-A45A0472B583}"/>
              </a:ext>
            </a:extLst>
          </p:cNvPr>
          <p:cNvPicPr>
            <a:picLocks noGrp="1" noChangeAspect="1"/>
          </p:cNvPicPr>
          <p:nvPr>
            <p:ph idx="1"/>
          </p:nvPr>
        </p:nvPicPr>
        <p:blipFill>
          <a:blip r:embed="rId2"/>
          <a:stretch>
            <a:fillRect/>
          </a:stretch>
        </p:blipFill>
        <p:spPr>
          <a:xfrm>
            <a:off x="1554691" y="1600200"/>
            <a:ext cx="6034617" cy="4525963"/>
          </a:xfrm>
        </p:spPr>
      </p:pic>
    </p:spTree>
    <p:extLst>
      <p:ext uri="{BB962C8B-B14F-4D97-AF65-F5344CB8AC3E}">
        <p14:creationId xmlns:p14="http://schemas.microsoft.com/office/powerpoint/2010/main" val="3599015632"/>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B306A-7F0C-8D46-BF88-1983EC1536D9}"/>
              </a:ext>
            </a:extLst>
          </p:cNvPr>
          <p:cNvSpPr>
            <a:spLocks noGrp="1"/>
          </p:cNvSpPr>
          <p:nvPr>
            <p:ph type="title"/>
          </p:nvPr>
        </p:nvSpPr>
        <p:spPr>
          <a:xfrm>
            <a:off x="457199" y="274638"/>
            <a:ext cx="8458201" cy="639762"/>
          </a:xfrm>
        </p:spPr>
        <p:txBody>
          <a:bodyPr/>
          <a:lstStyle/>
          <a:p>
            <a:r>
              <a:rPr lang="en-US" sz="2400" dirty="0"/>
              <a:t>Complex interplay of slope winds, and up/down valley winds</a:t>
            </a:r>
          </a:p>
        </p:txBody>
      </p:sp>
      <p:pic>
        <p:nvPicPr>
          <p:cNvPr id="5" name="Content Placeholder 4" descr="Shape, arrow&#10;&#10;Description automatically generated">
            <a:extLst>
              <a:ext uri="{FF2B5EF4-FFF2-40B4-BE49-F238E27FC236}">
                <a16:creationId xmlns:a16="http://schemas.microsoft.com/office/drawing/2014/main" id="{FC5C7555-49AE-5647-BD73-01004A98BEDD}"/>
              </a:ext>
            </a:extLst>
          </p:cNvPr>
          <p:cNvPicPr>
            <a:picLocks noGrp="1" noChangeAspect="1"/>
          </p:cNvPicPr>
          <p:nvPr>
            <p:ph idx="1"/>
          </p:nvPr>
        </p:nvPicPr>
        <p:blipFill>
          <a:blip r:embed="rId2"/>
          <a:stretch>
            <a:fillRect/>
          </a:stretch>
        </p:blipFill>
        <p:spPr>
          <a:xfrm>
            <a:off x="688586" y="993639"/>
            <a:ext cx="7995426" cy="5589723"/>
          </a:xfrm>
        </p:spPr>
      </p:pic>
    </p:spTree>
    <p:extLst>
      <p:ext uri="{BB962C8B-B14F-4D97-AF65-F5344CB8AC3E}">
        <p14:creationId xmlns:p14="http://schemas.microsoft.com/office/powerpoint/2010/main" val="246858798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E74FC-5D8C-134B-837F-B5FCB56E5B4B}"/>
              </a:ext>
            </a:extLst>
          </p:cNvPr>
          <p:cNvSpPr>
            <a:spLocks noGrp="1"/>
          </p:cNvSpPr>
          <p:nvPr>
            <p:ph type="title"/>
          </p:nvPr>
        </p:nvSpPr>
        <p:spPr>
          <a:xfrm>
            <a:off x="457199" y="457200"/>
            <a:ext cx="8229600" cy="1143000"/>
          </a:xfrm>
        </p:spPr>
        <p:txBody>
          <a:bodyPr/>
          <a:lstStyle/>
          <a:p>
            <a:r>
              <a:rPr lang="en-US" b="1" dirty="0">
                <a:solidFill>
                  <a:schemeClr val="accent2"/>
                </a:solidFill>
              </a:rPr>
              <a:t>Slope Winds Versus Up/Down Valley Winds</a:t>
            </a:r>
          </a:p>
        </p:txBody>
      </p:sp>
      <p:pic>
        <p:nvPicPr>
          <p:cNvPr id="8" name="Content Placeholder 7" descr="A picture containing text, different&#10;&#10;Description automatically generated">
            <a:extLst>
              <a:ext uri="{FF2B5EF4-FFF2-40B4-BE49-F238E27FC236}">
                <a16:creationId xmlns:a16="http://schemas.microsoft.com/office/drawing/2014/main" id="{CD559B55-C7F2-9046-ACC4-591B32C139D8}"/>
              </a:ext>
            </a:extLst>
          </p:cNvPr>
          <p:cNvPicPr>
            <a:picLocks noGrp="1" noChangeAspect="1"/>
          </p:cNvPicPr>
          <p:nvPr>
            <p:ph idx="1"/>
          </p:nvPr>
        </p:nvPicPr>
        <p:blipFill>
          <a:blip r:embed="rId2"/>
          <a:stretch>
            <a:fillRect/>
          </a:stretch>
        </p:blipFill>
        <p:spPr>
          <a:xfrm>
            <a:off x="1369667" y="1874837"/>
            <a:ext cx="6404664" cy="4525963"/>
          </a:xfrm>
        </p:spPr>
      </p:pic>
    </p:spTree>
    <p:extLst>
      <p:ext uri="{BB962C8B-B14F-4D97-AF65-F5344CB8AC3E}">
        <p14:creationId xmlns:p14="http://schemas.microsoft.com/office/powerpoint/2010/main" val="330262191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5FAB0-CCD8-874B-A283-8E86F50DDDBD}"/>
              </a:ext>
            </a:extLst>
          </p:cNvPr>
          <p:cNvSpPr>
            <a:spLocks noGrp="1"/>
          </p:cNvSpPr>
          <p:nvPr>
            <p:ph type="title"/>
          </p:nvPr>
        </p:nvSpPr>
        <p:spPr>
          <a:xfrm>
            <a:off x="-304800" y="762000"/>
            <a:ext cx="3733800" cy="4800600"/>
          </a:xfrm>
        </p:spPr>
        <p:txBody>
          <a:bodyPr/>
          <a:lstStyle/>
          <a:p>
            <a:r>
              <a:rPr lang="en-US" sz="2800" dirty="0">
                <a:solidFill>
                  <a:schemeClr val="accent2"/>
                </a:solidFill>
              </a:rPr>
              <a:t>Valley/Mountain </a:t>
            </a:r>
            <a:br>
              <a:rPr lang="en-US" sz="2800" dirty="0">
                <a:solidFill>
                  <a:schemeClr val="accent2"/>
                </a:solidFill>
              </a:rPr>
            </a:br>
            <a:r>
              <a:rPr lang="en-US" sz="2800" b="1" dirty="0">
                <a:solidFill>
                  <a:schemeClr val="accent2"/>
                </a:solidFill>
              </a:rPr>
              <a:t>and</a:t>
            </a:r>
            <a:r>
              <a:rPr lang="en-US" sz="2800" dirty="0">
                <a:solidFill>
                  <a:schemeClr val="accent2"/>
                </a:solidFill>
              </a:rPr>
              <a:t> slope winds</a:t>
            </a:r>
            <a:br>
              <a:rPr lang="en-US" sz="2800" dirty="0">
                <a:solidFill>
                  <a:schemeClr val="accent2"/>
                </a:solidFill>
              </a:rPr>
            </a:br>
            <a:r>
              <a:rPr lang="en-US" sz="2800" dirty="0">
                <a:solidFill>
                  <a:schemeClr val="accent2"/>
                </a:solidFill>
              </a:rPr>
              <a:t>work together</a:t>
            </a:r>
          </a:p>
        </p:txBody>
      </p:sp>
      <p:pic>
        <p:nvPicPr>
          <p:cNvPr id="9" name="Content Placeholder 8">
            <a:extLst>
              <a:ext uri="{FF2B5EF4-FFF2-40B4-BE49-F238E27FC236}">
                <a16:creationId xmlns:a16="http://schemas.microsoft.com/office/drawing/2014/main" id="{5FA3FBDD-CEB4-0A41-A2E5-286D4A0FF43F}"/>
              </a:ext>
            </a:extLst>
          </p:cNvPr>
          <p:cNvPicPr>
            <a:picLocks noGrp="1" noChangeAspect="1"/>
          </p:cNvPicPr>
          <p:nvPr>
            <p:ph idx="1"/>
          </p:nvPr>
        </p:nvPicPr>
        <p:blipFill>
          <a:blip r:embed="rId2"/>
          <a:stretch>
            <a:fillRect/>
          </a:stretch>
        </p:blipFill>
        <p:spPr>
          <a:xfrm>
            <a:off x="3124200" y="0"/>
            <a:ext cx="5334000" cy="6684768"/>
          </a:xfrm>
        </p:spPr>
      </p:pic>
    </p:spTree>
    <p:extLst>
      <p:ext uri="{BB962C8B-B14F-4D97-AF65-F5344CB8AC3E}">
        <p14:creationId xmlns:p14="http://schemas.microsoft.com/office/powerpoint/2010/main" val="350241796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Rectangle 2">
            <a:extLst>
              <a:ext uri="{FF2B5EF4-FFF2-40B4-BE49-F238E27FC236}">
                <a16:creationId xmlns:a16="http://schemas.microsoft.com/office/drawing/2014/main" id="{82106B51-CF9F-834A-A6CD-03BA85530B61}"/>
              </a:ext>
            </a:extLst>
          </p:cNvPr>
          <p:cNvSpPr>
            <a:spLocks noGrp="1" noChangeArrowheads="1"/>
          </p:cNvSpPr>
          <p:nvPr>
            <p:ph type="ctrTitle"/>
          </p:nvPr>
        </p:nvSpPr>
        <p:spPr>
          <a:xfrm>
            <a:off x="381000" y="990600"/>
            <a:ext cx="8153400" cy="1143000"/>
          </a:xfrm>
        </p:spPr>
        <p:txBody>
          <a:bodyPr/>
          <a:lstStyle/>
          <a:p>
            <a:r>
              <a:rPr lang="en-US" altLang="en-US" sz="3600" b="1" dirty="0">
                <a:ea typeface="ＭＳ Ｐゴシック" panose="020B0600070205080204" pitchFamily="34" charset="-128"/>
              </a:rPr>
              <a:t>Downslope Windstorms</a:t>
            </a:r>
            <a:r>
              <a:rPr lang="en-US" altLang="en-US" sz="3600" b="1" dirty="0">
                <a:solidFill>
                  <a:schemeClr val="accent6"/>
                </a:solidFill>
                <a:ea typeface="ＭＳ Ｐゴシック" panose="020B0600070205080204" pitchFamily="34" charset="-128"/>
              </a:rPr>
              <a:t>:  strong winds on the lee side of mountains, generally associated with </a:t>
            </a:r>
            <a:r>
              <a:rPr lang="en-US" altLang="en-US" sz="3600" b="1" i="1" dirty="0">
                <a:ea typeface="ＭＳ Ｐゴシック" panose="020B0600070205080204" pitchFamily="34" charset="-128"/>
              </a:rPr>
              <a:t>high amplitude mountain waves</a:t>
            </a:r>
          </a:p>
        </p:txBody>
      </p:sp>
      <p:pic>
        <p:nvPicPr>
          <p:cNvPr id="128002" name="Picture 4" descr="&#13;enumclaw.tiff                                                  001FD6B7&#10;Cliff Disk                     BB5EA40C:">
            <a:extLst>
              <a:ext uri="{FF2B5EF4-FFF2-40B4-BE49-F238E27FC236}">
                <a16:creationId xmlns:a16="http://schemas.microsoft.com/office/drawing/2014/main" id="{1E90A148-5655-BF4D-9B58-BD87DFBD27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2971800"/>
            <a:ext cx="4572000" cy="343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5" name="Picture 1" descr="hazards_blowdown.gif">
            <a:extLst>
              <a:ext uri="{FF2B5EF4-FFF2-40B4-BE49-F238E27FC236}">
                <a16:creationId xmlns:a16="http://schemas.microsoft.com/office/drawing/2014/main" id="{AB885BF2-E609-9543-A4CC-C49AB749462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28600"/>
            <a:ext cx="38608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026" name="Content Placeholder 3" descr="Figure8.6a.jpg">
            <a:extLst>
              <a:ext uri="{FF2B5EF4-FFF2-40B4-BE49-F238E27FC236}">
                <a16:creationId xmlns:a16="http://schemas.microsoft.com/office/drawing/2014/main" id="{920837A0-5F93-384D-A4D2-FBE2DF446DE5}"/>
              </a:ext>
            </a:extLst>
          </p:cNvPr>
          <p:cNvPicPr>
            <a:picLocks noChangeAspect="1"/>
          </p:cNvPicPr>
          <p:nvPr/>
        </p:nvPicPr>
        <p:blipFill>
          <a:blip r:embed="rId3">
            <a:extLst>
              <a:ext uri="{28A0092B-C50C-407E-A947-70E740481C1C}">
                <a14:useLocalDpi xmlns:a14="http://schemas.microsoft.com/office/drawing/2010/main" val="0"/>
              </a:ext>
            </a:extLst>
          </a:blip>
          <a:srcRect l="-11555" r="-11555"/>
          <a:stretch>
            <a:fillRect/>
          </a:stretch>
        </p:blipFill>
        <p:spPr bwMode="auto">
          <a:xfrm>
            <a:off x="-228600" y="3571240"/>
            <a:ext cx="5326063"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027" name="Picture 4" descr="Figure8.6b.jpg">
            <a:extLst>
              <a:ext uri="{FF2B5EF4-FFF2-40B4-BE49-F238E27FC236}">
                <a16:creationId xmlns:a16="http://schemas.microsoft.com/office/drawing/2014/main" id="{9A5DD8C0-3FC6-3D49-8984-556C4019579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91625" y="3533140"/>
            <a:ext cx="448945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8" name="TextBox 4">
            <a:extLst>
              <a:ext uri="{FF2B5EF4-FFF2-40B4-BE49-F238E27FC236}">
                <a16:creationId xmlns:a16="http://schemas.microsoft.com/office/drawing/2014/main" id="{AC8B1C47-7EB8-6144-B73D-D86837E732AF}"/>
              </a:ext>
            </a:extLst>
          </p:cNvPr>
          <p:cNvSpPr txBox="1">
            <a:spLocks noChangeArrowheads="1"/>
          </p:cNvSpPr>
          <p:nvPr/>
        </p:nvSpPr>
        <p:spPr bwMode="auto">
          <a:xfrm>
            <a:off x="5791200" y="3571240"/>
            <a:ext cx="2108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dirty="0">
                <a:latin typeface="Times" pitchFamily="2" charset="0"/>
              </a:rPr>
              <a:t>Enumclaw, WA</a:t>
            </a:r>
          </a:p>
        </p:txBody>
      </p:sp>
      <p:pic>
        <p:nvPicPr>
          <p:cNvPr id="3" name="Picture 2">
            <a:extLst>
              <a:ext uri="{FF2B5EF4-FFF2-40B4-BE49-F238E27FC236}">
                <a16:creationId xmlns:a16="http://schemas.microsoft.com/office/drawing/2014/main" id="{93276D2C-6466-36E1-A45A-280B16FEA929}"/>
              </a:ext>
            </a:extLst>
          </p:cNvPr>
          <p:cNvPicPr>
            <a:picLocks noChangeAspect="1"/>
          </p:cNvPicPr>
          <p:nvPr/>
        </p:nvPicPr>
        <p:blipFill>
          <a:blip r:embed="rId5"/>
          <a:stretch>
            <a:fillRect/>
          </a:stretch>
        </p:blipFill>
        <p:spPr>
          <a:xfrm>
            <a:off x="4477566" y="1066800"/>
            <a:ext cx="4437834" cy="1752600"/>
          </a:xfrm>
          <a:prstGeom prst="rect">
            <a:avLst/>
          </a:prstGeom>
        </p:spPr>
      </p:pic>
      <p:sp>
        <p:nvSpPr>
          <p:cNvPr id="4" name="TextBox 3">
            <a:extLst>
              <a:ext uri="{FF2B5EF4-FFF2-40B4-BE49-F238E27FC236}">
                <a16:creationId xmlns:a16="http://schemas.microsoft.com/office/drawing/2014/main" id="{2960FB96-DC51-D929-B8D4-0D176A9F8CB9}"/>
              </a:ext>
            </a:extLst>
          </p:cNvPr>
          <p:cNvSpPr txBox="1"/>
          <p:nvPr/>
        </p:nvSpPr>
        <p:spPr>
          <a:xfrm>
            <a:off x="5562600" y="609600"/>
            <a:ext cx="2347117" cy="461665"/>
          </a:xfrm>
          <a:prstGeom prst="rect">
            <a:avLst/>
          </a:prstGeom>
          <a:noFill/>
        </p:spPr>
        <p:txBody>
          <a:bodyPr wrap="none" rtlCol="0">
            <a:spAutoFit/>
          </a:bodyPr>
          <a:lstStyle/>
          <a:p>
            <a:r>
              <a:rPr lang="en-US" dirty="0"/>
              <a:t>Colorado Springs</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Rectangle 2">
            <a:extLst>
              <a:ext uri="{FF2B5EF4-FFF2-40B4-BE49-F238E27FC236}">
                <a16:creationId xmlns:a16="http://schemas.microsoft.com/office/drawing/2014/main" id="{E0D791A5-D5F3-FE4A-AF9E-66AE3E8A68A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130050" name="Rectangle 3">
            <a:extLst>
              <a:ext uri="{FF2B5EF4-FFF2-40B4-BE49-F238E27FC236}">
                <a16:creationId xmlns:a16="http://schemas.microsoft.com/office/drawing/2014/main" id="{4D38ECDF-5C3C-F348-8635-6B76756E8457}"/>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30051" name="Picture 4" descr="topography_western.us.lg.jpg                                   001FD6B7&#10;Cliff Disk                     BB5EA40C:">
            <a:extLst>
              <a:ext uri="{FF2B5EF4-FFF2-40B4-BE49-F238E27FC236}">
                <a16:creationId xmlns:a16="http://schemas.microsoft.com/office/drawing/2014/main" id="{36CEED54-5767-424F-935D-523EA2561C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381000"/>
            <a:ext cx="7010400" cy="588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52" name="Oval 4">
            <a:extLst>
              <a:ext uri="{FF2B5EF4-FFF2-40B4-BE49-F238E27FC236}">
                <a16:creationId xmlns:a16="http://schemas.microsoft.com/office/drawing/2014/main" id="{DD2FFC3A-B4E3-9B43-B0E6-96115CB9A3DF}"/>
              </a:ext>
            </a:extLst>
          </p:cNvPr>
          <p:cNvSpPr>
            <a:spLocks noChangeArrowheads="1"/>
          </p:cNvSpPr>
          <p:nvPr/>
        </p:nvSpPr>
        <p:spPr bwMode="auto">
          <a:xfrm>
            <a:off x="1981200" y="954882"/>
            <a:ext cx="152400" cy="533400"/>
          </a:xfrm>
          <a:prstGeom prst="ellipse">
            <a:avLst/>
          </a:prstGeom>
          <a:solidFill>
            <a:schemeClr val="accent1">
              <a:alpha val="0"/>
            </a:schemeClr>
          </a:solidFill>
          <a:ln w="44450">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3" name="Oval 5">
            <a:extLst>
              <a:ext uri="{FF2B5EF4-FFF2-40B4-BE49-F238E27FC236}">
                <a16:creationId xmlns:a16="http://schemas.microsoft.com/office/drawing/2014/main" id="{7459A67E-E576-0342-93E0-AF6D10D63380}"/>
              </a:ext>
            </a:extLst>
          </p:cNvPr>
          <p:cNvSpPr>
            <a:spLocks noChangeArrowheads="1"/>
          </p:cNvSpPr>
          <p:nvPr/>
        </p:nvSpPr>
        <p:spPr bwMode="auto">
          <a:xfrm>
            <a:off x="2895600" y="4191000"/>
            <a:ext cx="304800" cy="609600"/>
          </a:xfrm>
          <a:prstGeom prst="ellipse">
            <a:avLst/>
          </a:prstGeom>
          <a:solidFill>
            <a:schemeClr val="accent1">
              <a:alpha val="0"/>
            </a:schemeClr>
          </a:solidFill>
          <a:ln w="44450">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4" name="Oval 6">
            <a:extLst>
              <a:ext uri="{FF2B5EF4-FFF2-40B4-BE49-F238E27FC236}">
                <a16:creationId xmlns:a16="http://schemas.microsoft.com/office/drawing/2014/main" id="{896B25CF-75F0-1246-B933-2596B23E1921}"/>
              </a:ext>
            </a:extLst>
          </p:cNvPr>
          <p:cNvSpPr>
            <a:spLocks noChangeArrowheads="1"/>
          </p:cNvSpPr>
          <p:nvPr/>
        </p:nvSpPr>
        <p:spPr bwMode="auto">
          <a:xfrm>
            <a:off x="4191000" y="802482"/>
            <a:ext cx="457200" cy="685800"/>
          </a:xfrm>
          <a:prstGeom prst="ellipse">
            <a:avLst/>
          </a:prstGeom>
          <a:solidFill>
            <a:schemeClr val="accent1">
              <a:alpha val="0"/>
            </a:schemeClr>
          </a:solidFill>
          <a:ln w="34925">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5" name="Oval 7">
            <a:extLst>
              <a:ext uri="{FF2B5EF4-FFF2-40B4-BE49-F238E27FC236}">
                <a16:creationId xmlns:a16="http://schemas.microsoft.com/office/drawing/2014/main" id="{84AB233E-13CC-0049-9B95-44441E9B2D14}"/>
              </a:ext>
            </a:extLst>
          </p:cNvPr>
          <p:cNvSpPr>
            <a:spLocks noChangeArrowheads="1"/>
          </p:cNvSpPr>
          <p:nvPr/>
        </p:nvSpPr>
        <p:spPr bwMode="auto">
          <a:xfrm>
            <a:off x="5791200" y="2819400"/>
            <a:ext cx="304800" cy="1143000"/>
          </a:xfrm>
          <a:prstGeom prst="ellipse">
            <a:avLst/>
          </a:prstGeom>
          <a:solidFill>
            <a:schemeClr val="accent1">
              <a:alpha val="0"/>
            </a:schemeClr>
          </a:solidFill>
          <a:ln w="34925">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130056" name="Oval 8">
            <a:extLst>
              <a:ext uri="{FF2B5EF4-FFF2-40B4-BE49-F238E27FC236}">
                <a16:creationId xmlns:a16="http://schemas.microsoft.com/office/drawing/2014/main" id="{50118F75-5A94-BD44-AF6A-34167CA58CA3}"/>
              </a:ext>
            </a:extLst>
          </p:cNvPr>
          <p:cNvSpPr>
            <a:spLocks noChangeArrowheads="1"/>
          </p:cNvSpPr>
          <p:nvPr/>
        </p:nvSpPr>
        <p:spPr bwMode="auto">
          <a:xfrm>
            <a:off x="2286000" y="1192213"/>
            <a:ext cx="152400" cy="533400"/>
          </a:xfrm>
          <a:prstGeom prst="ellipse">
            <a:avLst/>
          </a:prstGeom>
          <a:solidFill>
            <a:schemeClr val="accent1">
              <a:alpha val="0"/>
            </a:schemeClr>
          </a:solidFill>
          <a:ln w="34925">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endParaRPr lang="en-US" altLang="en-US" sz="2400">
              <a:latin typeface="Times" pitchFamily="2" charset="0"/>
            </a:endParaRPr>
          </a:p>
        </p:txBody>
      </p:sp>
      <p:sp>
        <p:nvSpPr>
          <p:cNvPr id="2" name="TextBox 1">
            <a:extLst>
              <a:ext uri="{FF2B5EF4-FFF2-40B4-BE49-F238E27FC236}">
                <a16:creationId xmlns:a16="http://schemas.microsoft.com/office/drawing/2014/main" id="{2421AB91-3DDD-52D9-A9FC-6281646B8CE7}"/>
              </a:ext>
            </a:extLst>
          </p:cNvPr>
          <p:cNvSpPr txBox="1"/>
          <p:nvPr/>
        </p:nvSpPr>
        <p:spPr>
          <a:xfrm>
            <a:off x="3124200" y="6267450"/>
            <a:ext cx="3344185" cy="461665"/>
          </a:xfrm>
          <a:prstGeom prst="rect">
            <a:avLst/>
          </a:prstGeom>
          <a:noFill/>
        </p:spPr>
        <p:txBody>
          <a:bodyPr wrap="none" rtlCol="0">
            <a:spAutoFit/>
          </a:bodyPr>
          <a:lstStyle/>
          <a:p>
            <a:r>
              <a:rPr lang="en-US" dirty="0"/>
              <a:t>Some Frequent Locations</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Rectangle 2">
            <a:extLst>
              <a:ext uri="{FF2B5EF4-FFF2-40B4-BE49-F238E27FC236}">
                <a16:creationId xmlns:a16="http://schemas.microsoft.com/office/drawing/2014/main" id="{C63C5305-F97F-FF4A-A06E-8DFB406E4AE1}"/>
              </a:ext>
            </a:extLst>
          </p:cNvPr>
          <p:cNvSpPr>
            <a:spLocks noGrp="1" noChangeArrowheads="1"/>
          </p:cNvSpPr>
          <p:nvPr>
            <p:ph type="title"/>
          </p:nvPr>
        </p:nvSpPr>
        <p:spPr>
          <a:xfrm>
            <a:off x="762000" y="2514600"/>
            <a:ext cx="7772400" cy="1143000"/>
          </a:xfrm>
        </p:spPr>
        <p:txBody>
          <a:bodyPr/>
          <a:lstStyle/>
          <a:p>
            <a:r>
              <a:rPr lang="en-US" altLang="en-US" b="1" dirty="0">
                <a:solidFill>
                  <a:schemeClr val="accent6"/>
                </a:solidFill>
                <a:ea typeface="ＭＳ Ｐゴシック" panose="020B0600070205080204" pitchFamily="34" charset="-128"/>
              </a:rPr>
              <a:t>To understand downslope windstorms, you must master</a:t>
            </a:r>
            <a:br>
              <a:rPr lang="en-US" altLang="en-US" b="1" dirty="0">
                <a:solidFill>
                  <a:schemeClr val="accent6"/>
                </a:solidFill>
                <a:ea typeface="ＭＳ Ｐゴシック" panose="020B0600070205080204" pitchFamily="34" charset="-128"/>
              </a:rPr>
            </a:br>
            <a:r>
              <a:rPr lang="en-US" altLang="en-US" b="1" dirty="0">
                <a:solidFill>
                  <a:srgbClr val="FF0000"/>
                </a:solidFill>
                <a:ea typeface="ＭＳ Ｐゴシック" panose="020B0600070205080204" pitchFamily="34" charset="-128"/>
              </a:rPr>
              <a:t>Mountain Wave 101</a:t>
            </a:r>
            <a:br>
              <a:rPr lang="en-US" altLang="en-US" b="1" dirty="0">
                <a:solidFill>
                  <a:schemeClr val="accent6"/>
                </a:solidFill>
                <a:ea typeface="ＭＳ Ｐゴシック" panose="020B0600070205080204" pitchFamily="34" charset="-128"/>
              </a:rPr>
            </a:br>
            <a:br>
              <a:rPr lang="en-US" altLang="en-US" b="1" dirty="0">
                <a:solidFill>
                  <a:schemeClr val="accent6"/>
                </a:solidFill>
                <a:ea typeface="ＭＳ Ｐゴシック" panose="020B0600070205080204" pitchFamily="34" charset="-128"/>
              </a:rPr>
            </a:br>
            <a:r>
              <a:rPr lang="en-US" altLang="en-US" sz="2800" b="1" dirty="0">
                <a:solidFill>
                  <a:schemeClr val="tx2"/>
                </a:solidFill>
                <a:ea typeface="ＭＳ Ｐゴシック" panose="020B0600070205080204" pitchFamily="34" charset="-128"/>
              </a:rPr>
              <a:t>Two Main Types of Mountain Waves</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Rectangle 2">
            <a:extLst>
              <a:ext uri="{FF2B5EF4-FFF2-40B4-BE49-F238E27FC236}">
                <a16:creationId xmlns:a16="http://schemas.microsoft.com/office/drawing/2014/main" id="{11B0D0E7-A6CA-3F48-BB71-FDA7498AB5A9}"/>
              </a:ext>
            </a:extLst>
          </p:cNvPr>
          <p:cNvSpPr>
            <a:spLocks noGrp="1" noChangeArrowheads="1"/>
          </p:cNvSpPr>
          <p:nvPr>
            <p:ph type="title"/>
          </p:nvPr>
        </p:nvSpPr>
        <p:spPr>
          <a:xfrm>
            <a:off x="723900" y="195244"/>
            <a:ext cx="7772400" cy="762000"/>
          </a:xfrm>
        </p:spPr>
        <p:txBody>
          <a:bodyPr/>
          <a:lstStyle/>
          <a:p>
            <a:r>
              <a:rPr lang="en-US" altLang="en-US" sz="3600" b="1" dirty="0">
                <a:solidFill>
                  <a:schemeClr val="accent2"/>
                </a:solidFill>
                <a:ea typeface="ＭＳ Ｐゴシック" panose="020B0600070205080204" pitchFamily="34" charset="-128"/>
              </a:rPr>
              <a:t>Trapped Mountain or Lee Waves</a:t>
            </a:r>
          </a:p>
        </p:txBody>
      </p:sp>
      <p:pic>
        <p:nvPicPr>
          <p:cNvPr id="132098" name="Picture 4" descr="Leewave.tiff                                                   001FD6B7&#10;Cliff Disk                     BB5EA40C:">
            <a:extLst>
              <a:ext uri="{FF2B5EF4-FFF2-40B4-BE49-F238E27FC236}">
                <a16:creationId xmlns:a16="http://schemas.microsoft.com/office/drawing/2014/main" id="{B0A8A062-AF4C-3843-9350-F889DA7956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066800"/>
            <a:ext cx="5791200" cy="3895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099" name="Text Box 5">
            <a:extLst>
              <a:ext uri="{FF2B5EF4-FFF2-40B4-BE49-F238E27FC236}">
                <a16:creationId xmlns:a16="http://schemas.microsoft.com/office/drawing/2014/main" id="{31097559-B915-C34A-9DB2-6981B20769D6}"/>
              </a:ext>
            </a:extLst>
          </p:cNvPr>
          <p:cNvSpPr txBox="1">
            <a:spLocks noChangeArrowheads="1"/>
          </p:cNvSpPr>
          <p:nvPr/>
        </p:nvSpPr>
        <p:spPr bwMode="auto">
          <a:xfrm>
            <a:off x="304800" y="5072043"/>
            <a:ext cx="86106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000" dirty="0">
                <a:latin typeface="Lucida Grande" panose="020B0600040502020204" pitchFamily="34" charset="0"/>
              </a:rPr>
              <a:t>Lee waves whose energy </a:t>
            </a:r>
            <a:r>
              <a:rPr lang="en-US" altLang="en-US" sz="2000" b="1" dirty="0">
                <a:latin typeface="Lucida Grande" panose="020B0600040502020204" pitchFamily="34" charset="0"/>
              </a:rPr>
              <a:t>does not propagate vertically </a:t>
            </a:r>
            <a:r>
              <a:rPr lang="en-US" altLang="en-US" sz="2000" dirty="0">
                <a:latin typeface="Lucida Grande" panose="020B0600040502020204" pitchFamily="34" charset="0"/>
              </a:rPr>
              <a:t>because of strong wind shear or low stability above are said to be "trapped." These waves are typically at an altitude within a few thousand feet of the mountain ridge crest. No tilt and weaken with height aloft.</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C563-FD81-05A2-0133-A55C4B04A4F3}"/>
              </a:ext>
            </a:extLst>
          </p:cNvPr>
          <p:cNvSpPr>
            <a:spLocks noGrp="1"/>
          </p:cNvSpPr>
          <p:nvPr>
            <p:ph type="title"/>
          </p:nvPr>
        </p:nvSpPr>
        <p:spPr/>
        <p:txBody>
          <a:bodyPr/>
          <a:lstStyle/>
          <a:p>
            <a:r>
              <a:rPr lang="en-US" dirty="0"/>
              <a:t>Trapped Lee Wave</a:t>
            </a:r>
          </a:p>
        </p:txBody>
      </p:sp>
      <p:pic>
        <p:nvPicPr>
          <p:cNvPr id="5" name="Content Placeholder 4" descr="A snow covered ground with snow&#10;&#10;Description automatically generated with medium confidence">
            <a:extLst>
              <a:ext uri="{FF2B5EF4-FFF2-40B4-BE49-F238E27FC236}">
                <a16:creationId xmlns:a16="http://schemas.microsoft.com/office/drawing/2014/main" id="{5A57DA95-9080-7F74-9C5E-87D0DD754F84}"/>
              </a:ext>
            </a:extLst>
          </p:cNvPr>
          <p:cNvPicPr>
            <a:picLocks noGrp="1" noChangeAspect="1"/>
          </p:cNvPicPr>
          <p:nvPr>
            <p:ph idx="1"/>
          </p:nvPr>
        </p:nvPicPr>
        <p:blipFill>
          <a:blip r:embed="rId2"/>
          <a:stretch>
            <a:fillRect/>
          </a:stretch>
        </p:blipFill>
        <p:spPr>
          <a:xfrm>
            <a:off x="1823791" y="1532750"/>
            <a:ext cx="6034617" cy="4525963"/>
          </a:xfrm>
        </p:spPr>
      </p:pic>
    </p:spTree>
    <p:extLst>
      <p:ext uri="{BB962C8B-B14F-4D97-AF65-F5344CB8AC3E}">
        <p14:creationId xmlns:p14="http://schemas.microsoft.com/office/powerpoint/2010/main" val="3735442017"/>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C563-FD81-05A2-0133-A55C4B04A4F3}"/>
              </a:ext>
            </a:extLst>
          </p:cNvPr>
          <p:cNvSpPr>
            <a:spLocks noGrp="1"/>
          </p:cNvSpPr>
          <p:nvPr>
            <p:ph type="title"/>
          </p:nvPr>
        </p:nvSpPr>
        <p:spPr/>
        <p:txBody>
          <a:bodyPr/>
          <a:lstStyle/>
          <a:p>
            <a:r>
              <a:rPr lang="en-US" dirty="0"/>
              <a:t>Trapped Lee Wave</a:t>
            </a:r>
          </a:p>
        </p:txBody>
      </p:sp>
      <p:pic>
        <p:nvPicPr>
          <p:cNvPr id="7" name="Picture 6" descr="A map with yellow arrows&#10;&#10;Description automatically generated">
            <a:extLst>
              <a:ext uri="{FF2B5EF4-FFF2-40B4-BE49-F238E27FC236}">
                <a16:creationId xmlns:a16="http://schemas.microsoft.com/office/drawing/2014/main" id="{E32680CC-003B-76D8-FD33-B27141B06F8B}"/>
              </a:ext>
            </a:extLst>
          </p:cNvPr>
          <p:cNvPicPr>
            <a:picLocks noChangeAspect="1"/>
          </p:cNvPicPr>
          <p:nvPr/>
        </p:nvPicPr>
        <p:blipFill>
          <a:blip r:embed="rId2"/>
          <a:stretch>
            <a:fillRect/>
          </a:stretch>
        </p:blipFill>
        <p:spPr>
          <a:xfrm>
            <a:off x="457200" y="1676400"/>
            <a:ext cx="7914596" cy="4449762"/>
          </a:xfrm>
          <a:prstGeom prst="rect">
            <a:avLst/>
          </a:prstGeom>
        </p:spPr>
      </p:pic>
    </p:spTree>
    <p:extLst>
      <p:ext uri="{BB962C8B-B14F-4D97-AF65-F5344CB8AC3E}">
        <p14:creationId xmlns:p14="http://schemas.microsoft.com/office/powerpoint/2010/main" val="133552957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Rectangle 2">
            <a:extLst>
              <a:ext uri="{FF2B5EF4-FFF2-40B4-BE49-F238E27FC236}">
                <a16:creationId xmlns:a16="http://schemas.microsoft.com/office/drawing/2014/main" id="{8115476E-7BD0-7942-886D-465F9D6DFF3D}"/>
              </a:ext>
            </a:extLst>
          </p:cNvPr>
          <p:cNvSpPr>
            <a:spLocks noGrp="1" noChangeArrowheads="1"/>
          </p:cNvSpPr>
          <p:nvPr>
            <p:ph type="title"/>
          </p:nvPr>
        </p:nvSpPr>
        <p:spPr>
          <a:xfrm>
            <a:off x="533400" y="76200"/>
            <a:ext cx="8305800" cy="838200"/>
          </a:xfrm>
        </p:spPr>
        <p:txBody>
          <a:bodyPr/>
          <a:lstStyle/>
          <a:p>
            <a:r>
              <a:rPr lang="en-US" altLang="en-US" sz="3600" b="1" dirty="0">
                <a:solidFill>
                  <a:schemeClr val="accent2"/>
                </a:solidFill>
                <a:ea typeface="ＭＳ Ｐゴシック" panose="020B0600070205080204" pitchFamily="34" charset="-128"/>
              </a:rPr>
              <a:t>Vertically Propagating Waves</a:t>
            </a:r>
          </a:p>
        </p:txBody>
      </p:sp>
      <p:pic>
        <p:nvPicPr>
          <p:cNvPr id="133122" name="Picture 4" descr="Vertically propagating.tiff                                    001FD6B7&#10;Cliff Disk                     BB5EA40C:">
            <a:extLst>
              <a:ext uri="{FF2B5EF4-FFF2-40B4-BE49-F238E27FC236}">
                <a16:creationId xmlns:a16="http://schemas.microsoft.com/office/drawing/2014/main" id="{32C4D6EA-E6D2-474A-9F41-DDFD631738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886047"/>
            <a:ext cx="62865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23" name="Text Box 5">
            <a:extLst>
              <a:ext uri="{FF2B5EF4-FFF2-40B4-BE49-F238E27FC236}">
                <a16:creationId xmlns:a16="http://schemas.microsoft.com/office/drawing/2014/main" id="{6347A763-3D79-4E4F-BD51-D62790748F8B}"/>
              </a:ext>
            </a:extLst>
          </p:cNvPr>
          <p:cNvSpPr txBox="1">
            <a:spLocks noChangeArrowheads="1"/>
          </p:cNvSpPr>
          <p:nvPr/>
        </p:nvSpPr>
        <p:spPr bwMode="auto">
          <a:xfrm>
            <a:off x="657447" y="5148230"/>
            <a:ext cx="845820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1800" dirty="0">
                <a:latin typeface="Lucida Grande" panose="020B0600040502020204" pitchFamily="34" charset="0"/>
              </a:rPr>
              <a:t>Vertically-propagating waves occur when waves become more amplified and tilt upwind with height. Tilting, amplified waves can cause aircraft to experience turbulence at very high altitudes. Clear air turbulence often occurs in the upper troposphere due to vertically-propagating waves. Such waves have been documented up to 200,000 feet and higher.</a:t>
            </a:r>
            <a:endParaRPr lang="en-US" altLang="en-US" sz="1800" dirty="0">
              <a:solidFill>
                <a:srgbClr val="000000"/>
              </a:solidFill>
              <a:latin typeface="Lucida Grande" panose="020B0600040502020204" pitchFamily="34" charset="0"/>
            </a:endParaRP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Title 1">
            <a:extLst>
              <a:ext uri="{FF2B5EF4-FFF2-40B4-BE49-F238E27FC236}">
                <a16:creationId xmlns:a16="http://schemas.microsoft.com/office/drawing/2014/main" id="{68EBA144-5171-5846-9C4D-F11E24AFE946}"/>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34146" name="Content Placeholder 3" descr="cross sectoin.jpg">
            <a:extLst>
              <a:ext uri="{FF2B5EF4-FFF2-40B4-BE49-F238E27FC236}">
                <a16:creationId xmlns:a16="http://schemas.microsoft.com/office/drawing/2014/main" id="{D5711C74-D80E-6E40-8404-22CDB866A1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0773" r="-20773"/>
          <a:stretch>
            <a:fillRect/>
          </a:stretch>
        </p:blipFill>
        <p:spPr>
          <a:xfrm>
            <a:off x="-533400" y="457200"/>
            <a:ext cx="10650538" cy="5638800"/>
          </a:xfrm>
        </p:spPr>
      </p:pic>
      <p:sp>
        <p:nvSpPr>
          <p:cNvPr id="2" name="TextBox 1">
            <a:extLst>
              <a:ext uri="{FF2B5EF4-FFF2-40B4-BE49-F238E27FC236}">
                <a16:creationId xmlns:a16="http://schemas.microsoft.com/office/drawing/2014/main" id="{4B13863F-79E8-B5D7-EE85-4E074F1B2D4D}"/>
              </a:ext>
            </a:extLst>
          </p:cNvPr>
          <p:cNvSpPr txBox="1"/>
          <p:nvPr/>
        </p:nvSpPr>
        <p:spPr>
          <a:xfrm>
            <a:off x="1219200" y="6169967"/>
            <a:ext cx="7394973" cy="461665"/>
          </a:xfrm>
          <a:prstGeom prst="rect">
            <a:avLst/>
          </a:prstGeom>
          <a:noFill/>
        </p:spPr>
        <p:txBody>
          <a:bodyPr wrap="none" rtlCol="0">
            <a:spAutoFit/>
          </a:bodyPr>
          <a:lstStyle/>
          <a:p>
            <a:r>
              <a:rPr lang="en-US" dirty="0"/>
              <a:t>Such clouds in upper troposphere downstream of the crest</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a:extLst>
              <a:ext uri="{FF2B5EF4-FFF2-40B4-BE49-F238E27FC236}">
                <a16:creationId xmlns:a16="http://schemas.microsoft.com/office/drawing/2014/main" id="{2326B1D2-923F-8047-86AF-77AC3B17A996}"/>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Vertically Propagating Mountain Wave Clouds</a:t>
            </a:r>
          </a:p>
        </p:txBody>
      </p:sp>
      <p:pic>
        <p:nvPicPr>
          <p:cNvPr id="5" name="Content Placeholder 4">
            <a:extLst>
              <a:ext uri="{FF2B5EF4-FFF2-40B4-BE49-F238E27FC236}">
                <a16:creationId xmlns:a16="http://schemas.microsoft.com/office/drawing/2014/main" id="{C4771DED-6696-514C-B4F9-0EC19544BA41}"/>
              </a:ext>
            </a:extLst>
          </p:cNvPr>
          <p:cNvPicPr>
            <a:picLocks noGrp="1" noChangeAspect="1"/>
          </p:cNvPicPr>
          <p:nvPr>
            <p:ph idx="1"/>
          </p:nvPr>
        </p:nvPicPr>
        <p:blipFill>
          <a:blip r:embed="rId2"/>
          <a:stretch>
            <a:fillRect/>
          </a:stretch>
        </p:blipFill>
        <p:spPr>
          <a:xfrm>
            <a:off x="213485" y="1676400"/>
            <a:ext cx="8493635" cy="4626614"/>
          </a:xfrm>
        </p:spPr>
      </p:pic>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1">
            <a:extLst>
              <a:ext uri="{FF2B5EF4-FFF2-40B4-BE49-F238E27FC236}">
                <a16:creationId xmlns:a16="http://schemas.microsoft.com/office/drawing/2014/main" id="{4544C668-7413-9942-A99B-BD76E45DD9DD}"/>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36194" name="Content Placeholder 3" descr="oct30_Sierra_waveWWW.gif">
            <a:extLst>
              <a:ext uri="{FF2B5EF4-FFF2-40B4-BE49-F238E27FC236}">
                <a16:creationId xmlns:a16="http://schemas.microsoft.com/office/drawing/2014/main" id="{A73C9368-4151-CE40-981A-D9F96949FF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90375" y="685800"/>
            <a:ext cx="7930292" cy="5791200"/>
          </a:xfrm>
        </p:spPr>
      </p:pic>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B9C03-033D-7746-A5BA-B02AE7D51297}"/>
              </a:ext>
            </a:extLst>
          </p:cNvPr>
          <p:cNvSpPr>
            <a:spLocks noGrp="1"/>
          </p:cNvSpPr>
          <p:nvPr>
            <p:ph type="title"/>
          </p:nvPr>
        </p:nvSpPr>
        <p:spPr/>
        <p:txBody>
          <a:bodyPr/>
          <a:lstStyle/>
          <a:p>
            <a:endParaRPr lang="en-US"/>
          </a:p>
        </p:txBody>
      </p:sp>
      <p:pic>
        <p:nvPicPr>
          <p:cNvPr id="5" name="Content Placeholder 4" descr="A picture containing text, ground&#10;&#10;Description automatically generated">
            <a:extLst>
              <a:ext uri="{FF2B5EF4-FFF2-40B4-BE49-F238E27FC236}">
                <a16:creationId xmlns:a16="http://schemas.microsoft.com/office/drawing/2014/main" id="{B05E7733-5998-6146-A796-ECD5FB8A79FA}"/>
              </a:ext>
            </a:extLst>
          </p:cNvPr>
          <p:cNvPicPr>
            <a:picLocks noGrp="1" noChangeAspect="1"/>
          </p:cNvPicPr>
          <p:nvPr>
            <p:ph idx="1"/>
          </p:nvPr>
        </p:nvPicPr>
        <p:blipFill>
          <a:blip r:embed="rId2"/>
          <a:stretch>
            <a:fillRect/>
          </a:stretch>
        </p:blipFill>
        <p:spPr>
          <a:xfrm>
            <a:off x="362468" y="1429490"/>
            <a:ext cx="8629132" cy="4666509"/>
          </a:xfrm>
        </p:spPr>
      </p:pic>
    </p:spTree>
    <p:extLst>
      <p:ext uri="{BB962C8B-B14F-4D97-AF65-F5344CB8AC3E}">
        <p14:creationId xmlns:p14="http://schemas.microsoft.com/office/powerpoint/2010/main" val="35257090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Title 1">
            <a:extLst>
              <a:ext uri="{FF2B5EF4-FFF2-40B4-BE49-F238E27FC236}">
                <a16:creationId xmlns:a16="http://schemas.microsoft.com/office/drawing/2014/main" id="{98F0A01C-8D4B-BE4C-B87D-425F0B82817F}"/>
              </a:ext>
            </a:extLst>
          </p:cNvPr>
          <p:cNvSpPr>
            <a:spLocks noGrp="1" noChangeArrowheads="1"/>
          </p:cNvSpPr>
          <p:nvPr>
            <p:ph type="title"/>
          </p:nvPr>
        </p:nvSpPr>
        <p:spPr>
          <a:xfrm>
            <a:off x="304800" y="381000"/>
            <a:ext cx="8686800" cy="1143000"/>
          </a:xfrm>
        </p:spPr>
        <p:txBody>
          <a:bodyPr/>
          <a:lstStyle/>
          <a:p>
            <a:r>
              <a:rPr lang="en-US" altLang="en-US" b="1" dirty="0">
                <a:solidFill>
                  <a:schemeClr val="accent6"/>
                </a:solidFill>
                <a:ea typeface="ＭＳ Ｐゴシック" panose="020B0600070205080204" pitchFamily="34" charset="-128"/>
              </a:rPr>
              <a:t>Froude Number and Mountain Waves</a:t>
            </a:r>
          </a:p>
        </p:txBody>
      </p:sp>
      <p:sp>
        <p:nvSpPr>
          <p:cNvPr id="137218" name="Content Placeholder 2">
            <a:extLst>
              <a:ext uri="{FF2B5EF4-FFF2-40B4-BE49-F238E27FC236}">
                <a16:creationId xmlns:a16="http://schemas.microsoft.com/office/drawing/2014/main" id="{9CDA9D21-C831-8142-8478-17C0AFE85493}"/>
              </a:ext>
            </a:extLst>
          </p:cNvPr>
          <p:cNvSpPr>
            <a:spLocks noGrp="1" noChangeArrowheads="1"/>
          </p:cNvSpPr>
          <p:nvPr>
            <p:ph idx="1"/>
          </p:nvPr>
        </p:nvSpPr>
        <p:spPr>
          <a:xfrm>
            <a:off x="406040" y="1676400"/>
            <a:ext cx="8077200" cy="4114800"/>
          </a:xfrm>
        </p:spPr>
        <p:txBody>
          <a:bodyPr/>
          <a:lstStyle/>
          <a:p>
            <a:r>
              <a:rPr lang="en-US" altLang="en-US" sz="2800" dirty="0">
                <a:ea typeface="ＭＳ Ｐゴシック" panose="020B0600070205080204" pitchFamily="34" charset="-128"/>
              </a:rPr>
              <a:t>The </a:t>
            </a:r>
            <a:r>
              <a:rPr lang="en-US" altLang="en-US" sz="2800" b="1" dirty="0">
                <a:ea typeface="ＭＳ Ｐゴシック" panose="020B0600070205080204" pitchFamily="34" charset="-128"/>
              </a:rPr>
              <a:t>Froude number </a:t>
            </a:r>
            <a:r>
              <a:rPr lang="en-US" altLang="en-US" sz="2800" dirty="0">
                <a:ea typeface="ＭＳ Ｐゴシック" panose="020B0600070205080204" pitchFamily="34" charset="-128"/>
              </a:rPr>
              <a:t>expresses the ratio between the kinetic energy (wind speed) and the potential energy needed to get over the terrain (stability times mountain height).  </a:t>
            </a:r>
          </a:p>
          <a:p>
            <a:r>
              <a:rPr lang="en-US" altLang="en-US" sz="2800" dirty="0">
                <a:ea typeface="ＭＳ Ｐゴシック" panose="020B0600070205080204" pitchFamily="34" charset="-128"/>
              </a:rPr>
              <a:t>Measure of momentum to push over mountain versus forces fighting ascent</a:t>
            </a:r>
          </a:p>
        </p:txBody>
      </p:sp>
      <p:pic>
        <p:nvPicPr>
          <p:cNvPr id="3" name="Picture 2">
            <a:extLst>
              <a:ext uri="{FF2B5EF4-FFF2-40B4-BE49-F238E27FC236}">
                <a16:creationId xmlns:a16="http://schemas.microsoft.com/office/drawing/2014/main" id="{188F2A33-6661-AC4B-A8B8-75E81EE4C761}"/>
              </a:ext>
            </a:extLst>
          </p:cNvPr>
          <p:cNvPicPr>
            <a:picLocks noChangeAspect="1"/>
          </p:cNvPicPr>
          <p:nvPr/>
        </p:nvPicPr>
        <p:blipFill rotWithShape="1">
          <a:blip r:embed="rId2"/>
          <a:srcRect l="2415" t="35089" r="7306"/>
          <a:stretch/>
        </p:blipFill>
        <p:spPr>
          <a:xfrm>
            <a:off x="333153" y="4343400"/>
            <a:ext cx="8613913" cy="1981200"/>
          </a:xfrm>
          <a:prstGeom prst="rect">
            <a:avLst/>
          </a:prstGeom>
        </p:spPr>
      </p:pic>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Title 1">
            <a:extLst>
              <a:ext uri="{FF2B5EF4-FFF2-40B4-BE49-F238E27FC236}">
                <a16:creationId xmlns:a16="http://schemas.microsoft.com/office/drawing/2014/main" id="{98F0A01C-8D4B-BE4C-B87D-425F0B82817F}"/>
              </a:ext>
            </a:extLst>
          </p:cNvPr>
          <p:cNvSpPr>
            <a:spLocks noGrp="1" noChangeArrowheads="1"/>
          </p:cNvSpPr>
          <p:nvPr>
            <p:ph type="title"/>
          </p:nvPr>
        </p:nvSpPr>
        <p:spPr>
          <a:xfrm>
            <a:off x="228600" y="457200"/>
            <a:ext cx="8686800" cy="1143000"/>
          </a:xfrm>
        </p:spPr>
        <p:txBody>
          <a:bodyPr/>
          <a:lstStyle/>
          <a:p>
            <a:r>
              <a:rPr lang="en-US" altLang="en-US" b="1" dirty="0">
                <a:solidFill>
                  <a:schemeClr val="accent6"/>
                </a:solidFill>
                <a:ea typeface="ＭＳ Ｐゴシック" panose="020B0600070205080204" pitchFamily="34" charset="-128"/>
              </a:rPr>
              <a:t>Froude Number and Mountain Waves</a:t>
            </a:r>
          </a:p>
        </p:txBody>
      </p:sp>
      <p:sp>
        <p:nvSpPr>
          <p:cNvPr id="137218" name="Content Placeholder 2">
            <a:extLst>
              <a:ext uri="{FF2B5EF4-FFF2-40B4-BE49-F238E27FC236}">
                <a16:creationId xmlns:a16="http://schemas.microsoft.com/office/drawing/2014/main" id="{9CDA9D21-C831-8142-8478-17C0AFE85493}"/>
              </a:ext>
            </a:extLst>
          </p:cNvPr>
          <p:cNvSpPr>
            <a:spLocks noGrp="1" noChangeArrowheads="1"/>
          </p:cNvSpPr>
          <p:nvPr>
            <p:ph idx="1"/>
          </p:nvPr>
        </p:nvSpPr>
        <p:spPr>
          <a:xfrm>
            <a:off x="609600" y="2133600"/>
            <a:ext cx="8077200" cy="4114800"/>
          </a:xfrm>
        </p:spPr>
        <p:txBody>
          <a:bodyPr/>
          <a:lstStyle/>
          <a:p>
            <a:r>
              <a:rPr lang="en-US" altLang="en-US" sz="2800" b="1" dirty="0">
                <a:ea typeface="ＭＳ Ｐゴシック" panose="020B0600070205080204" pitchFamily="34" charset="-128"/>
              </a:rPr>
              <a:t>If the Froude number is equal to or greater than 1</a:t>
            </a:r>
            <a:r>
              <a:rPr lang="en-US" altLang="en-US" sz="2800" dirty="0">
                <a:ea typeface="ＭＳ Ｐゴシック" panose="020B0600070205080204" pitchFamily="34" charset="-128"/>
              </a:rPr>
              <a:t>, then there is the potential for mountain wave activity (air can move over barrier)</a:t>
            </a:r>
          </a:p>
          <a:p>
            <a:r>
              <a:rPr lang="en-US" altLang="en-US" sz="2800" dirty="0">
                <a:ea typeface="ＭＳ Ｐゴシック" panose="020B0600070205080204" pitchFamily="34" charset="-128"/>
              </a:rPr>
              <a:t> </a:t>
            </a:r>
            <a:r>
              <a:rPr lang="en-US" altLang="en-US" sz="2800" b="1" dirty="0">
                <a:ea typeface="ＭＳ Ｐゴシック" panose="020B0600070205080204" pitchFamily="34" charset="-128"/>
              </a:rPr>
              <a:t>If the Froude number is less than one</a:t>
            </a:r>
            <a:r>
              <a:rPr lang="en-US" altLang="en-US" sz="2800" dirty="0">
                <a:ea typeface="ＭＳ Ｐゴシック" panose="020B0600070205080204" pitchFamily="34" charset="-128"/>
              </a:rPr>
              <a:t>, then the momentum of the airflow is insufficient to carry the flow over the mountain and the flow is blocked.  Low probability of mountain waves.</a:t>
            </a:r>
          </a:p>
          <a:p>
            <a:pPr marL="0" indent="0">
              <a:buNone/>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60972100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Rectangle 2">
            <a:extLst>
              <a:ext uri="{FF2B5EF4-FFF2-40B4-BE49-F238E27FC236}">
                <a16:creationId xmlns:a16="http://schemas.microsoft.com/office/drawing/2014/main" id="{157E87CC-A530-8A47-A1F8-DF3FD628A25E}"/>
              </a:ext>
            </a:extLst>
          </p:cNvPr>
          <p:cNvSpPr>
            <a:spLocks noGrp="1" noChangeArrowheads="1"/>
          </p:cNvSpPr>
          <p:nvPr>
            <p:ph type="title"/>
          </p:nvPr>
        </p:nvSpPr>
        <p:spPr>
          <a:xfrm>
            <a:off x="457200" y="421758"/>
            <a:ext cx="8229600" cy="1143000"/>
          </a:xfrm>
        </p:spPr>
        <p:txBody>
          <a:bodyPr/>
          <a:lstStyle/>
          <a:p>
            <a:r>
              <a:rPr lang="en-US" altLang="en-US" b="1" dirty="0">
                <a:solidFill>
                  <a:schemeClr val="accent6"/>
                </a:solidFill>
                <a:ea typeface="ＭＳ Ｐゴシック" panose="020B0600070205080204" pitchFamily="34" charset="-128"/>
              </a:rPr>
              <a:t>Trapped vs Vertically Propagating</a:t>
            </a:r>
          </a:p>
        </p:txBody>
      </p:sp>
      <p:sp>
        <p:nvSpPr>
          <p:cNvPr id="138242" name="Rectangle 3">
            <a:extLst>
              <a:ext uri="{FF2B5EF4-FFF2-40B4-BE49-F238E27FC236}">
                <a16:creationId xmlns:a16="http://schemas.microsoft.com/office/drawing/2014/main" id="{2F3759E2-AD0D-7B46-8353-28A76E500374}"/>
              </a:ext>
            </a:extLst>
          </p:cNvPr>
          <p:cNvSpPr>
            <a:spLocks noGrp="1" noChangeArrowheads="1"/>
          </p:cNvSpPr>
          <p:nvPr>
            <p:ph idx="1"/>
          </p:nvPr>
        </p:nvSpPr>
        <p:spPr>
          <a:xfrm>
            <a:off x="505047" y="1752600"/>
            <a:ext cx="8229600" cy="4525963"/>
          </a:xfrm>
        </p:spPr>
        <p:txBody>
          <a:bodyPr/>
          <a:lstStyle/>
          <a:p>
            <a:r>
              <a:rPr lang="en-US" altLang="en-US" dirty="0">
                <a:ea typeface="ＭＳ Ｐゴシック" panose="020B0600070205080204" pitchFamily="34" charset="-128"/>
              </a:rPr>
              <a:t>A key parameter controlling the nature of mountain waves is the </a:t>
            </a:r>
            <a:r>
              <a:rPr lang="en-US" altLang="en-US" b="1" dirty="0">
                <a:ea typeface="ＭＳ Ｐゴシック" panose="020B0600070205080204" pitchFamily="34" charset="-128"/>
              </a:rPr>
              <a:t>Scorer Parameter (</a:t>
            </a:r>
            <a:r>
              <a:rPr lang="en-US" altLang="en-US" b="1" i="1" dirty="0">
                <a:ea typeface="ＭＳ Ｐゴシック" panose="020B0600070205080204" pitchFamily="34" charset="-128"/>
              </a:rPr>
              <a:t>l</a:t>
            </a:r>
            <a:r>
              <a:rPr lang="en-US" altLang="en-US" b="1" dirty="0">
                <a:ea typeface="ＭＳ Ｐゴシック" panose="020B0600070205080204" pitchFamily="34" charset="-128"/>
              </a:rPr>
              <a:t>)</a:t>
            </a:r>
          </a:p>
          <a:p>
            <a:endParaRPr lang="en-US" altLang="en-US" sz="800" dirty="0">
              <a:ea typeface="ＭＳ Ｐゴシック" panose="020B0600070205080204" pitchFamily="34" charset="-128"/>
            </a:endParaRPr>
          </a:p>
          <a:p>
            <a:pPr>
              <a:spcBef>
                <a:spcPts val="0"/>
              </a:spcBef>
              <a:buFontTx/>
              <a:buNone/>
            </a:pPr>
            <a:r>
              <a:rPr lang="en-US" altLang="en-US" dirty="0">
                <a:ea typeface="ＭＳ Ｐゴシック" panose="020B0600070205080204" pitchFamily="34" charset="-128"/>
              </a:rPr>
              <a:t>	</a:t>
            </a:r>
            <a:r>
              <a:rPr lang="en-US" altLang="en-US" b="1" i="1" dirty="0">
                <a:ea typeface="ＭＳ Ｐゴシック" panose="020B0600070205080204" pitchFamily="34" charset="-128"/>
              </a:rPr>
              <a:t>l</a:t>
            </a:r>
            <a:r>
              <a:rPr lang="en-US" altLang="en-US" b="1" baseline="30000" dirty="0">
                <a:ea typeface="ＭＳ Ｐゴシック" panose="020B0600070205080204" pitchFamily="34" charset="-128"/>
              </a:rPr>
              <a:t>2</a:t>
            </a:r>
            <a:r>
              <a:rPr lang="en-US" altLang="en-US" b="1" dirty="0">
                <a:ea typeface="ＭＳ Ｐゴシック" panose="020B0600070205080204" pitchFamily="34" charset="-128"/>
              </a:rPr>
              <a:t>	=	</a:t>
            </a:r>
            <a:r>
              <a:rPr lang="en-US" altLang="en-US" b="1" u="sng" dirty="0">
                <a:ea typeface="ＭＳ Ｐゴシック" panose="020B0600070205080204" pitchFamily="34" charset="-128"/>
              </a:rPr>
              <a:t>N</a:t>
            </a:r>
            <a:r>
              <a:rPr lang="en-US" altLang="en-US" b="1" u="sng" baseline="30000" dirty="0">
                <a:ea typeface="ＭＳ Ｐゴシック" panose="020B0600070205080204" pitchFamily="34" charset="-128"/>
              </a:rPr>
              <a:t>2</a:t>
            </a:r>
            <a:r>
              <a:rPr lang="en-US" altLang="en-US" b="1" baseline="30000" dirty="0">
                <a:ea typeface="ＭＳ Ｐゴシック" panose="020B0600070205080204" pitchFamily="34" charset="-128"/>
              </a:rPr>
              <a:t>  </a:t>
            </a:r>
            <a:r>
              <a:rPr lang="en-US" altLang="en-US" b="1" dirty="0">
                <a:ea typeface="ＭＳ Ｐゴシック" panose="020B0600070205080204" pitchFamily="34" charset="-128"/>
              </a:rPr>
              <a:t>-   </a:t>
            </a:r>
            <a:r>
              <a:rPr lang="en-US" altLang="en-US" b="1" u="sng" dirty="0">
                <a:ea typeface="ＭＳ Ｐゴシック" panose="020B0600070205080204" pitchFamily="34" charset="-128"/>
              </a:rPr>
              <a:t>1</a:t>
            </a:r>
            <a:r>
              <a:rPr lang="en-US" altLang="en-US" b="1" dirty="0">
                <a:ea typeface="ＭＳ Ｐゴシック" panose="020B0600070205080204" pitchFamily="34" charset="-128"/>
              </a:rPr>
              <a:t>  </a:t>
            </a:r>
            <a:r>
              <a:rPr lang="en-US" altLang="en-US" b="1" u="sng" dirty="0">
                <a:ea typeface="ＭＳ Ｐゴシック" panose="020B0600070205080204" pitchFamily="34" charset="-128"/>
              </a:rPr>
              <a:t>d</a:t>
            </a:r>
            <a:r>
              <a:rPr lang="en-US" altLang="en-US" b="1" u="sng" baseline="30000" dirty="0">
                <a:ea typeface="ＭＳ Ｐゴシック" panose="020B0600070205080204" pitchFamily="34" charset="-128"/>
              </a:rPr>
              <a:t>2</a:t>
            </a:r>
            <a:r>
              <a:rPr lang="en-US" altLang="en-US" b="1" u="sng" dirty="0">
                <a:ea typeface="ＭＳ Ｐゴシック" panose="020B0600070205080204" pitchFamily="34" charset="-128"/>
              </a:rPr>
              <a:t>U</a:t>
            </a:r>
          </a:p>
          <a:p>
            <a:pPr>
              <a:spcBef>
                <a:spcPts val="0"/>
              </a:spcBef>
              <a:buFontTx/>
              <a:buNone/>
            </a:pPr>
            <a:r>
              <a:rPr lang="en-US" altLang="en-US" b="1" dirty="0">
                <a:ea typeface="ＭＳ Ｐゴシック" panose="020B0600070205080204" pitchFamily="34" charset="-128"/>
              </a:rPr>
              <a:t>			     U</a:t>
            </a:r>
            <a:r>
              <a:rPr lang="en-US" altLang="en-US" b="1" baseline="30000" dirty="0">
                <a:ea typeface="ＭＳ Ｐゴシック" panose="020B0600070205080204" pitchFamily="34" charset="-128"/>
              </a:rPr>
              <a:t>2</a:t>
            </a:r>
            <a:r>
              <a:rPr lang="en-US" altLang="en-US" b="1" dirty="0">
                <a:ea typeface="ＭＳ Ｐゴシック" panose="020B0600070205080204" pitchFamily="34" charset="-128"/>
              </a:rPr>
              <a:t>     U d z</a:t>
            </a:r>
            <a:r>
              <a:rPr lang="en-US" altLang="en-US" b="1" baseline="30000" dirty="0">
                <a:ea typeface="ＭＳ Ｐゴシック" panose="020B0600070205080204" pitchFamily="34" charset="-128"/>
              </a:rPr>
              <a:t>2</a:t>
            </a:r>
          </a:p>
        </p:txBody>
      </p:sp>
      <p:sp>
        <p:nvSpPr>
          <p:cNvPr id="138243" name="Text Box 4">
            <a:extLst>
              <a:ext uri="{FF2B5EF4-FFF2-40B4-BE49-F238E27FC236}">
                <a16:creationId xmlns:a16="http://schemas.microsoft.com/office/drawing/2014/main" id="{0E7AC079-720B-3D45-A617-00C67A22EC72}"/>
              </a:ext>
            </a:extLst>
          </p:cNvPr>
          <p:cNvSpPr txBox="1">
            <a:spLocks noChangeArrowheads="1"/>
          </p:cNvSpPr>
          <p:nvPr/>
        </p:nvSpPr>
        <p:spPr bwMode="auto">
          <a:xfrm>
            <a:off x="765091" y="4191000"/>
            <a:ext cx="8074109" cy="2215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 typeface="Times" pitchFamily="2" charset="0"/>
              <a:buChar char="•"/>
            </a:pPr>
            <a:r>
              <a:rPr lang="en-US" altLang="en-US" dirty="0">
                <a:latin typeface="Times" pitchFamily="2" charset="0"/>
              </a:rPr>
              <a:t> k is the primary wavenumber of the terrain =2*pi/L, where  L is the length scale of the terrain </a:t>
            </a:r>
          </a:p>
          <a:p>
            <a:pPr>
              <a:spcBef>
                <a:spcPct val="0"/>
              </a:spcBef>
              <a:buFont typeface="Times" pitchFamily="2" charset="0"/>
              <a:buNone/>
            </a:pPr>
            <a:endParaRPr lang="en-US" altLang="en-US" sz="1000" dirty="0">
              <a:latin typeface="Times" pitchFamily="2" charset="0"/>
            </a:endParaRPr>
          </a:p>
          <a:p>
            <a:pPr>
              <a:spcBef>
                <a:spcPct val="0"/>
              </a:spcBef>
              <a:buFont typeface="Times" pitchFamily="2" charset="0"/>
              <a:buChar char="•"/>
            </a:pPr>
            <a:r>
              <a:rPr lang="en-US" altLang="en-US" b="1" dirty="0">
                <a:latin typeface="Times" pitchFamily="2" charset="0"/>
              </a:rPr>
              <a:t> k &lt; </a:t>
            </a:r>
            <a:r>
              <a:rPr lang="en-US" altLang="en-US" b="1" i="1" dirty="0">
                <a:latin typeface="Times" pitchFamily="2" charset="0"/>
              </a:rPr>
              <a:t>l</a:t>
            </a:r>
            <a:r>
              <a:rPr lang="en-US" altLang="en-US" b="1" dirty="0">
                <a:latin typeface="Times" pitchFamily="2" charset="0"/>
              </a:rPr>
              <a:t>:  vertically propagating, k &gt;</a:t>
            </a:r>
            <a:r>
              <a:rPr lang="en-US" altLang="en-US" b="1" i="1" dirty="0">
                <a:latin typeface="Times" pitchFamily="2" charset="0"/>
              </a:rPr>
              <a:t>l</a:t>
            </a:r>
            <a:r>
              <a:rPr lang="en-US" altLang="en-US" b="1" dirty="0">
                <a:latin typeface="Times" pitchFamily="2" charset="0"/>
              </a:rPr>
              <a:t> trapped</a:t>
            </a:r>
          </a:p>
        </p:txBody>
      </p:sp>
      <p:pic>
        <p:nvPicPr>
          <p:cNvPr id="3" name="Picture 2">
            <a:extLst>
              <a:ext uri="{FF2B5EF4-FFF2-40B4-BE49-F238E27FC236}">
                <a16:creationId xmlns:a16="http://schemas.microsoft.com/office/drawing/2014/main" id="{07D0035B-6F49-0C4C-A8DB-8B158413B9C6}"/>
              </a:ext>
            </a:extLst>
          </p:cNvPr>
          <p:cNvPicPr>
            <a:picLocks noChangeAspect="1"/>
          </p:cNvPicPr>
          <p:nvPr/>
        </p:nvPicPr>
        <p:blipFill>
          <a:blip r:embed="rId2"/>
          <a:stretch>
            <a:fillRect/>
          </a:stretch>
        </p:blipFill>
        <p:spPr>
          <a:xfrm>
            <a:off x="5715000" y="2743200"/>
            <a:ext cx="2525889" cy="1411014"/>
          </a:xfrm>
          <a:prstGeom prst="rect">
            <a:avLst/>
          </a:prstGeom>
        </p:spPr>
      </p:pic>
      <p:sp>
        <p:nvSpPr>
          <p:cNvPr id="4" name="Left-Right Arrow 3">
            <a:extLst>
              <a:ext uri="{FF2B5EF4-FFF2-40B4-BE49-F238E27FC236}">
                <a16:creationId xmlns:a16="http://schemas.microsoft.com/office/drawing/2014/main" id="{FAC0E6BF-8BB2-124F-A794-AA88A25C9F9B}"/>
              </a:ext>
            </a:extLst>
          </p:cNvPr>
          <p:cNvSpPr/>
          <p:nvPr/>
        </p:nvSpPr>
        <p:spPr>
          <a:xfrm>
            <a:off x="6019800" y="3733800"/>
            <a:ext cx="914400" cy="189828"/>
          </a:xfrm>
          <a:prstGeom prst="lef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L</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Title 1">
            <a:extLst>
              <a:ext uri="{FF2B5EF4-FFF2-40B4-BE49-F238E27FC236}">
                <a16:creationId xmlns:a16="http://schemas.microsoft.com/office/drawing/2014/main" id="{3D559FC3-E812-9846-8FA8-CA11F26591F7}"/>
              </a:ext>
            </a:extLst>
          </p:cNvPr>
          <p:cNvSpPr>
            <a:spLocks noGrp="1" noChangeArrowheads="1"/>
          </p:cNvSpPr>
          <p:nvPr>
            <p:ph type="title"/>
          </p:nvPr>
        </p:nvSpPr>
        <p:spPr>
          <a:xfrm>
            <a:off x="609600" y="228600"/>
            <a:ext cx="8001000" cy="609600"/>
          </a:xfrm>
        </p:spPr>
        <p:txBody>
          <a:bodyPr/>
          <a:lstStyle/>
          <a:p>
            <a:r>
              <a:rPr lang="en-US" altLang="en-US" b="1" dirty="0">
                <a:solidFill>
                  <a:schemeClr val="accent2"/>
                </a:solidFill>
                <a:ea typeface="ＭＳ Ｐゴシック" panose="020B0600070205080204" pitchFamily="34" charset="-128"/>
              </a:rPr>
              <a:t>Implications</a:t>
            </a:r>
          </a:p>
        </p:txBody>
      </p:sp>
      <p:sp>
        <p:nvSpPr>
          <p:cNvPr id="139266" name="Content Placeholder 2">
            <a:extLst>
              <a:ext uri="{FF2B5EF4-FFF2-40B4-BE49-F238E27FC236}">
                <a16:creationId xmlns:a16="http://schemas.microsoft.com/office/drawing/2014/main" id="{3F7ADF9C-7443-B347-810A-1F9788FCB16E}"/>
              </a:ext>
            </a:extLst>
          </p:cNvPr>
          <p:cNvSpPr>
            <a:spLocks noGrp="1" noChangeArrowheads="1"/>
          </p:cNvSpPr>
          <p:nvPr>
            <p:ph idx="1"/>
          </p:nvPr>
        </p:nvSpPr>
        <p:spPr>
          <a:xfrm>
            <a:off x="609600" y="993775"/>
            <a:ext cx="7848600" cy="2130425"/>
          </a:xfrm>
        </p:spPr>
        <p:txBody>
          <a:bodyPr/>
          <a:lstStyle/>
          <a:p>
            <a:r>
              <a:rPr lang="en-US" altLang="en-US" dirty="0">
                <a:ea typeface="ＭＳ Ｐゴシック" panose="020B0600070205080204" pitchFamily="34" charset="-128"/>
              </a:rPr>
              <a:t>Shorter wavelength waves forced by small scale terrain features </a:t>
            </a:r>
            <a:r>
              <a:rPr lang="en-US" altLang="en-US" b="1" dirty="0">
                <a:ea typeface="ＭＳ Ｐゴシック" panose="020B0600070205080204" pitchFamily="34" charset="-128"/>
              </a:rPr>
              <a:t>tend to be trapped</a:t>
            </a:r>
          </a:p>
          <a:p>
            <a:r>
              <a:rPr lang="en-US" altLang="en-US" dirty="0">
                <a:ea typeface="ＭＳ Ｐゴシック" panose="020B0600070205080204" pitchFamily="34" charset="-128"/>
              </a:rPr>
              <a:t>Longer wavelength waves tend to be </a:t>
            </a:r>
            <a:r>
              <a:rPr lang="en-US" altLang="en-US" b="1" dirty="0">
                <a:ea typeface="ＭＳ Ｐゴシック" panose="020B0600070205080204" pitchFamily="34" charset="-128"/>
              </a:rPr>
              <a:t>vertically propagating</a:t>
            </a:r>
            <a:r>
              <a:rPr lang="en-US" altLang="en-US" dirty="0">
                <a:ea typeface="ＭＳ Ｐゴシック" panose="020B0600070205080204" pitchFamily="34" charset="-128"/>
              </a:rPr>
              <a:t>.</a:t>
            </a:r>
          </a:p>
        </p:txBody>
      </p:sp>
      <p:pic>
        <p:nvPicPr>
          <p:cNvPr id="139267" name="Picture 2">
            <a:extLst>
              <a:ext uri="{FF2B5EF4-FFF2-40B4-BE49-F238E27FC236}">
                <a16:creationId xmlns:a16="http://schemas.microsoft.com/office/drawing/2014/main" id="{80ACD889-E95A-FC47-9933-B67F798586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3152775"/>
            <a:ext cx="4852988" cy="334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6596-0639-C5EF-3615-6C807FB81415}"/>
              </a:ext>
            </a:extLst>
          </p:cNvPr>
          <p:cNvSpPr>
            <a:spLocks noGrp="1"/>
          </p:cNvSpPr>
          <p:nvPr>
            <p:ph type="title"/>
          </p:nvPr>
        </p:nvSpPr>
        <p:spPr/>
        <p:txBody>
          <a:bodyPr/>
          <a:lstStyle/>
          <a:p>
            <a:r>
              <a:rPr lang="en-US" b="1" dirty="0">
                <a:solidFill>
                  <a:schemeClr val="accent2"/>
                </a:solidFill>
              </a:rPr>
              <a:t>Don’t Worry</a:t>
            </a:r>
          </a:p>
        </p:txBody>
      </p:sp>
      <p:sp>
        <p:nvSpPr>
          <p:cNvPr id="3" name="Content Placeholder 2">
            <a:extLst>
              <a:ext uri="{FF2B5EF4-FFF2-40B4-BE49-F238E27FC236}">
                <a16:creationId xmlns:a16="http://schemas.microsoft.com/office/drawing/2014/main" id="{7D5AFB02-00DE-73F4-C64E-D3991283DEEC}"/>
              </a:ext>
            </a:extLst>
          </p:cNvPr>
          <p:cNvSpPr>
            <a:spLocks noGrp="1"/>
          </p:cNvSpPr>
          <p:nvPr>
            <p:ph idx="1"/>
          </p:nvPr>
        </p:nvSpPr>
        <p:spPr/>
        <p:txBody>
          <a:bodyPr/>
          <a:lstStyle/>
          <a:p>
            <a:r>
              <a:rPr lang="en-US" dirty="0"/>
              <a:t>High resolution models (grid spacing of 1-8 km) typically can generally realistically simulate trapped and vertically propagating lee waves.</a:t>
            </a:r>
          </a:p>
          <a:p>
            <a:endParaRPr lang="en-US" dirty="0"/>
          </a:p>
        </p:txBody>
      </p:sp>
      <p:pic>
        <p:nvPicPr>
          <p:cNvPr id="5" name="Picture 4" descr="Chart&#10;&#10;Description automatically generated">
            <a:extLst>
              <a:ext uri="{FF2B5EF4-FFF2-40B4-BE49-F238E27FC236}">
                <a16:creationId xmlns:a16="http://schemas.microsoft.com/office/drawing/2014/main" id="{EFA517D1-296E-767D-E43E-73AAEFADA580}"/>
              </a:ext>
            </a:extLst>
          </p:cNvPr>
          <p:cNvPicPr>
            <a:picLocks noChangeAspect="1"/>
          </p:cNvPicPr>
          <p:nvPr/>
        </p:nvPicPr>
        <p:blipFill>
          <a:blip r:embed="rId2"/>
          <a:stretch>
            <a:fillRect/>
          </a:stretch>
        </p:blipFill>
        <p:spPr>
          <a:xfrm>
            <a:off x="3124200" y="3276600"/>
            <a:ext cx="4692650" cy="3168865"/>
          </a:xfrm>
          <a:prstGeom prst="rect">
            <a:avLst/>
          </a:prstGeom>
        </p:spPr>
      </p:pic>
    </p:spTree>
    <p:extLst>
      <p:ext uri="{BB962C8B-B14F-4D97-AF65-F5344CB8AC3E}">
        <p14:creationId xmlns:p14="http://schemas.microsoft.com/office/powerpoint/2010/main" val="4208367868"/>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8304F-7A1D-AC59-B174-E45338C38AE4}"/>
              </a:ext>
            </a:extLst>
          </p:cNvPr>
          <p:cNvSpPr>
            <a:spLocks noGrp="1"/>
          </p:cNvSpPr>
          <p:nvPr>
            <p:ph type="title"/>
          </p:nvPr>
        </p:nvSpPr>
        <p:spPr/>
        <p:txBody>
          <a:bodyPr/>
          <a:lstStyle/>
          <a:p>
            <a:endParaRPr lang="en-US"/>
          </a:p>
        </p:txBody>
      </p:sp>
      <p:pic>
        <p:nvPicPr>
          <p:cNvPr id="5" name="Content Placeholder 4" descr="Graphical user interface&#10;&#10;Description automatically generated">
            <a:extLst>
              <a:ext uri="{FF2B5EF4-FFF2-40B4-BE49-F238E27FC236}">
                <a16:creationId xmlns:a16="http://schemas.microsoft.com/office/drawing/2014/main" id="{46B8F31A-1ED6-05BA-9169-4CA425CC6E8D}"/>
              </a:ext>
            </a:extLst>
          </p:cNvPr>
          <p:cNvPicPr>
            <a:picLocks noGrp="1" noChangeAspect="1"/>
          </p:cNvPicPr>
          <p:nvPr>
            <p:ph idx="1"/>
          </p:nvPr>
        </p:nvPicPr>
        <p:blipFill>
          <a:blip r:embed="rId2"/>
          <a:stretch>
            <a:fillRect/>
          </a:stretch>
        </p:blipFill>
        <p:spPr>
          <a:xfrm>
            <a:off x="1295400" y="332930"/>
            <a:ext cx="6705600" cy="5945633"/>
          </a:xfrm>
        </p:spPr>
      </p:pic>
    </p:spTree>
    <p:extLst>
      <p:ext uri="{BB962C8B-B14F-4D97-AF65-F5344CB8AC3E}">
        <p14:creationId xmlns:p14="http://schemas.microsoft.com/office/powerpoint/2010/main" val="2964412909"/>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Rectangle 2">
            <a:extLst>
              <a:ext uri="{FF2B5EF4-FFF2-40B4-BE49-F238E27FC236}">
                <a16:creationId xmlns:a16="http://schemas.microsoft.com/office/drawing/2014/main" id="{A6AFB958-D9A9-1E4E-BBF7-4796EE080A19}"/>
              </a:ext>
            </a:extLst>
          </p:cNvPr>
          <p:cNvSpPr>
            <a:spLocks noGrp="1" noChangeArrowheads="1"/>
          </p:cNvSpPr>
          <p:nvPr>
            <p:ph type="title"/>
          </p:nvPr>
        </p:nvSpPr>
        <p:spPr>
          <a:xfrm>
            <a:off x="533400" y="0"/>
            <a:ext cx="7772400" cy="1143000"/>
          </a:xfrm>
        </p:spPr>
        <p:txBody>
          <a:bodyPr/>
          <a:lstStyle/>
          <a:p>
            <a:r>
              <a:rPr lang="en-US" altLang="en-US" b="1" dirty="0">
                <a:solidFill>
                  <a:schemeClr val="accent2"/>
                </a:solidFill>
                <a:ea typeface="ＭＳ Ｐゴシック" panose="020B0600070205080204" pitchFamily="34" charset="-128"/>
              </a:rPr>
              <a:t>Downslope Windstorms</a:t>
            </a:r>
          </a:p>
        </p:txBody>
      </p:sp>
      <p:sp>
        <p:nvSpPr>
          <p:cNvPr id="141314" name="Text Box 6">
            <a:extLst>
              <a:ext uri="{FF2B5EF4-FFF2-40B4-BE49-F238E27FC236}">
                <a16:creationId xmlns:a16="http://schemas.microsoft.com/office/drawing/2014/main" id="{7FF2B740-DC44-864F-855A-10748BCD069D}"/>
              </a:ext>
            </a:extLst>
          </p:cNvPr>
          <p:cNvSpPr>
            <a:spLocks noGrp="1" noChangeArrowheads="1"/>
          </p:cNvSpPr>
          <p:nvPr>
            <p:ph idx="1"/>
          </p:nvPr>
        </p:nvSpPr>
        <p:spPr>
          <a:xfrm>
            <a:off x="567070" y="5410200"/>
            <a:ext cx="7772400" cy="4114800"/>
          </a:xfrm>
        </p:spPr>
        <p:txBody>
          <a:bodyPr/>
          <a:lstStyle/>
          <a:p>
            <a:pPr>
              <a:spcBef>
                <a:spcPct val="0"/>
              </a:spcBef>
              <a:buFontTx/>
              <a:buNone/>
            </a:pPr>
            <a:r>
              <a:rPr lang="en-US" altLang="en-US" sz="2400" dirty="0">
                <a:ea typeface="ＭＳ Ｐゴシック" panose="020B0600070205080204" pitchFamily="34" charset="-128"/>
              </a:rPr>
              <a:t>Under the proper conditions (e.g., existence of </a:t>
            </a:r>
            <a:r>
              <a:rPr lang="en-US" altLang="en-US" sz="2400" b="1" dirty="0">
                <a:ea typeface="ＭＳ Ｐゴシック" panose="020B0600070205080204" pitchFamily="34" charset="-128"/>
              </a:rPr>
              <a:t>critical level or stable layers aloft) </a:t>
            </a:r>
            <a:r>
              <a:rPr lang="en-US" altLang="en-US" sz="2400" dirty="0">
                <a:ea typeface="ＭＳ Ｐゴシック" panose="020B0600070205080204" pitchFamily="34" charset="-128"/>
              </a:rPr>
              <a:t>a vertically propagating waves can amplify or break, resulting in a downslope windstorms</a:t>
            </a:r>
          </a:p>
        </p:txBody>
      </p:sp>
      <p:pic>
        <p:nvPicPr>
          <p:cNvPr id="141315" name="Picture 4" descr="&#13;Breaking.tiff                                                  001FD6B7&#10;Cliff Disk                     BB5EA40C:">
            <a:extLst>
              <a:ext uri="{FF2B5EF4-FFF2-40B4-BE49-F238E27FC236}">
                <a16:creationId xmlns:a16="http://schemas.microsoft.com/office/drawing/2014/main" id="{CBBC3CBA-71D9-F149-B77D-E4AD0FAAEC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6050" y="1066800"/>
            <a:ext cx="61595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ACD1AE7-2932-A147-AE44-813A557C6EF3}"/>
              </a:ext>
            </a:extLst>
          </p:cNvPr>
          <p:cNvSpPr txBox="1"/>
          <p:nvPr/>
        </p:nvSpPr>
        <p:spPr>
          <a:xfrm>
            <a:off x="3916898" y="3733800"/>
            <a:ext cx="1005403" cy="830997"/>
          </a:xfrm>
          <a:prstGeom prst="rect">
            <a:avLst/>
          </a:prstGeom>
          <a:noFill/>
        </p:spPr>
        <p:txBody>
          <a:bodyPr wrap="none" rtlCol="0">
            <a:spAutoFit/>
          </a:bodyPr>
          <a:lstStyle/>
          <a:p>
            <a:r>
              <a:rPr lang="en-US" dirty="0"/>
              <a:t>Strong</a:t>
            </a:r>
          </a:p>
          <a:p>
            <a:r>
              <a:rPr lang="en-US" dirty="0"/>
              <a:t>Winds</a:t>
            </a:r>
          </a:p>
        </p:txBody>
      </p:sp>
      <p:sp>
        <p:nvSpPr>
          <p:cNvPr id="3" name="TextBox 2">
            <a:extLst>
              <a:ext uri="{FF2B5EF4-FFF2-40B4-BE49-F238E27FC236}">
                <a16:creationId xmlns:a16="http://schemas.microsoft.com/office/drawing/2014/main" id="{BD47A8EF-7C03-E84B-BCCD-B4B311676571}"/>
              </a:ext>
            </a:extLst>
          </p:cNvPr>
          <p:cNvSpPr txBox="1"/>
          <p:nvPr/>
        </p:nvSpPr>
        <p:spPr>
          <a:xfrm>
            <a:off x="4419600" y="2667000"/>
            <a:ext cx="1385892" cy="461665"/>
          </a:xfrm>
          <a:prstGeom prst="rect">
            <a:avLst/>
          </a:prstGeom>
          <a:noFill/>
        </p:spPr>
        <p:txBody>
          <a:bodyPr wrap="none" rtlCol="0">
            <a:spAutoFit/>
          </a:bodyPr>
          <a:lstStyle/>
          <a:p>
            <a:r>
              <a:rPr lang="en-US" dirty="0"/>
              <a:t>Turbulent</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Title 1">
            <a:extLst>
              <a:ext uri="{FF2B5EF4-FFF2-40B4-BE49-F238E27FC236}">
                <a16:creationId xmlns:a16="http://schemas.microsoft.com/office/drawing/2014/main" id="{56BF8ED5-BD65-304E-8DF6-2EAE1147C96C}"/>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42338" name="Content Placeholder 3">
            <a:extLst>
              <a:ext uri="{FF2B5EF4-FFF2-40B4-BE49-F238E27FC236}">
                <a16:creationId xmlns:a16="http://schemas.microsoft.com/office/drawing/2014/main" id="{B03613D1-2150-0C49-8935-2EB822C8AB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76400" y="1219200"/>
            <a:ext cx="6076950" cy="4860925"/>
          </a:xfrm>
        </p:spPr>
      </p:pic>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78A95-C074-8548-90D4-9A70EF0AE2EC}"/>
              </a:ext>
            </a:extLst>
          </p:cNvPr>
          <p:cNvSpPr>
            <a:spLocks noGrp="1"/>
          </p:cNvSpPr>
          <p:nvPr>
            <p:ph type="title"/>
          </p:nvPr>
        </p:nvSpPr>
        <p:spPr/>
        <p:txBody>
          <a:bodyPr/>
          <a:lstStyle/>
          <a:p>
            <a:r>
              <a:rPr lang="en-US" sz="3200" dirty="0">
                <a:solidFill>
                  <a:schemeClr val="accent2"/>
                </a:solidFill>
              </a:rPr>
              <a:t>Colorado Front Range is A Favored Location</a:t>
            </a:r>
          </a:p>
        </p:txBody>
      </p:sp>
      <p:pic>
        <p:nvPicPr>
          <p:cNvPr id="5" name="Content Placeholder 4">
            <a:extLst>
              <a:ext uri="{FF2B5EF4-FFF2-40B4-BE49-F238E27FC236}">
                <a16:creationId xmlns:a16="http://schemas.microsoft.com/office/drawing/2014/main" id="{DD813BFD-4846-2E49-8195-4B6221C46277}"/>
              </a:ext>
            </a:extLst>
          </p:cNvPr>
          <p:cNvPicPr>
            <a:picLocks noGrp="1" noChangeAspect="1"/>
          </p:cNvPicPr>
          <p:nvPr>
            <p:ph idx="1"/>
          </p:nvPr>
        </p:nvPicPr>
        <p:blipFill>
          <a:blip r:embed="rId2"/>
          <a:stretch>
            <a:fillRect/>
          </a:stretch>
        </p:blipFill>
        <p:spPr>
          <a:xfrm>
            <a:off x="1143000" y="1417638"/>
            <a:ext cx="7069126" cy="4908464"/>
          </a:xfrm>
        </p:spPr>
      </p:pic>
    </p:spTree>
    <p:extLst>
      <p:ext uri="{BB962C8B-B14F-4D97-AF65-F5344CB8AC3E}">
        <p14:creationId xmlns:p14="http://schemas.microsoft.com/office/powerpoint/2010/main" val="2860767729"/>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Title 1">
            <a:extLst>
              <a:ext uri="{FF2B5EF4-FFF2-40B4-BE49-F238E27FC236}">
                <a16:creationId xmlns:a16="http://schemas.microsoft.com/office/drawing/2014/main" id="{E0B53A4A-164D-E148-AD7E-AA601FAE530E}"/>
              </a:ext>
            </a:extLst>
          </p:cNvPr>
          <p:cNvSpPr>
            <a:spLocks noGrp="1" noChangeArrowheads="1"/>
          </p:cNvSpPr>
          <p:nvPr>
            <p:ph type="title"/>
          </p:nvPr>
        </p:nvSpPr>
        <p:spPr>
          <a:xfrm>
            <a:off x="457200" y="274638"/>
            <a:ext cx="8229600" cy="792162"/>
          </a:xfrm>
        </p:spPr>
        <p:txBody>
          <a:bodyPr/>
          <a:lstStyle/>
          <a:p>
            <a:r>
              <a:rPr lang="en-US" altLang="en-US" sz="3200" b="1" dirty="0">
                <a:solidFill>
                  <a:schemeClr val="accent2"/>
                </a:solidFill>
                <a:ea typeface="ＭＳ Ｐゴシック" panose="020B0600070205080204" pitchFamily="34" charset="-128"/>
              </a:rPr>
              <a:t>Example across Colorado Front Range</a:t>
            </a:r>
          </a:p>
        </p:txBody>
      </p:sp>
      <p:pic>
        <p:nvPicPr>
          <p:cNvPr id="143362" name="Content Placeholder 3" descr="Wavebreak1.tiff">
            <a:extLst>
              <a:ext uri="{FF2B5EF4-FFF2-40B4-BE49-F238E27FC236}">
                <a16:creationId xmlns:a16="http://schemas.microsoft.com/office/drawing/2014/main" id="{C470A5D8-1F84-3E47-99D4-19A2161F25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14400" y="1219200"/>
            <a:ext cx="7135813" cy="5334000"/>
          </a:xfrm>
        </p:spPr>
      </p:pic>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a:extLst>
              <a:ext uri="{FF2B5EF4-FFF2-40B4-BE49-F238E27FC236}">
                <a16:creationId xmlns:a16="http://schemas.microsoft.com/office/drawing/2014/main" id="{760DB92E-4AB4-224E-BE94-58D6EE4161F2}"/>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44386" name="Content Placeholder 3" descr="wavebreak2.tiff">
            <a:extLst>
              <a:ext uri="{FF2B5EF4-FFF2-40B4-BE49-F238E27FC236}">
                <a16:creationId xmlns:a16="http://schemas.microsoft.com/office/drawing/2014/main" id="{ABFBF16A-013A-AA47-A157-C2AED93AE82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2000" y="990600"/>
            <a:ext cx="7543800" cy="5105400"/>
          </a:xfrm>
        </p:spPr>
      </p:pic>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Title 1">
            <a:extLst>
              <a:ext uri="{FF2B5EF4-FFF2-40B4-BE49-F238E27FC236}">
                <a16:creationId xmlns:a16="http://schemas.microsoft.com/office/drawing/2014/main" id="{52E06590-EB81-204B-8DA2-FC969F2716DF}"/>
              </a:ext>
            </a:extLst>
          </p:cNvPr>
          <p:cNvSpPr>
            <a:spLocks noGrp="1" noChangeArrowheads="1"/>
          </p:cNvSpPr>
          <p:nvPr>
            <p:ph type="title"/>
          </p:nvPr>
        </p:nvSpPr>
        <p:spPr>
          <a:xfrm>
            <a:off x="5638800" y="1295400"/>
            <a:ext cx="3200400" cy="808038"/>
          </a:xfrm>
        </p:spPr>
        <p:txBody>
          <a:bodyPr/>
          <a:lstStyle/>
          <a:p>
            <a:r>
              <a:rPr lang="en-US" altLang="en-US" dirty="0">
                <a:ea typeface="ＭＳ Ｐゴシック" panose="020B0600070205080204" pitchFamily="34" charset="-128"/>
              </a:rPr>
              <a:t>The results in Boulder</a:t>
            </a:r>
            <a:br>
              <a:rPr lang="en-US" altLang="en-US" dirty="0">
                <a:ea typeface="ＭＳ Ｐゴシック" panose="020B0600070205080204" pitchFamily="34" charset="-128"/>
              </a:rPr>
            </a:br>
            <a:r>
              <a:rPr lang="en-US" altLang="en-US" dirty="0">
                <a:ea typeface="ＭＳ Ｐゴシック" panose="020B0600070205080204" pitchFamily="34" charset="-128"/>
              </a:rPr>
              <a:t>Colorado</a:t>
            </a:r>
          </a:p>
        </p:txBody>
      </p:sp>
      <p:pic>
        <p:nvPicPr>
          <p:cNvPr id="145410" name="Content Placeholder 3">
            <a:extLst>
              <a:ext uri="{FF2B5EF4-FFF2-40B4-BE49-F238E27FC236}">
                <a16:creationId xmlns:a16="http://schemas.microsoft.com/office/drawing/2014/main" id="{16E803EA-C6E7-2E48-A84D-A4C7E6C048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457200"/>
            <a:ext cx="4676775" cy="3125788"/>
          </a:xfrm>
        </p:spPr>
      </p:pic>
      <p:pic>
        <p:nvPicPr>
          <p:cNvPr id="145411" name="Picture 4">
            <a:extLst>
              <a:ext uri="{FF2B5EF4-FFF2-40B4-BE49-F238E27FC236}">
                <a16:creationId xmlns:a16="http://schemas.microsoft.com/office/drawing/2014/main" id="{25875580-F19D-3B4F-A6C4-1D24C0622D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3435773"/>
            <a:ext cx="4289425"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Title 1">
            <a:extLst>
              <a:ext uri="{FF2B5EF4-FFF2-40B4-BE49-F238E27FC236}">
                <a16:creationId xmlns:a16="http://schemas.microsoft.com/office/drawing/2014/main" id="{BAE2B96E-F3B9-0E41-8480-1CCCC662F784}"/>
              </a:ext>
            </a:extLst>
          </p:cNvPr>
          <p:cNvSpPr>
            <a:spLocks noGrp="1" noChangeArrowheads="1"/>
          </p:cNvSpPr>
          <p:nvPr>
            <p:ph type="title"/>
          </p:nvPr>
        </p:nvSpPr>
        <p:spPr>
          <a:xfrm>
            <a:off x="838200" y="1295400"/>
            <a:ext cx="7772400" cy="1143000"/>
          </a:xfrm>
        </p:spPr>
        <p:txBody>
          <a:bodyPr/>
          <a:lstStyle/>
          <a:p>
            <a:r>
              <a:rPr lang="en-US" altLang="en-US" sz="4000" b="1" dirty="0">
                <a:solidFill>
                  <a:schemeClr val="accent6"/>
                </a:solidFill>
                <a:ea typeface="ＭＳ Ｐゴシック" panose="020B0600070205080204" pitchFamily="34" charset="-128"/>
              </a:rPr>
              <a:t>To get a downslope windstorm, the energy from a high amplitude mountain wave must be vertically trapped and directed downward</a:t>
            </a:r>
          </a:p>
        </p:txBody>
      </p:sp>
      <p:sp>
        <p:nvSpPr>
          <p:cNvPr id="146434" name="Content Placeholder 2">
            <a:extLst>
              <a:ext uri="{FF2B5EF4-FFF2-40B4-BE49-F238E27FC236}">
                <a16:creationId xmlns:a16="http://schemas.microsoft.com/office/drawing/2014/main" id="{2F90740C-B3A4-114A-82B6-F46354A99098}"/>
              </a:ext>
            </a:extLst>
          </p:cNvPr>
          <p:cNvSpPr>
            <a:spLocks noGrp="1" noChangeArrowheads="1"/>
          </p:cNvSpPr>
          <p:nvPr>
            <p:ph idx="1"/>
          </p:nvPr>
        </p:nvSpPr>
        <p:spPr>
          <a:xfrm>
            <a:off x="990600" y="3581400"/>
            <a:ext cx="6858000" cy="3124200"/>
          </a:xfrm>
        </p:spPr>
        <p:txBody>
          <a:bodyPr/>
          <a:lstStyle/>
          <a:p>
            <a:r>
              <a:rPr lang="en-US" altLang="en-US" dirty="0">
                <a:ea typeface="ＭＳ Ｐゴシック" panose="020B0600070205080204" pitchFamily="34" charset="-128"/>
              </a:rPr>
              <a:t>Need a cap or reflecting layer</a:t>
            </a:r>
          </a:p>
          <a:p>
            <a:r>
              <a:rPr lang="en-US" altLang="en-US" b="1" dirty="0">
                <a:ea typeface="ＭＳ Ｐゴシック" panose="020B0600070205080204" pitchFamily="34" charset="-128"/>
              </a:rPr>
              <a:t>Critical levels or stable layers </a:t>
            </a:r>
            <a:r>
              <a:rPr lang="en-US" altLang="en-US" dirty="0">
                <a:ea typeface="ＭＳ Ｐゴシック" panose="020B0600070205080204" pitchFamily="34" charset="-128"/>
              </a:rPr>
              <a:t>can do this.</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Title 1">
            <a:extLst>
              <a:ext uri="{FF2B5EF4-FFF2-40B4-BE49-F238E27FC236}">
                <a16:creationId xmlns:a16="http://schemas.microsoft.com/office/drawing/2014/main" id="{9B54FD7D-0B52-F849-81F0-D0EF59227EB4}"/>
              </a:ext>
            </a:extLst>
          </p:cNvPr>
          <p:cNvSpPr>
            <a:spLocks noGrp="1" noChangeArrowheads="1"/>
          </p:cNvSpPr>
          <p:nvPr>
            <p:ph type="title"/>
          </p:nvPr>
        </p:nvSpPr>
        <p:spPr>
          <a:xfrm>
            <a:off x="685800" y="533400"/>
            <a:ext cx="8001000" cy="457200"/>
          </a:xfrm>
        </p:spPr>
        <p:txBody>
          <a:bodyPr/>
          <a:lstStyle/>
          <a:p>
            <a:r>
              <a:rPr lang="en-US" altLang="en-US" b="1" dirty="0">
                <a:solidFill>
                  <a:schemeClr val="accent2"/>
                </a:solidFill>
                <a:ea typeface="ＭＳ Ｐゴシック" panose="020B0600070205080204" pitchFamily="34" charset="-128"/>
              </a:rPr>
              <a:t>Critical Levels</a:t>
            </a:r>
          </a:p>
        </p:txBody>
      </p:sp>
      <p:sp>
        <p:nvSpPr>
          <p:cNvPr id="147458" name="Content Placeholder 2">
            <a:extLst>
              <a:ext uri="{FF2B5EF4-FFF2-40B4-BE49-F238E27FC236}">
                <a16:creationId xmlns:a16="http://schemas.microsoft.com/office/drawing/2014/main" id="{ACA67C37-C3BF-C142-B67A-E4C6703BC8DB}"/>
              </a:ext>
            </a:extLst>
          </p:cNvPr>
          <p:cNvSpPr>
            <a:spLocks noGrp="1" noChangeArrowheads="1"/>
          </p:cNvSpPr>
          <p:nvPr>
            <p:ph idx="1"/>
          </p:nvPr>
        </p:nvSpPr>
        <p:spPr>
          <a:xfrm>
            <a:off x="609600" y="1143000"/>
            <a:ext cx="8229600" cy="990600"/>
          </a:xfrm>
        </p:spPr>
        <p:txBody>
          <a:bodyPr/>
          <a:lstStyle/>
          <a:p>
            <a:pPr marL="0" indent="0">
              <a:buNone/>
            </a:pPr>
            <a:r>
              <a:rPr lang="en-US" altLang="en-US" sz="2800" dirty="0">
                <a:ea typeface="ＭＳ Ｐゴシック" panose="020B0600070205080204" pitchFamily="34" charset="-128"/>
              </a:rPr>
              <a:t>A critical level occurs when the flow normal to a mountain barrier reverses direction.</a:t>
            </a:r>
          </a:p>
          <a:p>
            <a:pPr>
              <a:buFontTx/>
              <a:buNone/>
            </a:pPr>
            <a:endParaRPr lang="en-US" altLang="en-US" sz="2400" dirty="0">
              <a:ea typeface="ＭＳ Ｐゴシック" panose="020B0600070205080204" pitchFamily="34" charset="-128"/>
            </a:endParaRPr>
          </a:p>
        </p:txBody>
      </p:sp>
      <p:pic>
        <p:nvPicPr>
          <p:cNvPr id="147459" name="Picture 3" descr="shear_critlevel.jpg">
            <a:extLst>
              <a:ext uri="{FF2B5EF4-FFF2-40B4-BE49-F238E27FC236}">
                <a16:creationId xmlns:a16="http://schemas.microsoft.com/office/drawing/2014/main" id="{57FCE1F8-09F1-564C-BB50-B2FB790C1D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2438400"/>
            <a:ext cx="7312025"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Title 1">
            <a:extLst>
              <a:ext uri="{FF2B5EF4-FFF2-40B4-BE49-F238E27FC236}">
                <a16:creationId xmlns:a16="http://schemas.microsoft.com/office/drawing/2014/main" id="{05813207-BE2C-8941-B95B-C681FDF2E154}"/>
              </a:ext>
            </a:extLst>
          </p:cNvPr>
          <p:cNvSpPr>
            <a:spLocks noGrp="1" noChangeArrowheads="1"/>
          </p:cNvSpPr>
          <p:nvPr>
            <p:ph type="title"/>
          </p:nvPr>
        </p:nvSpPr>
        <p:spPr>
          <a:xfrm>
            <a:off x="191146" y="609600"/>
            <a:ext cx="8571854" cy="762000"/>
          </a:xfrm>
        </p:spPr>
        <p:txBody>
          <a:bodyPr/>
          <a:lstStyle/>
          <a:p>
            <a:r>
              <a:rPr lang="en-US" altLang="en-US" sz="4000" b="1" dirty="0">
                <a:solidFill>
                  <a:schemeClr val="accent2"/>
                </a:solidFill>
                <a:ea typeface="ＭＳ Ｐゴシック" panose="020B0600070205080204" pitchFamily="34" charset="-128"/>
              </a:rPr>
              <a:t>Critical Levels:  Nature’s Reflector</a:t>
            </a:r>
          </a:p>
        </p:txBody>
      </p:sp>
      <p:sp>
        <p:nvSpPr>
          <p:cNvPr id="148482" name="Content Placeholder 4">
            <a:extLst>
              <a:ext uri="{FF2B5EF4-FFF2-40B4-BE49-F238E27FC236}">
                <a16:creationId xmlns:a16="http://schemas.microsoft.com/office/drawing/2014/main" id="{24178969-498D-E64B-ADC6-2459FA908E08}"/>
              </a:ext>
            </a:extLst>
          </p:cNvPr>
          <p:cNvSpPr>
            <a:spLocks noGrp="1" noChangeArrowheads="1"/>
          </p:cNvSpPr>
          <p:nvPr>
            <p:ph idx="1"/>
          </p:nvPr>
        </p:nvSpPr>
        <p:spPr>
          <a:xfrm>
            <a:off x="286073" y="1524000"/>
            <a:ext cx="8571854" cy="4724400"/>
          </a:xfrm>
        </p:spPr>
        <p:txBody>
          <a:bodyPr/>
          <a:lstStyle/>
          <a:p>
            <a:r>
              <a:rPr lang="en-US" altLang="en-US" sz="2800" dirty="0">
                <a:ea typeface="ＭＳ Ｐゴシック" panose="020B0600070205080204" pitchFamily="34" charset="-128"/>
              </a:rPr>
              <a:t>Critical levels may be </a:t>
            </a:r>
            <a:r>
              <a:rPr lang="en-US" altLang="en-US" sz="2800" b="1" dirty="0">
                <a:ea typeface="ＭＳ Ｐゴシック" panose="020B0600070205080204" pitchFamily="34" charset="-128"/>
              </a:rPr>
              <a:t>self-induced</a:t>
            </a:r>
            <a:r>
              <a:rPr lang="en-US" altLang="en-US" sz="2800" dirty="0">
                <a:ea typeface="ＭＳ Ｐゴシック" panose="020B0600070205080204" pitchFamily="34" charset="-128"/>
              </a:rPr>
              <a:t> by wave breaking or result from </a:t>
            </a:r>
            <a:r>
              <a:rPr lang="en-US" altLang="en-US" sz="2800" b="1" dirty="0">
                <a:ea typeface="ＭＳ Ｐゴシック" panose="020B0600070205080204" pitchFamily="34" charset="-128"/>
              </a:rPr>
              <a:t>reversal in the environmental flow</a:t>
            </a:r>
            <a:r>
              <a:rPr lang="en-US" altLang="en-US" sz="2800" dirty="0">
                <a:ea typeface="ＭＳ Ｐゴシック" panose="020B0600070205080204" pitchFamily="34" charset="-128"/>
              </a:rPr>
              <a:t>.</a:t>
            </a:r>
          </a:p>
          <a:p>
            <a:r>
              <a:rPr lang="en-US" altLang="en-US" sz="2800" dirty="0">
                <a:ea typeface="ＭＳ Ｐゴシック" panose="020B0600070205080204" pitchFamily="34" charset="-128"/>
              </a:rPr>
              <a:t>Critical levels do not allow the vertically-propagating energy associated with mountain waves to continue upwards. </a:t>
            </a:r>
            <a:r>
              <a:rPr lang="en-US" altLang="en-US" sz="2800" b="1" dirty="0">
                <a:ea typeface="ＭＳ Ｐゴシック" panose="020B0600070205080204" pitchFamily="34" charset="-128"/>
              </a:rPr>
              <a:t>Instead, that energy is deflected by the critical layer back towards the surface</a:t>
            </a:r>
            <a:r>
              <a:rPr lang="en-US" altLang="en-US" sz="2800" dirty="0">
                <a:ea typeface="ＭＳ Ｐゴシック" panose="020B0600070205080204" pitchFamily="34" charset="-128"/>
              </a:rPr>
              <a:t>. </a:t>
            </a:r>
          </a:p>
          <a:p>
            <a:endParaRPr lang="en-US" altLang="en-US" sz="2400" dirty="0">
              <a:ea typeface="ＭＳ Ｐゴシック" panose="020B0600070205080204" pitchFamily="34" charset="-128"/>
            </a:endParaRPr>
          </a:p>
        </p:txBody>
      </p:sp>
      <p:pic>
        <p:nvPicPr>
          <p:cNvPr id="2" name="Picture 3" descr="shear_critlevel.jpg">
            <a:extLst>
              <a:ext uri="{FF2B5EF4-FFF2-40B4-BE49-F238E27FC236}">
                <a16:creationId xmlns:a16="http://schemas.microsoft.com/office/drawing/2014/main" id="{2F12F92A-3034-4D0E-78F3-D982A47186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14600" y="4293124"/>
            <a:ext cx="4873625" cy="2412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5D9D8-EA51-7770-C7E7-FF95B9784945}"/>
              </a:ext>
            </a:extLst>
          </p:cNvPr>
          <p:cNvSpPr>
            <a:spLocks noGrp="1"/>
          </p:cNvSpPr>
          <p:nvPr>
            <p:ph type="title"/>
          </p:nvPr>
        </p:nvSpPr>
        <p:spPr/>
        <p:txBody>
          <a:bodyPr/>
          <a:lstStyle/>
          <a:p>
            <a:r>
              <a:rPr lang="en-US" b="1" dirty="0">
                <a:solidFill>
                  <a:schemeClr val="accent2"/>
                </a:solidFill>
              </a:rPr>
              <a:t>Critical Levels</a:t>
            </a:r>
          </a:p>
        </p:txBody>
      </p:sp>
      <p:sp>
        <p:nvSpPr>
          <p:cNvPr id="3" name="Content Placeholder 2">
            <a:extLst>
              <a:ext uri="{FF2B5EF4-FFF2-40B4-BE49-F238E27FC236}">
                <a16:creationId xmlns:a16="http://schemas.microsoft.com/office/drawing/2014/main" id="{94C65D5F-DBED-2162-00C7-18802E1BC20B}"/>
              </a:ext>
            </a:extLst>
          </p:cNvPr>
          <p:cNvSpPr>
            <a:spLocks noGrp="1"/>
          </p:cNvSpPr>
          <p:nvPr>
            <p:ph idx="1"/>
          </p:nvPr>
        </p:nvSpPr>
        <p:spPr/>
        <p:txBody>
          <a:bodyPr/>
          <a:lstStyle/>
          <a:p>
            <a:pPr marL="0" indent="0">
              <a:buNone/>
            </a:pPr>
            <a:r>
              <a:rPr lang="en-US" altLang="en-US" sz="3200" dirty="0">
                <a:ea typeface="ＭＳ Ｐゴシック" panose="020B0600070205080204" pitchFamily="34" charset="-128"/>
              </a:rPr>
              <a:t>Consequently, critical levels can contribute to the development of, and/or the strengthening of, downslope windstorms</a:t>
            </a:r>
            <a:endParaRPr lang="en-US" dirty="0"/>
          </a:p>
        </p:txBody>
      </p:sp>
      <p:pic>
        <p:nvPicPr>
          <p:cNvPr id="4" name="Picture 4" descr="&#13;Breaking.tiff                                                  001FD6B7&#10;Cliff Disk                     BB5EA40C:">
            <a:extLst>
              <a:ext uri="{FF2B5EF4-FFF2-40B4-BE49-F238E27FC236}">
                <a16:creationId xmlns:a16="http://schemas.microsoft.com/office/drawing/2014/main" id="{62BE9B1E-8BDB-9298-1F65-6741148A95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3315298"/>
            <a:ext cx="4832350" cy="3268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0388961"/>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Title 1">
            <a:extLst>
              <a:ext uri="{FF2B5EF4-FFF2-40B4-BE49-F238E27FC236}">
                <a16:creationId xmlns:a16="http://schemas.microsoft.com/office/drawing/2014/main" id="{32BFAAAB-0EF0-4D49-BC5E-265005811C4F}"/>
              </a:ext>
            </a:extLst>
          </p:cNvPr>
          <p:cNvSpPr>
            <a:spLocks noGrp="1" noChangeArrowheads="1"/>
          </p:cNvSpPr>
          <p:nvPr>
            <p:ph type="title"/>
          </p:nvPr>
        </p:nvSpPr>
        <p:spPr>
          <a:xfrm>
            <a:off x="685800" y="16136"/>
            <a:ext cx="7772400" cy="1143000"/>
          </a:xfrm>
        </p:spPr>
        <p:txBody>
          <a:bodyPr/>
          <a:lstStyle/>
          <a:p>
            <a:r>
              <a:rPr lang="en-US" altLang="en-US" b="1" dirty="0">
                <a:solidFill>
                  <a:schemeClr val="accent2"/>
                </a:solidFill>
                <a:ea typeface="ＭＳ Ｐゴシック" panose="020B0600070205080204" pitchFamily="34" charset="-128"/>
              </a:rPr>
              <a:t>Stable Layer</a:t>
            </a:r>
          </a:p>
        </p:txBody>
      </p:sp>
      <p:sp>
        <p:nvSpPr>
          <p:cNvPr id="149506" name="Content Placeholder 2">
            <a:extLst>
              <a:ext uri="{FF2B5EF4-FFF2-40B4-BE49-F238E27FC236}">
                <a16:creationId xmlns:a16="http://schemas.microsoft.com/office/drawing/2014/main" id="{3CED9CCB-D0D9-F04D-8DE0-8C79FA3F390E}"/>
              </a:ext>
            </a:extLst>
          </p:cNvPr>
          <p:cNvSpPr>
            <a:spLocks noGrp="1" noChangeArrowheads="1"/>
          </p:cNvSpPr>
          <p:nvPr>
            <p:ph idx="1"/>
          </p:nvPr>
        </p:nvSpPr>
        <p:spPr>
          <a:xfrm>
            <a:off x="649941" y="1066800"/>
            <a:ext cx="7680325" cy="2362200"/>
          </a:xfrm>
        </p:spPr>
        <p:txBody>
          <a:bodyPr/>
          <a:lstStyle/>
          <a:p>
            <a:r>
              <a:rPr lang="en-US" altLang="en-US" dirty="0">
                <a:ea typeface="ＭＳ Ｐゴシック" panose="020B0600070205080204" pitchFamily="34" charset="-128"/>
              </a:rPr>
              <a:t>A stable layer near or just above crest level with less stable air above can also trap wave energy.</a:t>
            </a:r>
          </a:p>
          <a:p>
            <a:r>
              <a:rPr lang="en-US" altLang="en-US" dirty="0">
                <a:ea typeface="ＭＳ Ｐゴシック" panose="020B0600070205080204" pitchFamily="34" charset="-128"/>
              </a:rPr>
              <a:t>Inversion or isothermal layers can do this</a:t>
            </a:r>
          </a:p>
          <a:p>
            <a:r>
              <a:rPr lang="en-US" altLang="en-US" dirty="0">
                <a:ea typeface="ＭＳ Ｐゴシック" panose="020B0600070205080204" pitchFamily="34" charset="-128"/>
              </a:rPr>
              <a:t>Happens relatively frequently.</a:t>
            </a:r>
          </a:p>
        </p:txBody>
      </p:sp>
      <p:pic>
        <p:nvPicPr>
          <p:cNvPr id="149507" name="Picture 1">
            <a:extLst>
              <a:ext uri="{FF2B5EF4-FFF2-40B4-BE49-F238E27FC236}">
                <a16:creationId xmlns:a16="http://schemas.microsoft.com/office/drawing/2014/main" id="{8D3F89CB-41BE-C44B-BE99-4FF16B246B4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6737" y="3733800"/>
            <a:ext cx="7950200" cy="318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Rectangle 2">
            <a:extLst>
              <a:ext uri="{FF2B5EF4-FFF2-40B4-BE49-F238E27FC236}">
                <a16:creationId xmlns:a16="http://schemas.microsoft.com/office/drawing/2014/main" id="{B51D783C-9D31-0748-8D98-557DB0931B16}"/>
              </a:ext>
            </a:extLst>
          </p:cNvPr>
          <p:cNvSpPr>
            <a:spLocks noGrp="1" noChangeArrowheads="1"/>
          </p:cNvSpPr>
          <p:nvPr>
            <p:ph type="title"/>
          </p:nvPr>
        </p:nvSpPr>
        <p:spPr>
          <a:xfrm>
            <a:off x="533400" y="228600"/>
            <a:ext cx="7772400" cy="1143000"/>
          </a:xfrm>
        </p:spPr>
        <p:txBody>
          <a:bodyPr/>
          <a:lstStyle/>
          <a:p>
            <a:r>
              <a:rPr lang="en-US" altLang="en-US" sz="3200" b="1" dirty="0">
                <a:solidFill>
                  <a:schemeClr val="accent6"/>
                </a:solidFill>
                <a:ea typeface="ＭＳ Ｐゴシック" panose="020B0600070205080204" pitchFamily="34" charset="-128"/>
              </a:rPr>
              <a:t>Key elements of a downslope windstorm forecast</a:t>
            </a:r>
          </a:p>
        </p:txBody>
      </p:sp>
      <p:sp>
        <p:nvSpPr>
          <p:cNvPr id="150530" name="Rectangle 3">
            <a:extLst>
              <a:ext uri="{FF2B5EF4-FFF2-40B4-BE49-F238E27FC236}">
                <a16:creationId xmlns:a16="http://schemas.microsoft.com/office/drawing/2014/main" id="{4E8E6109-BB10-F744-8A9A-F3E30944B406}"/>
              </a:ext>
            </a:extLst>
          </p:cNvPr>
          <p:cNvSpPr>
            <a:spLocks noGrp="1" noChangeArrowheads="1"/>
          </p:cNvSpPr>
          <p:nvPr>
            <p:ph idx="1"/>
          </p:nvPr>
        </p:nvSpPr>
        <p:spPr>
          <a:xfrm>
            <a:off x="609600" y="1524000"/>
            <a:ext cx="7772400" cy="4114800"/>
          </a:xfrm>
        </p:spPr>
        <p:txBody>
          <a:bodyPr/>
          <a:lstStyle/>
          <a:p>
            <a:pPr>
              <a:lnSpc>
                <a:spcPct val="90000"/>
              </a:lnSpc>
            </a:pPr>
            <a:r>
              <a:rPr lang="en-US" altLang="en-US" sz="2800" b="1" dirty="0">
                <a:ea typeface="ＭＳ Ｐゴシック" panose="020B0600070205080204" pitchFamily="34" charset="-128"/>
              </a:rPr>
              <a:t>Strong winds (15 kt or more) approaching a barrier </a:t>
            </a:r>
            <a:r>
              <a:rPr lang="en-US" altLang="en-US" sz="2800" dirty="0">
                <a:ea typeface="ＭＳ Ｐゴシック" panose="020B0600070205080204" pitchFamily="34" charset="-128"/>
              </a:rPr>
              <a:t>(and Froude number greater than one so air goes over the mountains).  Winds should be within 45 degrees of normal to mountain crest.</a:t>
            </a:r>
          </a:p>
          <a:p>
            <a:pPr>
              <a:lnSpc>
                <a:spcPct val="90000"/>
              </a:lnSpc>
            </a:pPr>
            <a:r>
              <a:rPr lang="en-US" altLang="en-US" sz="2800" b="1" dirty="0">
                <a:ea typeface="ＭＳ Ｐゴシック" panose="020B0600070205080204" pitchFamily="34" charset="-128"/>
              </a:rPr>
              <a:t>Stable layer near or just above crest level</a:t>
            </a:r>
            <a:r>
              <a:rPr lang="en-US" altLang="en-US" sz="2800" dirty="0">
                <a:ea typeface="ＭＳ Ｐゴシック" panose="020B0600070205080204" pitchFamily="34" charset="-128"/>
              </a:rPr>
              <a:t>. Lesser stability above it.</a:t>
            </a:r>
          </a:p>
          <a:p>
            <a:pPr>
              <a:lnSpc>
                <a:spcPct val="90000"/>
              </a:lnSpc>
            </a:pPr>
            <a:r>
              <a:rPr lang="en-US" altLang="en-US" sz="2800" b="1" dirty="0">
                <a:ea typeface="ＭＳ Ｐゴシック" panose="020B0600070205080204" pitchFamily="34" charset="-128"/>
              </a:rPr>
              <a:t>Critical level </a:t>
            </a:r>
            <a:r>
              <a:rPr lang="en-US" altLang="en-US" sz="2800" dirty="0">
                <a:ea typeface="ＭＳ Ｐゴシック" panose="020B0600070205080204" pitchFamily="34" charset="-128"/>
              </a:rPr>
              <a:t>above the mountain barrier (to promote wave breaking).  </a:t>
            </a:r>
          </a:p>
          <a:p>
            <a:pPr>
              <a:lnSpc>
                <a:spcPct val="90000"/>
              </a:lnSpc>
            </a:pPr>
            <a:r>
              <a:rPr lang="en-US" altLang="en-US" sz="2800" b="1" dirty="0">
                <a:ea typeface="ＭＳ Ｐゴシック" panose="020B0600070205080204" pitchFamily="34" charset="-128"/>
              </a:rPr>
              <a:t>Strong downslope windstorms are often associated with large cross-barrier pressure gradients, but it is not clear whether those are cause or effect.</a:t>
            </a:r>
            <a:endParaRPr lang="en-US" altLang="en-US" sz="2800" b="1" dirty="0">
              <a:solidFill>
                <a:srgbClr val="000000"/>
              </a:solidFill>
              <a:latin typeface="Lucida Grande" panose="020B0600040502020204" pitchFamily="34" charset="0"/>
              <a:ea typeface="ＭＳ Ｐゴシック" panose="020B0600070205080204" pitchFamily="34" charset="-128"/>
            </a:endParaRP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Title 1">
            <a:extLst>
              <a:ext uri="{FF2B5EF4-FFF2-40B4-BE49-F238E27FC236}">
                <a16:creationId xmlns:a16="http://schemas.microsoft.com/office/drawing/2014/main" id="{11084BD3-43F2-B14A-9D1F-227EDB647262}"/>
              </a:ext>
            </a:extLst>
          </p:cNvPr>
          <p:cNvSpPr>
            <a:spLocks noGrp="1" noChangeArrowheads="1"/>
          </p:cNvSpPr>
          <p:nvPr>
            <p:ph type="title"/>
          </p:nvPr>
        </p:nvSpPr>
        <p:spPr/>
        <p:txBody>
          <a:bodyPr/>
          <a:lstStyle/>
          <a:p>
            <a:r>
              <a:rPr lang="en-US" altLang="en-US" b="1" dirty="0">
                <a:solidFill>
                  <a:schemeClr val="accent6"/>
                </a:solidFill>
                <a:ea typeface="ＭＳ Ｐゴシック" panose="020B0600070205080204" pitchFamily="34" charset="-128"/>
              </a:rPr>
              <a:t>Numerical Models and Downslope Windstorms</a:t>
            </a:r>
          </a:p>
        </p:txBody>
      </p:sp>
      <p:sp>
        <p:nvSpPr>
          <p:cNvPr id="151554" name="Content Placeholder 2">
            <a:extLst>
              <a:ext uri="{FF2B5EF4-FFF2-40B4-BE49-F238E27FC236}">
                <a16:creationId xmlns:a16="http://schemas.microsoft.com/office/drawing/2014/main" id="{71E37492-AD2B-DC4B-8488-08AD17705EED}"/>
              </a:ext>
            </a:extLst>
          </p:cNvPr>
          <p:cNvSpPr>
            <a:spLocks noGrp="1" noChangeArrowheads="1"/>
          </p:cNvSpPr>
          <p:nvPr>
            <p:ph idx="1"/>
          </p:nvPr>
        </p:nvSpPr>
        <p:spPr>
          <a:xfrm>
            <a:off x="457200" y="1828800"/>
            <a:ext cx="8229600" cy="4525963"/>
          </a:xfrm>
        </p:spPr>
        <p:txBody>
          <a:bodyPr/>
          <a:lstStyle/>
          <a:p>
            <a:r>
              <a:rPr lang="en-US" altLang="en-US" dirty="0">
                <a:ea typeface="ＭＳ Ｐゴシック" panose="020B0600070205080204" pitchFamily="34" charset="-128"/>
              </a:rPr>
              <a:t>Until ~2005, criteria such as the above, used subjectively by forecasters, were the only approach.</a:t>
            </a:r>
          </a:p>
          <a:p>
            <a:r>
              <a:rPr lang="en-US" altLang="en-US" dirty="0">
                <a:ea typeface="ＭＳ Ｐゴシック" panose="020B0600070205080204" pitchFamily="34" charset="-128"/>
              </a:rPr>
              <a:t>During the past decades, high resolution numerical models (2-10 km grid spacing) have become highly effective tools.</a:t>
            </a:r>
          </a:p>
          <a:p>
            <a:r>
              <a:rPr lang="en-US" altLang="en-US" dirty="0">
                <a:ea typeface="ＭＳ Ｐゴシック" panose="020B0600070205080204" pitchFamily="34" charset="-128"/>
              </a:rPr>
              <a:t>Skill demonstrated repeatedly here in the NW and in other locations.</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TextBox 1">
            <a:extLst>
              <a:ext uri="{FF2B5EF4-FFF2-40B4-BE49-F238E27FC236}">
                <a16:creationId xmlns:a16="http://schemas.microsoft.com/office/drawing/2014/main" id="{493A4854-E0A7-5D4A-8D0B-DD22841695B0}"/>
              </a:ext>
            </a:extLst>
          </p:cNvPr>
          <p:cNvSpPr txBox="1">
            <a:spLocks noChangeArrowheads="1"/>
          </p:cNvSpPr>
          <p:nvPr/>
        </p:nvSpPr>
        <p:spPr bwMode="auto">
          <a:xfrm>
            <a:off x="2209800" y="304800"/>
            <a:ext cx="5030788"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a:spcBef>
                <a:spcPct val="0"/>
              </a:spcBef>
              <a:buFontTx/>
              <a:buNone/>
            </a:pPr>
            <a:r>
              <a:rPr lang="en-US" altLang="en-US" sz="4000">
                <a:solidFill>
                  <a:srgbClr val="FFFFFF"/>
                </a:solidFill>
                <a:latin typeface="Times" pitchFamily="2" charset="0"/>
              </a:rPr>
              <a:t>Enumclaw, Washington</a:t>
            </a:r>
            <a:endParaRPr lang="en-US" altLang="en-US" sz="2400">
              <a:solidFill>
                <a:srgbClr val="FFFFFF"/>
              </a:solidFill>
              <a:latin typeface="Times" pitchFamily="2" charset="0"/>
            </a:endParaRPr>
          </a:p>
          <a:p>
            <a:pPr algn="ctr">
              <a:spcBef>
                <a:spcPct val="0"/>
              </a:spcBef>
              <a:buFontTx/>
              <a:buNone/>
            </a:pPr>
            <a:r>
              <a:rPr lang="en-US" altLang="en-US" sz="2400">
                <a:solidFill>
                  <a:srgbClr val="FFFFFF"/>
                </a:solidFill>
                <a:latin typeface="Times" pitchFamily="2" charset="0"/>
              </a:rPr>
              <a:t>           “Place of evil spirits”</a:t>
            </a:r>
          </a:p>
        </p:txBody>
      </p:sp>
      <p:pic>
        <p:nvPicPr>
          <p:cNvPr id="152578" name="Picture 2" descr="enum.jpg">
            <a:extLst>
              <a:ext uri="{FF2B5EF4-FFF2-40B4-BE49-F238E27FC236}">
                <a16:creationId xmlns:a16="http://schemas.microsoft.com/office/drawing/2014/main" id="{533D82A1-25AD-B547-AF7E-CC7E37E4B1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95020" y="2057400"/>
            <a:ext cx="5341938" cy="444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6B6FA6E2-1D2B-A242-8034-F183E40C64BC}"/>
              </a:ext>
            </a:extLst>
          </p:cNvPr>
          <p:cNvSpPr>
            <a:spLocks noGrp="1"/>
          </p:cNvSpPr>
          <p:nvPr>
            <p:ph type="ctrTitle"/>
          </p:nvPr>
        </p:nvSpPr>
        <p:spPr>
          <a:xfrm>
            <a:off x="914400" y="299244"/>
            <a:ext cx="7772400" cy="1470025"/>
          </a:xfrm>
        </p:spPr>
        <p:txBody>
          <a:bodyPr/>
          <a:lstStyle/>
          <a:p>
            <a:r>
              <a:rPr lang="en-US" dirty="0">
                <a:solidFill>
                  <a:schemeClr val="accent2"/>
                </a:solidFill>
              </a:rPr>
              <a:t>Enumclaw Downslope Windstorms</a:t>
            </a:r>
          </a:p>
        </p:txBody>
      </p:sp>
    </p:spTree>
    <p:extLst>
      <p:ext uri="{BB962C8B-B14F-4D97-AF65-F5344CB8AC3E}">
        <p14:creationId xmlns:p14="http://schemas.microsoft.com/office/powerpoint/2010/main" val="192020989"/>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Title 1">
            <a:extLst>
              <a:ext uri="{FF2B5EF4-FFF2-40B4-BE49-F238E27FC236}">
                <a16:creationId xmlns:a16="http://schemas.microsoft.com/office/drawing/2014/main" id="{73178B5E-882A-D548-9BCF-57509F1AE140}"/>
              </a:ext>
            </a:extLst>
          </p:cNvPr>
          <p:cNvSpPr>
            <a:spLocks noGrp="1" noChangeArrowheads="1"/>
          </p:cNvSpPr>
          <p:nvPr>
            <p:ph type="title"/>
          </p:nvPr>
        </p:nvSpPr>
        <p:spPr>
          <a:xfrm>
            <a:off x="609600" y="381000"/>
            <a:ext cx="8001000" cy="533400"/>
          </a:xfrm>
        </p:spPr>
        <p:txBody>
          <a:bodyPr/>
          <a:lstStyle/>
          <a:p>
            <a:r>
              <a:rPr lang="en-US" altLang="en-US" dirty="0">
                <a:ea typeface="ＭＳ Ｐゴシック" panose="020B0600070205080204" pitchFamily="34" charset="-128"/>
              </a:rPr>
              <a:t>December 24, 1983</a:t>
            </a:r>
            <a:r>
              <a:rPr lang="en-US" altLang="en-US" dirty="0">
                <a:solidFill>
                  <a:srgbClr val="FFFFFF"/>
                </a:solidFill>
                <a:ea typeface="ＭＳ Ｐゴシック" panose="020B0600070205080204" pitchFamily="34" charset="-128"/>
              </a:rPr>
              <a:t>r 24, 1983</a:t>
            </a:r>
          </a:p>
        </p:txBody>
      </p:sp>
      <p:pic>
        <p:nvPicPr>
          <p:cNvPr id="154626" name="Content Placeholder 3" descr="enumwind.tiff">
            <a:extLst>
              <a:ext uri="{FF2B5EF4-FFF2-40B4-BE49-F238E27FC236}">
                <a16:creationId xmlns:a16="http://schemas.microsoft.com/office/drawing/2014/main" id="{CF6C4455-5947-2840-B014-7422C5B274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8703" r="-28703"/>
          <a:stretch>
            <a:fillRect/>
          </a:stretch>
        </p:blipFill>
        <p:spPr>
          <a:xfrm>
            <a:off x="-457200" y="1066800"/>
            <a:ext cx="10650538" cy="5638800"/>
          </a:xfrm>
        </p:spPr>
      </p:pic>
    </p:spTree>
    <p:extLst>
      <p:ext uri="{BB962C8B-B14F-4D97-AF65-F5344CB8AC3E}">
        <p14:creationId xmlns:p14="http://schemas.microsoft.com/office/powerpoint/2010/main" val="2717617085"/>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a:extLst>
              <a:ext uri="{FF2B5EF4-FFF2-40B4-BE49-F238E27FC236}">
                <a16:creationId xmlns:a16="http://schemas.microsoft.com/office/drawing/2014/main" id="{0907FC9F-5108-0646-901A-3A9FEEE4D511}"/>
              </a:ext>
            </a:extLst>
          </p:cNvPr>
          <p:cNvSpPr>
            <a:spLocks noGrp="1" noChangeArrowheads="1"/>
          </p:cNvSpPr>
          <p:nvPr>
            <p:ph type="title"/>
          </p:nvPr>
        </p:nvSpPr>
        <p:spPr/>
        <p:txBody>
          <a:bodyPr/>
          <a:lstStyle/>
          <a:p>
            <a:r>
              <a:rPr lang="en-US" altLang="en-US">
                <a:solidFill>
                  <a:srgbClr val="FFFFFF"/>
                </a:solidFill>
                <a:ea typeface="ＭＳ Ｐゴシック" panose="020B0600070205080204" pitchFamily="34" charset="-128"/>
              </a:rPr>
              <a:t>Enumclaw Windstorm Pressure Pattern</a:t>
            </a:r>
          </a:p>
        </p:txBody>
      </p:sp>
      <p:pic>
        <p:nvPicPr>
          <p:cNvPr id="153602" name="Content Placeholder 3" descr="Figure8.5.jpg">
            <a:extLst>
              <a:ext uri="{FF2B5EF4-FFF2-40B4-BE49-F238E27FC236}">
                <a16:creationId xmlns:a16="http://schemas.microsoft.com/office/drawing/2014/main" id="{DFB5D456-4CDA-BB4F-8285-BB3316A94A4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14600" y="834106"/>
            <a:ext cx="4921250" cy="5026517"/>
          </a:xfrm>
        </p:spPr>
      </p:pic>
      <p:sp>
        <p:nvSpPr>
          <p:cNvPr id="153603" name="TextBox 3">
            <a:extLst>
              <a:ext uri="{FF2B5EF4-FFF2-40B4-BE49-F238E27FC236}">
                <a16:creationId xmlns:a16="http://schemas.microsoft.com/office/drawing/2014/main" id="{F9C143A9-7C42-7A41-AAC8-A77FF6C88E38}"/>
              </a:ext>
            </a:extLst>
          </p:cNvPr>
          <p:cNvSpPr txBox="1">
            <a:spLocks noChangeArrowheads="1"/>
          </p:cNvSpPr>
          <p:nvPr/>
        </p:nvSpPr>
        <p:spPr bwMode="auto">
          <a:xfrm>
            <a:off x="3200400" y="6096000"/>
            <a:ext cx="2603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solidFill>
                  <a:srgbClr val="FFFFFF"/>
                </a:solidFill>
                <a:latin typeface="Times" pitchFamily="2" charset="0"/>
              </a:rPr>
              <a:t>December 24, 1983</a:t>
            </a:r>
          </a:p>
        </p:txBody>
      </p:sp>
      <p:sp>
        <p:nvSpPr>
          <p:cNvPr id="2" name="TextBox 1">
            <a:extLst>
              <a:ext uri="{FF2B5EF4-FFF2-40B4-BE49-F238E27FC236}">
                <a16:creationId xmlns:a16="http://schemas.microsoft.com/office/drawing/2014/main" id="{B0637299-024E-844A-A59E-F4182A07BC96}"/>
              </a:ext>
            </a:extLst>
          </p:cNvPr>
          <p:cNvSpPr txBox="1"/>
          <p:nvPr/>
        </p:nvSpPr>
        <p:spPr>
          <a:xfrm>
            <a:off x="4114800" y="5942384"/>
            <a:ext cx="2140330" cy="461665"/>
          </a:xfrm>
          <a:prstGeom prst="rect">
            <a:avLst/>
          </a:prstGeom>
          <a:noFill/>
        </p:spPr>
        <p:txBody>
          <a:bodyPr wrap="none" rtlCol="0">
            <a:spAutoFit/>
          </a:bodyPr>
          <a:lstStyle/>
          <a:p>
            <a:r>
              <a:rPr lang="en-US" dirty="0"/>
              <a:t>December 1983</a:t>
            </a:r>
          </a:p>
        </p:txBody>
      </p:sp>
    </p:spTree>
    <p:extLst>
      <p:ext uri="{BB962C8B-B14F-4D97-AF65-F5344CB8AC3E}">
        <p14:creationId xmlns:p14="http://schemas.microsoft.com/office/powerpoint/2010/main" val="2094313322"/>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Text Box 3">
            <a:extLst>
              <a:ext uri="{FF2B5EF4-FFF2-40B4-BE49-F238E27FC236}">
                <a16:creationId xmlns:a16="http://schemas.microsoft.com/office/drawing/2014/main" id="{2E3016F8-C5C8-0140-8110-12EC0B1819B8}"/>
              </a:ext>
            </a:extLst>
          </p:cNvPr>
          <p:cNvSpPr txBox="1">
            <a:spLocks noChangeArrowheads="1"/>
          </p:cNvSpPr>
          <p:nvPr/>
        </p:nvSpPr>
        <p:spPr bwMode="auto">
          <a:xfrm>
            <a:off x="119493" y="283003"/>
            <a:ext cx="344621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800" dirty="0">
                <a:solidFill>
                  <a:srgbClr val="000000"/>
                </a:solidFill>
                <a:latin typeface="Times" pitchFamily="2" charset="0"/>
              </a:rPr>
              <a:t>High-Resolution MM5 Simulations Did An Extremely Good Job of Predicting/Diagnosing Such Gap/Downslope Windstorm Hybrids</a:t>
            </a:r>
            <a:endParaRPr lang="en-US" altLang="en-US" sz="2400" dirty="0">
              <a:solidFill>
                <a:srgbClr val="000000"/>
              </a:solidFill>
              <a:latin typeface="Times" pitchFamily="2" charset="0"/>
            </a:endParaRPr>
          </a:p>
        </p:txBody>
      </p:sp>
      <p:pic>
        <p:nvPicPr>
          <p:cNvPr id="155651" name="Picture 1">
            <a:extLst>
              <a:ext uri="{FF2B5EF4-FFF2-40B4-BE49-F238E27FC236}">
                <a16:creationId xmlns:a16="http://schemas.microsoft.com/office/drawing/2014/main" id="{B35F9E39-A7B2-2649-B68E-F34BB08B2DEA}"/>
              </a:ext>
            </a:extLst>
          </p:cNvPr>
          <p:cNvPicPr>
            <a:picLocks noChangeAspect="1"/>
          </p:cNvPicPr>
          <p:nvPr/>
        </p:nvPicPr>
        <p:blipFill rotWithShape="1">
          <a:blip r:embed="rId2">
            <a:extLst>
              <a:ext uri="{28A0092B-C50C-407E-A947-70E740481C1C}">
                <a14:useLocalDpi xmlns:a14="http://schemas.microsoft.com/office/drawing/2010/main" val="0"/>
              </a:ext>
            </a:extLst>
          </a:blip>
          <a:srcRect t="43827"/>
          <a:stretch/>
        </p:blipFill>
        <p:spPr bwMode="auto">
          <a:xfrm>
            <a:off x="3674818" y="914400"/>
            <a:ext cx="537552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
            <a:extLst>
              <a:ext uri="{FF2B5EF4-FFF2-40B4-BE49-F238E27FC236}">
                <a16:creationId xmlns:a16="http://schemas.microsoft.com/office/drawing/2014/main" id="{FB13BD25-7DD0-6045-87DD-7C2889316E41}"/>
              </a:ext>
            </a:extLst>
          </p:cNvPr>
          <p:cNvPicPr>
            <a:picLocks noChangeAspect="1"/>
          </p:cNvPicPr>
          <p:nvPr/>
        </p:nvPicPr>
        <p:blipFill rotWithShape="1">
          <a:blip r:embed="rId2">
            <a:extLst>
              <a:ext uri="{28A0092B-C50C-407E-A947-70E740481C1C}">
                <a14:useLocalDpi xmlns:a14="http://schemas.microsoft.com/office/drawing/2010/main" val="0"/>
              </a:ext>
            </a:extLst>
          </a:blip>
          <a:srcRect b="56610"/>
          <a:stretch/>
        </p:blipFill>
        <p:spPr bwMode="auto">
          <a:xfrm>
            <a:off x="93662" y="3581400"/>
            <a:ext cx="3944938"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58647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FB13BD25-7DD0-6045-87DD-7C2889316E41}"/>
              </a:ext>
            </a:extLst>
          </p:cNvPr>
          <p:cNvPicPr>
            <a:picLocks noChangeAspect="1"/>
          </p:cNvPicPr>
          <p:nvPr/>
        </p:nvPicPr>
        <p:blipFill rotWithShape="1">
          <a:blip r:embed="rId2">
            <a:extLst>
              <a:ext uri="{28A0092B-C50C-407E-A947-70E740481C1C}">
                <a14:useLocalDpi xmlns:a14="http://schemas.microsoft.com/office/drawing/2010/main" val="0"/>
              </a:ext>
            </a:extLst>
          </a:blip>
          <a:srcRect b="56610"/>
          <a:stretch/>
        </p:blipFill>
        <p:spPr bwMode="auto">
          <a:xfrm>
            <a:off x="609600" y="533400"/>
            <a:ext cx="8135938" cy="5523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870962"/>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7F003-9A16-B742-BD40-59B30DC9D80F}"/>
              </a:ext>
            </a:extLst>
          </p:cNvPr>
          <p:cNvSpPr>
            <a:spLocks noGrp="1"/>
          </p:cNvSpPr>
          <p:nvPr>
            <p:ph type="title"/>
          </p:nvPr>
        </p:nvSpPr>
        <p:spPr>
          <a:xfrm>
            <a:off x="457200" y="838200"/>
            <a:ext cx="7997992" cy="439210"/>
          </a:xfrm>
        </p:spPr>
        <p:txBody>
          <a:bodyPr>
            <a:normAutofit fontScale="90000"/>
          </a:bodyPr>
          <a:lstStyle/>
          <a:p>
            <a:r>
              <a:rPr lang="en-US" b="1" dirty="0">
                <a:solidFill>
                  <a:schemeClr val="accent1"/>
                </a:solidFill>
              </a:rPr>
              <a:t>Wine Country Fires</a:t>
            </a:r>
            <a:br>
              <a:rPr lang="en-US" b="1" dirty="0">
                <a:solidFill>
                  <a:schemeClr val="accent1"/>
                </a:solidFill>
              </a:rPr>
            </a:br>
            <a:r>
              <a:rPr lang="en-US" b="1" dirty="0">
                <a:solidFill>
                  <a:schemeClr val="accent1"/>
                </a:solidFill>
              </a:rPr>
              <a:t>2017:  Associated with Downslope Windstorms</a:t>
            </a:r>
          </a:p>
        </p:txBody>
      </p:sp>
      <p:pic>
        <p:nvPicPr>
          <p:cNvPr id="9" name="Content Placeholder 8">
            <a:extLst>
              <a:ext uri="{FF2B5EF4-FFF2-40B4-BE49-F238E27FC236}">
                <a16:creationId xmlns:a16="http://schemas.microsoft.com/office/drawing/2014/main" id="{D294A3D1-402E-684D-90FF-2BBD45B4691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861737" y="2133600"/>
            <a:ext cx="7036518" cy="4170386"/>
          </a:xfrm>
        </p:spPr>
      </p:pic>
    </p:spTree>
    <p:extLst>
      <p:ext uri="{BB962C8B-B14F-4D97-AF65-F5344CB8AC3E}">
        <p14:creationId xmlns:p14="http://schemas.microsoft.com/office/powerpoint/2010/main" val="173485197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F55B-F5DD-5840-BEF0-013C64F100A5}"/>
              </a:ext>
            </a:extLst>
          </p:cNvPr>
          <p:cNvSpPr>
            <a:spLocks noGrp="1"/>
          </p:cNvSpPr>
          <p:nvPr>
            <p:ph type="title"/>
          </p:nvPr>
        </p:nvSpPr>
        <p:spPr>
          <a:xfrm>
            <a:off x="628650" y="1131094"/>
            <a:ext cx="8127547" cy="994172"/>
          </a:xfrm>
        </p:spPr>
        <p:txBody>
          <a:bodyPr/>
          <a:lstStyle/>
          <a:p>
            <a:r>
              <a:rPr lang="en-US" b="1" dirty="0">
                <a:solidFill>
                  <a:schemeClr val="accent1"/>
                </a:solidFill>
              </a:rPr>
              <a:t>High-Resolution WRF Simulation of the Event</a:t>
            </a:r>
          </a:p>
        </p:txBody>
      </p:sp>
      <p:pic>
        <p:nvPicPr>
          <p:cNvPr id="4" name="Content Placeholder 3">
            <a:extLst>
              <a:ext uri="{FF2B5EF4-FFF2-40B4-BE49-F238E27FC236}">
                <a16:creationId xmlns:a16="http://schemas.microsoft.com/office/drawing/2014/main" id="{4724FF53-C0FF-4743-AC9C-DA5AD15CB330}"/>
              </a:ext>
            </a:extLst>
          </p:cNvPr>
          <p:cNvPicPr>
            <a:picLocks noGrp="1"/>
          </p:cNvPicPr>
          <p:nvPr>
            <p:ph sz="half" idx="1"/>
          </p:nvPr>
        </p:nvPicPr>
        <p:blipFill rotWithShape="1">
          <a:blip r:embed="rId2" cstate="screen">
            <a:extLst>
              <a:ext uri="{28A0092B-C50C-407E-A947-70E740481C1C}">
                <a14:useLocalDpi xmlns:a14="http://schemas.microsoft.com/office/drawing/2010/main"/>
              </a:ext>
            </a:extLst>
          </a:blip>
          <a:srcRect t="6790" b="10025"/>
          <a:stretch/>
        </p:blipFill>
        <p:spPr bwMode="auto">
          <a:xfrm>
            <a:off x="3882118" y="2286000"/>
            <a:ext cx="4874079" cy="3747407"/>
          </a:xfrm>
          <a:prstGeom prst="rect">
            <a:avLst/>
          </a:prstGeom>
          <a:ln>
            <a:noFill/>
          </a:ln>
          <a:extLst>
            <a:ext uri="{53640926-AAD7-44D8-BBD7-CCE9431645EC}">
              <a14:shadowObscured xmlns:a14="http://schemas.microsoft.com/office/drawing/2010/main"/>
            </a:ext>
          </a:extLst>
        </p:spPr>
      </p:pic>
      <p:sp>
        <p:nvSpPr>
          <p:cNvPr id="5" name="Content Placeholder 4">
            <a:extLst>
              <a:ext uri="{FF2B5EF4-FFF2-40B4-BE49-F238E27FC236}">
                <a16:creationId xmlns:a16="http://schemas.microsoft.com/office/drawing/2014/main" id="{59161050-EB4C-434E-B99B-19150FF27750}"/>
              </a:ext>
            </a:extLst>
          </p:cNvPr>
          <p:cNvSpPr>
            <a:spLocks noGrp="1"/>
          </p:cNvSpPr>
          <p:nvPr>
            <p:ph sz="half" idx="2"/>
          </p:nvPr>
        </p:nvSpPr>
        <p:spPr>
          <a:xfrm>
            <a:off x="406017" y="2492659"/>
            <a:ext cx="3549581" cy="2381420"/>
          </a:xfrm>
        </p:spPr>
        <p:txBody>
          <a:bodyPr/>
          <a:lstStyle/>
          <a:p>
            <a:r>
              <a:rPr lang="en-US" sz="2700" dirty="0"/>
              <a:t>36-12-4-1.3 km domains</a:t>
            </a:r>
          </a:p>
          <a:p>
            <a:r>
              <a:rPr lang="en-US" sz="2700" dirty="0"/>
              <a:t>Initialized at 1200 UTC Oct. 8</a:t>
            </a:r>
          </a:p>
          <a:p>
            <a:pPr marL="0" indent="0">
              <a:buNone/>
            </a:pPr>
            <a:endParaRPr lang="en-US" dirty="0"/>
          </a:p>
        </p:txBody>
      </p:sp>
    </p:spTree>
    <p:extLst>
      <p:ext uri="{BB962C8B-B14F-4D97-AF65-F5344CB8AC3E}">
        <p14:creationId xmlns:p14="http://schemas.microsoft.com/office/powerpoint/2010/main" val="7062468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395AE-F52C-997E-798A-65A88CAA8159}"/>
              </a:ext>
            </a:extLst>
          </p:cNvPr>
          <p:cNvSpPr>
            <a:spLocks noGrp="1"/>
          </p:cNvSpPr>
          <p:nvPr>
            <p:ph type="title"/>
          </p:nvPr>
        </p:nvSpPr>
        <p:spPr/>
        <p:txBody>
          <a:bodyPr/>
          <a:lstStyle/>
          <a:p>
            <a:endParaRPr lang="en-US"/>
          </a:p>
        </p:txBody>
      </p:sp>
      <p:pic>
        <p:nvPicPr>
          <p:cNvPr id="6" name="Content Placeholder 5" descr="Map&#10;&#10;Description automatically generated">
            <a:extLst>
              <a:ext uri="{FF2B5EF4-FFF2-40B4-BE49-F238E27FC236}">
                <a16:creationId xmlns:a16="http://schemas.microsoft.com/office/drawing/2014/main" id="{37FD7984-B400-9935-5B75-B9C6E6416B1A}"/>
              </a:ext>
            </a:extLst>
          </p:cNvPr>
          <p:cNvPicPr>
            <a:picLocks noGrp="1" noChangeAspect="1"/>
          </p:cNvPicPr>
          <p:nvPr>
            <p:ph sz="half" idx="1"/>
          </p:nvPr>
        </p:nvPicPr>
        <p:blipFill>
          <a:blip r:embed="rId2"/>
          <a:stretch>
            <a:fillRect/>
          </a:stretch>
        </p:blipFill>
        <p:spPr>
          <a:xfrm>
            <a:off x="1181100" y="484490"/>
            <a:ext cx="6781800" cy="5889019"/>
          </a:xfrm>
        </p:spPr>
      </p:pic>
    </p:spTree>
    <p:extLst>
      <p:ext uri="{BB962C8B-B14F-4D97-AF65-F5344CB8AC3E}">
        <p14:creationId xmlns:p14="http://schemas.microsoft.com/office/powerpoint/2010/main" val="1169137417"/>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0F63C-F55B-E94A-B664-91016205EB38}"/>
              </a:ext>
            </a:extLst>
          </p:cNvPr>
          <p:cNvSpPr>
            <a:spLocks noGrp="1"/>
          </p:cNvSpPr>
          <p:nvPr>
            <p:ph type="title"/>
          </p:nvPr>
        </p:nvSpPr>
        <p:spPr>
          <a:xfrm>
            <a:off x="381000" y="116345"/>
            <a:ext cx="8229600" cy="1143000"/>
          </a:xfrm>
        </p:spPr>
        <p:txBody>
          <a:bodyPr/>
          <a:lstStyle/>
          <a:p>
            <a:r>
              <a:rPr lang="en-US" dirty="0"/>
              <a:t>Synoptic Evolution (SLP)</a:t>
            </a:r>
          </a:p>
        </p:txBody>
      </p:sp>
      <p:pic>
        <p:nvPicPr>
          <p:cNvPr id="10" name="Picture 9">
            <a:extLst>
              <a:ext uri="{FF2B5EF4-FFF2-40B4-BE49-F238E27FC236}">
                <a16:creationId xmlns:a16="http://schemas.microsoft.com/office/drawing/2014/main" id="{CAEE8BB5-A292-1641-8CBC-B00D05784BC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797" r="1365" b="1768"/>
          <a:stretch/>
        </p:blipFill>
        <p:spPr>
          <a:xfrm>
            <a:off x="209550" y="1378135"/>
            <a:ext cx="8724900" cy="3901678"/>
          </a:xfrm>
          <a:prstGeom prst="rect">
            <a:avLst/>
          </a:prstGeom>
        </p:spPr>
      </p:pic>
      <p:sp>
        <p:nvSpPr>
          <p:cNvPr id="17" name="TextBox 16">
            <a:extLst>
              <a:ext uri="{FF2B5EF4-FFF2-40B4-BE49-F238E27FC236}">
                <a16:creationId xmlns:a16="http://schemas.microsoft.com/office/drawing/2014/main" id="{5965B988-253F-1F45-A713-AABCB7D8B631}"/>
              </a:ext>
            </a:extLst>
          </p:cNvPr>
          <p:cNvSpPr txBox="1"/>
          <p:nvPr/>
        </p:nvSpPr>
        <p:spPr>
          <a:xfrm>
            <a:off x="1146576" y="5003229"/>
            <a:ext cx="2463400" cy="415498"/>
          </a:xfrm>
          <a:prstGeom prst="rect">
            <a:avLst/>
          </a:prstGeom>
          <a:solidFill>
            <a:schemeClr val="bg1"/>
          </a:solidFill>
        </p:spPr>
        <p:txBody>
          <a:bodyPr wrap="square" rtlCol="0">
            <a:spAutoFit/>
          </a:bodyPr>
          <a:lstStyle/>
          <a:p>
            <a:r>
              <a:rPr lang="en-US" sz="2100" dirty="0">
                <a:latin typeface="Times New Roman" panose="02020603050405020304" pitchFamily="18" charset="0"/>
                <a:cs typeface="Times New Roman" panose="02020603050405020304" pitchFamily="18" charset="0"/>
              </a:rPr>
              <a:t>1200 UTC 8 October</a:t>
            </a:r>
          </a:p>
        </p:txBody>
      </p:sp>
      <p:sp>
        <p:nvSpPr>
          <p:cNvPr id="3" name="TextBox 2">
            <a:extLst>
              <a:ext uri="{FF2B5EF4-FFF2-40B4-BE49-F238E27FC236}">
                <a16:creationId xmlns:a16="http://schemas.microsoft.com/office/drawing/2014/main" id="{C916B60D-38C1-6C40-A784-035D5F75FBFA}"/>
              </a:ext>
            </a:extLst>
          </p:cNvPr>
          <p:cNvSpPr txBox="1"/>
          <p:nvPr/>
        </p:nvSpPr>
        <p:spPr>
          <a:xfrm>
            <a:off x="3922520" y="998255"/>
            <a:ext cx="1614545" cy="369332"/>
          </a:xfrm>
          <a:prstGeom prst="rect">
            <a:avLst/>
          </a:prstGeom>
          <a:noFill/>
        </p:spPr>
        <p:txBody>
          <a:bodyPr wrap="none" rtlCol="0">
            <a:spAutoFit/>
          </a:bodyPr>
          <a:lstStyle/>
          <a:p>
            <a:r>
              <a:rPr lang="en-US" sz="1800" b="1" dirty="0"/>
              <a:t>12-km domain</a:t>
            </a:r>
          </a:p>
        </p:txBody>
      </p:sp>
    </p:spTree>
    <p:extLst>
      <p:ext uri="{BB962C8B-B14F-4D97-AF65-F5344CB8AC3E}">
        <p14:creationId xmlns:p14="http://schemas.microsoft.com/office/powerpoint/2010/main" val="2610685908"/>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4DC559F-63CD-714E-A15F-741BFDD4690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12235" y="1624012"/>
            <a:ext cx="8596801" cy="3814763"/>
          </a:xfrm>
          <a:prstGeom prst="rect">
            <a:avLst/>
          </a:prstGeom>
        </p:spPr>
      </p:pic>
      <p:sp>
        <p:nvSpPr>
          <p:cNvPr id="2" name="Rectangle 1">
            <a:extLst>
              <a:ext uri="{FF2B5EF4-FFF2-40B4-BE49-F238E27FC236}">
                <a16:creationId xmlns:a16="http://schemas.microsoft.com/office/drawing/2014/main" id="{D0DB844E-D3A7-2340-9044-46FFFE968390}"/>
              </a:ext>
            </a:extLst>
          </p:cNvPr>
          <p:cNvSpPr/>
          <p:nvPr/>
        </p:nvSpPr>
        <p:spPr>
          <a:xfrm>
            <a:off x="6305719" y="2920719"/>
            <a:ext cx="977113" cy="946769"/>
          </a:xfrm>
          <a:prstGeom prst="rect">
            <a:avLst/>
          </a:prstGeom>
          <a:noFill/>
          <a:ln w="698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146545833"/>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27406-135F-D645-B645-EA1F3058DAF1}"/>
              </a:ext>
            </a:extLst>
          </p:cNvPr>
          <p:cNvSpPr>
            <a:spLocks noGrp="1"/>
          </p:cNvSpPr>
          <p:nvPr>
            <p:ph type="title"/>
          </p:nvPr>
        </p:nvSpPr>
        <p:spPr/>
        <p:txBody>
          <a:bodyPr/>
          <a:lstStyle/>
          <a:p>
            <a:endParaRPr lang="en-US" dirty="0"/>
          </a:p>
        </p:txBody>
      </p:sp>
      <p:pic>
        <p:nvPicPr>
          <p:cNvPr id="6" name="Content Placeholder 5">
            <a:extLst>
              <a:ext uri="{FF2B5EF4-FFF2-40B4-BE49-F238E27FC236}">
                <a16:creationId xmlns:a16="http://schemas.microsoft.com/office/drawing/2014/main" id="{19D80D32-5A7C-5442-BB63-57AD58EB5E3F}"/>
              </a:ext>
            </a:extLst>
          </p:cNvPr>
          <p:cNvPicPr>
            <a:picLocks noGrp="1" noChangeAspect="1"/>
          </p:cNvPicPr>
          <p:nvPr>
            <p:ph sz="half" idx="1"/>
          </p:nvPr>
        </p:nvPicPr>
        <p:blipFill rotWithShape="1">
          <a:blip r:embed="rId2" cstate="screen">
            <a:extLst>
              <a:ext uri="{28A0092B-C50C-407E-A947-70E740481C1C}">
                <a14:useLocalDpi xmlns:a14="http://schemas.microsoft.com/office/drawing/2010/main"/>
              </a:ext>
            </a:extLst>
          </a:blip>
          <a:srcRect l="5934" t="14576" b="10700"/>
          <a:stretch/>
        </p:blipFill>
        <p:spPr>
          <a:xfrm>
            <a:off x="187650" y="1485900"/>
            <a:ext cx="4568302" cy="3629025"/>
          </a:xfrm>
        </p:spPr>
      </p:pic>
      <p:pic>
        <p:nvPicPr>
          <p:cNvPr id="8" name="Content Placeholder 7">
            <a:extLst>
              <a:ext uri="{FF2B5EF4-FFF2-40B4-BE49-F238E27FC236}">
                <a16:creationId xmlns:a16="http://schemas.microsoft.com/office/drawing/2014/main" id="{8B936291-0B77-174C-997B-44AE46F7DD43}"/>
              </a:ext>
            </a:extLst>
          </p:cNvPr>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l="6305" t="14136" b="10318"/>
          <a:stretch/>
        </p:blipFill>
        <p:spPr>
          <a:xfrm>
            <a:off x="4732075" y="1533525"/>
            <a:ext cx="4382717" cy="3533775"/>
          </a:xfrm>
        </p:spPr>
      </p:pic>
      <p:sp>
        <p:nvSpPr>
          <p:cNvPr id="9" name="TextBox 8">
            <a:extLst>
              <a:ext uri="{FF2B5EF4-FFF2-40B4-BE49-F238E27FC236}">
                <a16:creationId xmlns:a16="http://schemas.microsoft.com/office/drawing/2014/main" id="{E05788D2-ABE3-4C43-9D3B-7ADD4DFA3F0F}"/>
              </a:ext>
            </a:extLst>
          </p:cNvPr>
          <p:cNvSpPr txBox="1"/>
          <p:nvPr/>
        </p:nvSpPr>
        <p:spPr>
          <a:xfrm>
            <a:off x="1391803" y="5219700"/>
            <a:ext cx="1934245" cy="738664"/>
          </a:xfrm>
          <a:prstGeom prst="rect">
            <a:avLst/>
          </a:prstGeom>
          <a:noFill/>
        </p:spPr>
        <p:txBody>
          <a:bodyPr wrap="square" rtlCol="0">
            <a:spAutoFit/>
          </a:bodyPr>
          <a:lstStyle/>
          <a:p>
            <a:pPr lvl="0"/>
            <a:r>
              <a:rPr lang="en-US" sz="2100" b="1" dirty="0">
                <a:solidFill>
                  <a:prstClr val="black"/>
                </a:solidFill>
              </a:rPr>
              <a:t>8 PM October 8</a:t>
            </a:r>
          </a:p>
        </p:txBody>
      </p:sp>
      <p:sp>
        <p:nvSpPr>
          <p:cNvPr id="10" name="TextBox 9">
            <a:extLst>
              <a:ext uri="{FF2B5EF4-FFF2-40B4-BE49-F238E27FC236}">
                <a16:creationId xmlns:a16="http://schemas.microsoft.com/office/drawing/2014/main" id="{3AE3ED41-F0B5-1245-830F-7D97AE623CD1}"/>
              </a:ext>
            </a:extLst>
          </p:cNvPr>
          <p:cNvSpPr txBox="1"/>
          <p:nvPr/>
        </p:nvSpPr>
        <p:spPr>
          <a:xfrm>
            <a:off x="5800092" y="5234932"/>
            <a:ext cx="2150012" cy="415498"/>
          </a:xfrm>
          <a:prstGeom prst="rect">
            <a:avLst/>
          </a:prstGeom>
          <a:noFill/>
        </p:spPr>
        <p:txBody>
          <a:bodyPr wrap="none" rtlCol="0">
            <a:spAutoFit/>
          </a:bodyPr>
          <a:lstStyle/>
          <a:p>
            <a:pPr lvl="0"/>
            <a:r>
              <a:rPr lang="en-US" sz="2100" b="1" dirty="0">
                <a:solidFill>
                  <a:prstClr val="black"/>
                </a:solidFill>
              </a:rPr>
              <a:t>10 PM October 9</a:t>
            </a:r>
          </a:p>
        </p:txBody>
      </p:sp>
      <p:sp>
        <p:nvSpPr>
          <p:cNvPr id="3" name="TextBox 2">
            <a:extLst>
              <a:ext uri="{FF2B5EF4-FFF2-40B4-BE49-F238E27FC236}">
                <a16:creationId xmlns:a16="http://schemas.microsoft.com/office/drawing/2014/main" id="{1C54BF7C-ADFA-DE4E-9FF6-F70715E41327}"/>
              </a:ext>
            </a:extLst>
          </p:cNvPr>
          <p:cNvSpPr txBox="1"/>
          <p:nvPr/>
        </p:nvSpPr>
        <p:spPr>
          <a:xfrm>
            <a:off x="2981425" y="1016067"/>
            <a:ext cx="3709670" cy="415498"/>
          </a:xfrm>
          <a:prstGeom prst="rect">
            <a:avLst/>
          </a:prstGeom>
          <a:noFill/>
        </p:spPr>
        <p:txBody>
          <a:bodyPr wrap="none" rtlCol="0">
            <a:spAutoFit/>
          </a:bodyPr>
          <a:lstStyle/>
          <a:p>
            <a:r>
              <a:rPr lang="en-US" sz="2100" dirty="0"/>
              <a:t>Strongest winds in lowest 250 m</a:t>
            </a:r>
          </a:p>
        </p:txBody>
      </p:sp>
    </p:spTree>
    <p:extLst>
      <p:ext uri="{BB962C8B-B14F-4D97-AF65-F5344CB8AC3E}">
        <p14:creationId xmlns:p14="http://schemas.microsoft.com/office/powerpoint/2010/main" val="372908621"/>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AD5785E-BE81-C243-95EB-5CF40D900D74}"/>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7778"/>
          <a:stretch/>
        </p:blipFill>
        <p:spPr>
          <a:xfrm>
            <a:off x="2209800" y="525832"/>
            <a:ext cx="6296025" cy="5806335"/>
          </a:xfrm>
          <a:prstGeom prst="rect">
            <a:avLst/>
          </a:prstGeom>
        </p:spPr>
      </p:pic>
      <p:sp>
        <p:nvSpPr>
          <p:cNvPr id="2" name="TextBox 1">
            <a:extLst>
              <a:ext uri="{FF2B5EF4-FFF2-40B4-BE49-F238E27FC236}">
                <a16:creationId xmlns:a16="http://schemas.microsoft.com/office/drawing/2014/main" id="{AEBFCE3E-7CF1-7147-9661-AF423F890CB0}"/>
              </a:ext>
            </a:extLst>
          </p:cNvPr>
          <p:cNvSpPr txBox="1"/>
          <p:nvPr/>
        </p:nvSpPr>
        <p:spPr>
          <a:xfrm>
            <a:off x="571500" y="2962275"/>
            <a:ext cx="1358064" cy="738664"/>
          </a:xfrm>
          <a:prstGeom prst="rect">
            <a:avLst/>
          </a:prstGeom>
          <a:noFill/>
        </p:spPr>
        <p:txBody>
          <a:bodyPr wrap="none" rtlCol="0">
            <a:spAutoFit/>
          </a:bodyPr>
          <a:lstStyle/>
          <a:p>
            <a:r>
              <a:rPr lang="en-US" sz="2100" b="1" dirty="0"/>
              <a:t>1800 UTC</a:t>
            </a:r>
          </a:p>
          <a:p>
            <a:r>
              <a:rPr lang="en-US" sz="2100" b="1" dirty="0"/>
              <a:t>Oct 8</a:t>
            </a:r>
          </a:p>
        </p:txBody>
      </p:sp>
    </p:spTree>
    <p:extLst>
      <p:ext uri="{BB962C8B-B14F-4D97-AF65-F5344CB8AC3E}">
        <p14:creationId xmlns:p14="http://schemas.microsoft.com/office/powerpoint/2010/main" val="1536440077"/>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2D0E52-8EF1-9B48-82D9-39BFCD5B14FF}"/>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7556"/>
          <a:stretch/>
        </p:blipFill>
        <p:spPr>
          <a:xfrm>
            <a:off x="2286000" y="304800"/>
            <a:ext cx="6038850" cy="5582582"/>
          </a:xfrm>
          <a:prstGeom prst="rect">
            <a:avLst/>
          </a:prstGeom>
        </p:spPr>
      </p:pic>
      <p:sp>
        <p:nvSpPr>
          <p:cNvPr id="2" name="Rectangle 1">
            <a:extLst>
              <a:ext uri="{FF2B5EF4-FFF2-40B4-BE49-F238E27FC236}">
                <a16:creationId xmlns:a16="http://schemas.microsoft.com/office/drawing/2014/main" id="{29BBC8DD-C83F-3740-B458-EDF1CB4AD229}"/>
              </a:ext>
            </a:extLst>
          </p:cNvPr>
          <p:cNvSpPr/>
          <p:nvPr/>
        </p:nvSpPr>
        <p:spPr>
          <a:xfrm>
            <a:off x="542925" y="2959958"/>
            <a:ext cx="1352550" cy="738664"/>
          </a:xfrm>
          <a:prstGeom prst="rect">
            <a:avLst/>
          </a:prstGeom>
        </p:spPr>
        <p:txBody>
          <a:bodyPr wrap="square">
            <a:spAutoFit/>
          </a:bodyPr>
          <a:lstStyle/>
          <a:p>
            <a:r>
              <a:rPr lang="en-US" sz="2100" b="1" dirty="0"/>
              <a:t>0000 UTC</a:t>
            </a:r>
          </a:p>
          <a:p>
            <a:r>
              <a:rPr lang="en-US" sz="2100" b="1" dirty="0"/>
              <a:t>Oct 9</a:t>
            </a:r>
          </a:p>
        </p:txBody>
      </p:sp>
    </p:spTree>
    <p:extLst>
      <p:ext uri="{BB962C8B-B14F-4D97-AF65-F5344CB8AC3E}">
        <p14:creationId xmlns:p14="http://schemas.microsoft.com/office/powerpoint/2010/main" val="4230793806"/>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4EAE84-244B-FE40-B3B5-199CAF9685D4}"/>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8445"/>
          <a:stretch/>
        </p:blipFill>
        <p:spPr>
          <a:xfrm>
            <a:off x="2438400" y="614258"/>
            <a:ext cx="6148708" cy="5629484"/>
          </a:xfrm>
          <a:prstGeom prst="rect">
            <a:avLst/>
          </a:prstGeom>
        </p:spPr>
      </p:pic>
      <p:sp>
        <p:nvSpPr>
          <p:cNvPr id="2" name="Rectangle 1">
            <a:extLst>
              <a:ext uri="{FF2B5EF4-FFF2-40B4-BE49-F238E27FC236}">
                <a16:creationId xmlns:a16="http://schemas.microsoft.com/office/drawing/2014/main" id="{F43C1886-5F02-C34F-8B67-9A3CC7FF8159}"/>
              </a:ext>
            </a:extLst>
          </p:cNvPr>
          <p:cNvSpPr/>
          <p:nvPr/>
        </p:nvSpPr>
        <p:spPr>
          <a:xfrm>
            <a:off x="942975" y="2986602"/>
            <a:ext cx="1733550" cy="830997"/>
          </a:xfrm>
          <a:prstGeom prst="rect">
            <a:avLst/>
          </a:prstGeom>
        </p:spPr>
        <p:txBody>
          <a:bodyPr wrap="square">
            <a:spAutoFit/>
          </a:bodyPr>
          <a:lstStyle/>
          <a:p>
            <a:r>
              <a:rPr lang="en-US" b="1" dirty="0"/>
              <a:t>0300 UTC</a:t>
            </a:r>
          </a:p>
          <a:p>
            <a:r>
              <a:rPr lang="en-US" b="1" dirty="0"/>
              <a:t>Oct 9</a:t>
            </a:r>
          </a:p>
        </p:txBody>
      </p:sp>
    </p:spTree>
    <p:extLst>
      <p:ext uri="{BB962C8B-B14F-4D97-AF65-F5344CB8AC3E}">
        <p14:creationId xmlns:p14="http://schemas.microsoft.com/office/powerpoint/2010/main" val="2730513587"/>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C517CA-20B8-8945-BF1B-5986BB3C3B46}"/>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7778"/>
          <a:stretch/>
        </p:blipFill>
        <p:spPr>
          <a:xfrm>
            <a:off x="2514600" y="450546"/>
            <a:ext cx="6286829" cy="5797854"/>
          </a:xfrm>
          <a:prstGeom prst="rect">
            <a:avLst/>
          </a:prstGeom>
        </p:spPr>
      </p:pic>
      <p:sp>
        <p:nvSpPr>
          <p:cNvPr id="4" name="TextBox 3">
            <a:extLst>
              <a:ext uri="{FF2B5EF4-FFF2-40B4-BE49-F238E27FC236}">
                <a16:creationId xmlns:a16="http://schemas.microsoft.com/office/drawing/2014/main" id="{2D3FB705-6800-A743-A856-1766E3230868}"/>
              </a:ext>
            </a:extLst>
          </p:cNvPr>
          <p:cNvSpPr txBox="1"/>
          <p:nvPr/>
        </p:nvSpPr>
        <p:spPr>
          <a:xfrm>
            <a:off x="250082" y="4191000"/>
            <a:ext cx="2032223" cy="1061829"/>
          </a:xfrm>
          <a:prstGeom prst="rect">
            <a:avLst/>
          </a:prstGeom>
          <a:noFill/>
        </p:spPr>
        <p:txBody>
          <a:bodyPr wrap="none" rtlCol="0">
            <a:spAutoFit/>
          </a:bodyPr>
          <a:lstStyle/>
          <a:p>
            <a:r>
              <a:rPr lang="en-US" sz="2100" b="1" dirty="0"/>
              <a:t>Terrain-Related</a:t>
            </a:r>
          </a:p>
          <a:p>
            <a:r>
              <a:rPr lang="en-US" sz="2100" b="1" dirty="0"/>
              <a:t>Downslope</a:t>
            </a:r>
          </a:p>
          <a:p>
            <a:r>
              <a:rPr lang="en-US" sz="2100" b="1" dirty="0"/>
              <a:t>Windstorm</a:t>
            </a:r>
          </a:p>
        </p:txBody>
      </p:sp>
      <p:sp>
        <p:nvSpPr>
          <p:cNvPr id="2" name="Rectangle 1">
            <a:extLst>
              <a:ext uri="{FF2B5EF4-FFF2-40B4-BE49-F238E27FC236}">
                <a16:creationId xmlns:a16="http://schemas.microsoft.com/office/drawing/2014/main" id="{64F67A3A-C817-B042-9DEC-C09884FD6D77}"/>
              </a:ext>
            </a:extLst>
          </p:cNvPr>
          <p:cNvSpPr/>
          <p:nvPr/>
        </p:nvSpPr>
        <p:spPr>
          <a:xfrm>
            <a:off x="476250" y="2838702"/>
            <a:ext cx="1579888" cy="738664"/>
          </a:xfrm>
          <a:prstGeom prst="rect">
            <a:avLst/>
          </a:prstGeom>
        </p:spPr>
        <p:txBody>
          <a:bodyPr wrap="square">
            <a:spAutoFit/>
          </a:bodyPr>
          <a:lstStyle/>
          <a:p>
            <a:r>
              <a:rPr lang="en-US" sz="2100" b="1" dirty="0"/>
              <a:t>0600 UTC</a:t>
            </a:r>
          </a:p>
          <a:p>
            <a:r>
              <a:rPr lang="en-US" sz="2100" b="1" dirty="0"/>
              <a:t>Oct 9</a:t>
            </a:r>
          </a:p>
        </p:txBody>
      </p:sp>
    </p:spTree>
    <p:extLst>
      <p:ext uri="{BB962C8B-B14F-4D97-AF65-F5344CB8AC3E}">
        <p14:creationId xmlns:p14="http://schemas.microsoft.com/office/powerpoint/2010/main" val="4152815560"/>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0006E4B-854F-8D4C-A5A5-988008C58A95}"/>
              </a:ext>
            </a:extLst>
          </p:cNvPr>
          <p:cNvPicPr>
            <a:picLocks noChangeAspect="1"/>
          </p:cNvPicPr>
          <p:nvPr/>
        </p:nvPicPr>
        <p:blipFill rotWithShape="1">
          <a:blip r:embed="rId2"/>
          <a:srcRect t="48263"/>
          <a:stretch/>
        </p:blipFill>
        <p:spPr>
          <a:xfrm>
            <a:off x="2209800" y="380217"/>
            <a:ext cx="6378677" cy="6097566"/>
          </a:xfrm>
          <a:prstGeom prst="rect">
            <a:avLst/>
          </a:prstGeom>
        </p:spPr>
      </p:pic>
      <p:sp>
        <p:nvSpPr>
          <p:cNvPr id="2" name="TextBox 1">
            <a:extLst>
              <a:ext uri="{FF2B5EF4-FFF2-40B4-BE49-F238E27FC236}">
                <a16:creationId xmlns:a16="http://schemas.microsoft.com/office/drawing/2014/main" id="{D773562B-799D-4DE0-F757-AB9B9125B928}"/>
              </a:ext>
            </a:extLst>
          </p:cNvPr>
          <p:cNvSpPr txBox="1"/>
          <p:nvPr/>
        </p:nvSpPr>
        <p:spPr>
          <a:xfrm>
            <a:off x="457200" y="2971800"/>
            <a:ext cx="1484702" cy="830997"/>
          </a:xfrm>
          <a:prstGeom prst="rect">
            <a:avLst/>
          </a:prstGeom>
          <a:noFill/>
        </p:spPr>
        <p:txBody>
          <a:bodyPr wrap="none" rtlCol="0">
            <a:spAutoFit/>
          </a:bodyPr>
          <a:lstStyle/>
          <a:p>
            <a:r>
              <a:rPr lang="en-US" dirty="0"/>
              <a:t>Upstream</a:t>
            </a:r>
          </a:p>
          <a:p>
            <a:r>
              <a:rPr lang="en-US" dirty="0"/>
              <a:t>Soundings</a:t>
            </a:r>
          </a:p>
        </p:txBody>
      </p:sp>
    </p:spTree>
    <p:extLst>
      <p:ext uri="{BB962C8B-B14F-4D97-AF65-F5344CB8AC3E}">
        <p14:creationId xmlns:p14="http://schemas.microsoft.com/office/powerpoint/2010/main" val="3629750118"/>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37C66-BE1B-8822-C947-D674A6932AEA}"/>
              </a:ext>
            </a:extLst>
          </p:cNvPr>
          <p:cNvSpPr>
            <a:spLocks noGrp="1"/>
          </p:cNvSpPr>
          <p:nvPr>
            <p:ph type="title"/>
          </p:nvPr>
        </p:nvSpPr>
        <p:spPr/>
        <p:txBody>
          <a:bodyPr/>
          <a:lstStyle/>
          <a:p>
            <a:r>
              <a:rPr lang="en-US" dirty="0"/>
              <a:t>Maui Wildfire 2023</a:t>
            </a:r>
          </a:p>
        </p:txBody>
      </p:sp>
      <p:sp>
        <p:nvSpPr>
          <p:cNvPr id="3" name="Content Placeholder 2">
            <a:extLst>
              <a:ext uri="{FF2B5EF4-FFF2-40B4-BE49-F238E27FC236}">
                <a16:creationId xmlns:a16="http://schemas.microsoft.com/office/drawing/2014/main" id="{218BDE9D-06DA-0123-A2CE-9E0811697D99}"/>
              </a:ext>
            </a:extLst>
          </p:cNvPr>
          <p:cNvSpPr>
            <a:spLocks noGrp="1"/>
          </p:cNvSpPr>
          <p:nvPr>
            <p:ph idx="1"/>
          </p:nvPr>
        </p:nvSpPr>
        <p:spPr/>
        <p:txBody>
          <a:bodyPr/>
          <a:lstStyle/>
          <a:p>
            <a:endParaRPr lang="en-US"/>
          </a:p>
        </p:txBody>
      </p:sp>
      <p:pic>
        <p:nvPicPr>
          <p:cNvPr id="5" name="Picture 4" descr="A close-up of a map&#10;&#10;Description automatically generated">
            <a:extLst>
              <a:ext uri="{FF2B5EF4-FFF2-40B4-BE49-F238E27FC236}">
                <a16:creationId xmlns:a16="http://schemas.microsoft.com/office/drawing/2014/main" id="{9330A2E0-D453-2DC4-D871-9CD8C5EFB7C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0361" r="49231" b="45744"/>
          <a:stretch/>
        </p:blipFill>
        <p:spPr>
          <a:xfrm>
            <a:off x="1371600" y="1190536"/>
            <a:ext cx="6553200" cy="5695255"/>
          </a:xfrm>
          <a:prstGeom prst="rect">
            <a:avLst/>
          </a:prstGeom>
        </p:spPr>
      </p:pic>
    </p:spTree>
    <p:extLst>
      <p:ext uri="{BB962C8B-B14F-4D97-AF65-F5344CB8AC3E}">
        <p14:creationId xmlns:p14="http://schemas.microsoft.com/office/powerpoint/2010/main" val="146098888"/>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EC1A7-64A2-FBF2-7CB6-3B9034EDD56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067AAF-3C33-8367-9B4E-961C1722EAEE}"/>
              </a:ext>
            </a:extLst>
          </p:cNvPr>
          <p:cNvSpPr>
            <a:spLocks noGrp="1"/>
          </p:cNvSpPr>
          <p:nvPr>
            <p:ph idx="1"/>
          </p:nvPr>
        </p:nvSpPr>
        <p:spPr/>
        <p:txBody>
          <a:bodyPr/>
          <a:lstStyle/>
          <a:p>
            <a:endParaRPr lang="en-US"/>
          </a:p>
        </p:txBody>
      </p:sp>
      <p:pic>
        <p:nvPicPr>
          <p:cNvPr id="4" name="Picture 3" descr="A close-up of several different colored lines&#10;&#10;Description automatically generated">
            <a:extLst>
              <a:ext uri="{FF2B5EF4-FFF2-40B4-BE49-F238E27FC236}">
                <a16:creationId xmlns:a16="http://schemas.microsoft.com/office/drawing/2014/main" id="{AF0EEA9F-A8D2-A7E8-BB55-85E42F3D3A1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2846" y="950912"/>
            <a:ext cx="7978308" cy="4956175"/>
          </a:xfrm>
          <a:prstGeom prst="rect">
            <a:avLst/>
          </a:prstGeom>
        </p:spPr>
      </p:pic>
    </p:spTree>
    <p:extLst>
      <p:ext uri="{BB962C8B-B14F-4D97-AF65-F5344CB8AC3E}">
        <p14:creationId xmlns:p14="http://schemas.microsoft.com/office/powerpoint/2010/main" val="2767523014"/>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F3A0-68E0-0F92-6A14-458CC1CAD7BB}"/>
              </a:ext>
            </a:extLst>
          </p:cNvPr>
          <p:cNvSpPr>
            <a:spLocks noGrp="1"/>
          </p:cNvSpPr>
          <p:nvPr>
            <p:ph type="title"/>
          </p:nvPr>
        </p:nvSpPr>
        <p:spPr/>
        <p:txBody>
          <a:bodyPr/>
          <a:lstStyle/>
          <a:p>
            <a:r>
              <a:rPr lang="en-US" dirty="0"/>
              <a:t>Strong Approach Flow and Stable Layer</a:t>
            </a:r>
          </a:p>
        </p:txBody>
      </p:sp>
      <p:sp>
        <p:nvSpPr>
          <p:cNvPr id="3" name="Content Placeholder 2">
            <a:extLst>
              <a:ext uri="{FF2B5EF4-FFF2-40B4-BE49-F238E27FC236}">
                <a16:creationId xmlns:a16="http://schemas.microsoft.com/office/drawing/2014/main" id="{2CBDBD33-1A8B-2313-DA3E-02FE0C64D081}"/>
              </a:ext>
            </a:extLst>
          </p:cNvPr>
          <p:cNvSpPr>
            <a:spLocks noGrp="1"/>
          </p:cNvSpPr>
          <p:nvPr>
            <p:ph idx="1"/>
          </p:nvPr>
        </p:nvSpPr>
        <p:spPr/>
        <p:txBody>
          <a:bodyPr/>
          <a:lstStyle/>
          <a:p>
            <a:endParaRPr lang="en-US"/>
          </a:p>
        </p:txBody>
      </p:sp>
      <p:pic>
        <p:nvPicPr>
          <p:cNvPr id="4" name="Picture 3" descr="A close-up of a graph&#10;&#10;Description automatically generated">
            <a:extLst>
              <a:ext uri="{FF2B5EF4-FFF2-40B4-BE49-F238E27FC236}">
                <a16:creationId xmlns:a16="http://schemas.microsoft.com/office/drawing/2014/main" id="{439179B6-29A6-F345-BE87-0336A2741C1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031"/>
          <a:stretch/>
        </p:blipFill>
        <p:spPr bwMode="auto">
          <a:xfrm>
            <a:off x="914400" y="1978008"/>
            <a:ext cx="7572111" cy="290198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00897846"/>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3" name="Rectangle 2">
            <a:extLst>
              <a:ext uri="{FF2B5EF4-FFF2-40B4-BE49-F238E27FC236}">
                <a16:creationId xmlns:a16="http://schemas.microsoft.com/office/drawing/2014/main" id="{FD653995-C581-8942-903A-E832BB35208A}"/>
              </a:ext>
            </a:extLst>
          </p:cNvPr>
          <p:cNvSpPr>
            <a:spLocks noGrp="1" noChangeArrowheads="1"/>
          </p:cNvSpPr>
          <p:nvPr>
            <p:ph type="ctrTitle"/>
          </p:nvPr>
        </p:nvSpPr>
        <p:spPr>
          <a:xfrm>
            <a:off x="685800" y="2286000"/>
            <a:ext cx="7772400" cy="1143000"/>
          </a:xfrm>
        </p:spPr>
        <p:txBody>
          <a:bodyPr/>
          <a:lstStyle/>
          <a:p>
            <a:r>
              <a:rPr lang="en-US" altLang="en-US" b="1" dirty="0">
                <a:solidFill>
                  <a:schemeClr val="accent6"/>
                </a:solidFill>
                <a:ea typeface="ＭＳ Ｐゴシック" panose="020B0600070205080204" pitchFamily="34" charset="-128"/>
              </a:rPr>
              <a:t>Extreme Winds Associated with Strong Cyclones Over the Ocean</a:t>
            </a:r>
            <a:br>
              <a:rPr lang="en-US" altLang="en-US" b="1" dirty="0">
                <a:solidFill>
                  <a:schemeClr val="accent6"/>
                </a:solidFill>
                <a:ea typeface="ＭＳ Ｐゴシック" panose="020B0600070205080204" pitchFamily="34" charset="-128"/>
              </a:rPr>
            </a:br>
            <a:br>
              <a:rPr lang="en-US" altLang="en-US" b="1" dirty="0">
                <a:solidFill>
                  <a:schemeClr val="accent6"/>
                </a:solidFill>
                <a:ea typeface="ＭＳ Ｐゴシック" panose="020B0600070205080204" pitchFamily="34" charset="-128"/>
              </a:rPr>
            </a:br>
            <a:r>
              <a:rPr lang="en-US" altLang="en-US" b="1" dirty="0">
                <a:solidFill>
                  <a:schemeClr val="accent6"/>
                </a:solidFill>
                <a:ea typeface="ＭＳ Ｐゴシック" panose="020B0600070205080204" pitchFamily="34" charset="-128"/>
              </a:rPr>
              <a:t>Oceanic cyclones have different wind structures than land cyclones</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2">
            <a:extLst>
              <a:ext uri="{FF2B5EF4-FFF2-40B4-BE49-F238E27FC236}">
                <a16:creationId xmlns:a16="http://schemas.microsoft.com/office/drawing/2014/main" id="{B963B566-E92C-C049-B1BC-DA87ECC3CC1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162818" name="Rectangle 3">
            <a:extLst>
              <a:ext uri="{FF2B5EF4-FFF2-40B4-BE49-F238E27FC236}">
                <a16:creationId xmlns:a16="http://schemas.microsoft.com/office/drawing/2014/main" id="{1A49022C-25F8-DA45-8D5A-3988E8B82DE9}"/>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62819" name="Picture 4" descr="schematic">
            <a:extLst>
              <a:ext uri="{FF2B5EF4-FFF2-40B4-BE49-F238E27FC236}">
                <a16:creationId xmlns:a16="http://schemas.microsoft.com/office/drawing/2014/main" id="{56095D1C-7CDF-4C40-8381-36E1639DEB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438" y="290513"/>
            <a:ext cx="7477125" cy="627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2820" name="Text Box 5">
            <a:extLst>
              <a:ext uri="{FF2B5EF4-FFF2-40B4-BE49-F238E27FC236}">
                <a16:creationId xmlns:a16="http://schemas.microsoft.com/office/drawing/2014/main" id="{447412AE-2423-2E47-82B8-F8A8001DAF6F}"/>
              </a:ext>
            </a:extLst>
          </p:cNvPr>
          <p:cNvSpPr txBox="1">
            <a:spLocks noChangeArrowheads="1"/>
          </p:cNvSpPr>
          <p:nvPr/>
        </p:nvSpPr>
        <p:spPr bwMode="auto">
          <a:xfrm>
            <a:off x="601663" y="293688"/>
            <a:ext cx="39036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400">
                <a:latin typeface="Times" pitchFamily="2" charset="0"/>
              </a:rPr>
              <a:t>Shapiro-Keyser Model of Oceanic Cyclones</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1" name="Rectangle 2">
            <a:extLst>
              <a:ext uri="{FF2B5EF4-FFF2-40B4-BE49-F238E27FC236}">
                <a16:creationId xmlns:a16="http://schemas.microsoft.com/office/drawing/2014/main" id="{81FC2F23-D126-3540-AB57-5885E28CDAF0}"/>
              </a:ext>
            </a:extLst>
          </p:cNvPr>
          <p:cNvSpPr>
            <a:spLocks noGrp="1" noChangeArrowheads="1"/>
          </p:cNvSpPr>
          <p:nvPr>
            <p:ph type="title"/>
          </p:nvPr>
        </p:nvSpPr>
        <p:spPr>
          <a:xfrm>
            <a:off x="152400" y="274638"/>
            <a:ext cx="2895600" cy="5186362"/>
          </a:xfrm>
        </p:spPr>
        <p:txBody>
          <a:bodyPr/>
          <a:lstStyle/>
          <a:p>
            <a:r>
              <a:rPr lang="en-US" altLang="en-US" b="1" dirty="0">
                <a:solidFill>
                  <a:schemeClr val="accent2"/>
                </a:solidFill>
                <a:ea typeface="ＭＳ Ｐゴシック" panose="020B0600070205080204" pitchFamily="34" charset="-128"/>
              </a:rPr>
              <a:t>Warm</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Seclusion</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Stage</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Intense </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Pressure</a:t>
            </a:r>
            <a:br>
              <a:rPr lang="en-US" altLang="en-US" b="1" dirty="0">
                <a:solidFill>
                  <a:schemeClr val="accent2"/>
                </a:solidFill>
                <a:ea typeface="ＭＳ Ｐゴシック" panose="020B0600070205080204" pitchFamily="34" charset="-128"/>
              </a:rPr>
            </a:br>
            <a:r>
              <a:rPr lang="en-US" altLang="en-US" b="1" dirty="0">
                <a:solidFill>
                  <a:schemeClr val="accent2"/>
                </a:solidFill>
                <a:ea typeface="ＭＳ Ｐゴシック" panose="020B0600070205080204" pitchFamily="34" charset="-128"/>
              </a:rPr>
              <a:t>Gradient</a:t>
            </a:r>
          </a:p>
        </p:txBody>
      </p:sp>
      <p:pic>
        <p:nvPicPr>
          <p:cNvPr id="163842" name="Picture 5" descr="warmcore">
            <a:extLst>
              <a:ext uri="{FF2B5EF4-FFF2-40B4-BE49-F238E27FC236}">
                <a16:creationId xmlns:a16="http://schemas.microsoft.com/office/drawing/2014/main" id="{49BC2468-2A89-EA47-B9BF-2D998E4DCD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0435" b="2708"/>
          <a:stretch>
            <a:fillRect/>
          </a:stretch>
        </p:blipFill>
        <p:spPr bwMode="auto">
          <a:xfrm>
            <a:off x="2963863" y="104775"/>
            <a:ext cx="5211762" cy="657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5" name="Rectangle 2">
            <a:extLst>
              <a:ext uri="{FF2B5EF4-FFF2-40B4-BE49-F238E27FC236}">
                <a16:creationId xmlns:a16="http://schemas.microsoft.com/office/drawing/2014/main" id="{5FF2B4AF-AA9E-414D-8C6E-63FD59E60BC7}"/>
              </a:ext>
            </a:extLst>
          </p:cNvPr>
          <p:cNvSpPr>
            <a:spLocks noGrp="1" noChangeArrowheads="1"/>
          </p:cNvSpPr>
          <p:nvPr>
            <p:ph type="title"/>
          </p:nvPr>
        </p:nvSpPr>
        <p:spPr>
          <a:xfrm>
            <a:off x="457200" y="274638"/>
            <a:ext cx="8229600" cy="673099"/>
          </a:xfrm>
        </p:spPr>
        <p:txBody>
          <a:bodyPr/>
          <a:lstStyle/>
          <a:p>
            <a:r>
              <a:rPr lang="en-US" altLang="en-US" sz="3600" dirty="0">
                <a:ea typeface="ＭＳ Ｐゴシック" panose="020B0600070205080204" pitchFamily="34" charset="-128"/>
              </a:rPr>
              <a:t>Strong Winds Wrap Around the Low </a:t>
            </a:r>
          </a:p>
        </p:txBody>
      </p:sp>
      <p:sp>
        <p:nvSpPr>
          <p:cNvPr id="164866" name="Rectangle 3">
            <a:extLst>
              <a:ext uri="{FF2B5EF4-FFF2-40B4-BE49-F238E27FC236}">
                <a16:creationId xmlns:a16="http://schemas.microsoft.com/office/drawing/2014/main" id="{68D23536-DDA9-7744-996F-9A7C31FA62C2}"/>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64867" name="Picture 8" descr="bakcbenawindscat">
            <a:extLst>
              <a:ext uri="{FF2B5EF4-FFF2-40B4-BE49-F238E27FC236}">
                <a16:creationId xmlns:a16="http://schemas.microsoft.com/office/drawing/2014/main" id="{341889D8-868B-DA40-AAC7-6DEF2D52B8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513" y="947738"/>
            <a:ext cx="8562975"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89" name="Rectangle 2">
            <a:extLst>
              <a:ext uri="{FF2B5EF4-FFF2-40B4-BE49-F238E27FC236}">
                <a16:creationId xmlns:a16="http://schemas.microsoft.com/office/drawing/2014/main" id="{B84C4914-DAC2-DA42-B366-23A562696CAA}"/>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65890" name="Picture 4" descr="backbentwind">
            <a:extLst>
              <a:ext uri="{FF2B5EF4-FFF2-40B4-BE49-F238E27FC236}">
                <a16:creationId xmlns:a16="http://schemas.microsoft.com/office/drawing/2014/main" id="{958D8967-C58E-DA42-BD17-4F74571977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419100"/>
            <a:ext cx="6505575" cy="643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Rectangle 2">
            <a:extLst>
              <a:ext uri="{FF2B5EF4-FFF2-40B4-BE49-F238E27FC236}">
                <a16:creationId xmlns:a16="http://schemas.microsoft.com/office/drawing/2014/main" id="{42D99515-FA78-BB43-90B2-FF95FB4C0773}"/>
              </a:ext>
            </a:extLst>
          </p:cNvPr>
          <p:cNvSpPr>
            <a:spLocks noGrp="1" noChangeArrowheads="1"/>
          </p:cNvSpPr>
          <p:nvPr>
            <p:ph type="title"/>
          </p:nvPr>
        </p:nvSpPr>
        <p:spPr/>
        <p:txBody>
          <a:bodyPr/>
          <a:lstStyle/>
          <a:p>
            <a:r>
              <a:rPr lang="en-US" altLang="en-US" sz="4000">
                <a:ea typeface="ＭＳ Ｐゴシック" panose="020B0600070205080204" pitchFamily="34" charset="-128"/>
              </a:rPr>
              <a:t>Strongest Winds With Back-Bent Warm Front</a:t>
            </a:r>
          </a:p>
        </p:txBody>
      </p:sp>
      <p:sp>
        <p:nvSpPr>
          <p:cNvPr id="166914" name="Rectangle 3">
            <a:extLst>
              <a:ext uri="{FF2B5EF4-FFF2-40B4-BE49-F238E27FC236}">
                <a16:creationId xmlns:a16="http://schemas.microsoft.com/office/drawing/2014/main" id="{34B2A373-C217-4D43-8B85-FB7D3976FC62}"/>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pic>
        <p:nvPicPr>
          <p:cNvPr id="166915" name="Picture 4" descr="wasbakcbent">
            <a:extLst>
              <a:ext uri="{FF2B5EF4-FFF2-40B4-BE49-F238E27FC236}">
                <a16:creationId xmlns:a16="http://schemas.microsoft.com/office/drawing/2014/main" id="{248C24AD-DDD9-444D-B6F9-6EDE00C86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7413" y="1981200"/>
            <a:ext cx="5000625" cy="471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ADBB-8600-5DA8-DFFE-F4761B6660A3}"/>
              </a:ext>
            </a:extLst>
          </p:cNvPr>
          <p:cNvSpPr>
            <a:spLocks noGrp="1"/>
          </p:cNvSpPr>
          <p:nvPr>
            <p:ph type="title"/>
          </p:nvPr>
        </p:nvSpPr>
        <p:spPr/>
        <p:txBody>
          <a:bodyPr/>
          <a:lstStyle/>
          <a:p>
            <a:endParaRPr lang="en-US"/>
          </a:p>
        </p:txBody>
      </p:sp>
      <p:pic>
        <p:nvPicPr>
          <p:cNvPr id="5" name="Content Placeholder 4" descr="A picture containing background pattern&#10;&#10;Description automatically generated">
            <a:extLst>
              <a:ext uri="{FF2B5EF4-FFF2-40B4-BE49-F238E27FC236}">
                <a16:creationId xmlns:a16="http://schemas.microsoft.com/office/drawing/2014/main" id="{77C3B131-E84E-4860-C773-91294875D310}"/>
              </a:ext>
            </a:extLst>
          </p:cNvPr>
          <p:cNvPicPr>
            <a:picLocks noGrp="1" noChangeAspect="1"/>
          </p:cNvPicPr>
          <p:nvPr>
            <p:ph idx="1"/>
          </p:nvPr>
        </p:nvPicPr>
        <p:blipFill>
          <a:blip r:embed="rId2"/>
          <a:stretch>
            <a:fillRect/>
          </a:stretch>
        </p:blipFill>
        <p:spPr>
          <a:xfrm>
            <a:off x="4648200" y="762000"/>
            <a:ext cx="3913460" cy="5009229"/>
          </a:xfrm>
        </p:spPr>
      </p:pic>
      <p:pic>
        <p:nvPicPr>
          <p:cNvPr id="7" name="Picture 6" descr="Map&#10;&#10;Description automatically generated with low confidence">
            <a:extLst>
              <a:ext uri="{FF2B5EF4-FFF2-40B4-BE49-F238E27FC236}">
                <a16:creationId xmlns:a16="http://schemas.microsoft.com/office/drawing/2014/main" id="{911EE219-FDDD-78D6-7EC2-30A498143CEE}"/>
              </a:ext>
            </a:extLst>
          </p:cNvPr>
          <p:cNvPicPr>
            <a:picLocks noChangeAspect="1"/>
          </p:cNvPicPr>
          <p:nvPr/>
        </p:nvPicPr>
        <p:blipFill>
          <a:blip r:embed="rId3"/>
          <a:stretch>
            <a:fillRect/>
          </a:stretch>
        </p:blipFill>
        <p:spPr>
          <a:xfrm>
            <a:off x="609600" y="844445"/>
            <a:ext cx="3616444" cy="5076931"/>
          </a:xfrm>
          <a:prstGeom prst="rect">
            <a:avLst/>
          </a:prstGeom>
        </p:spPr>
      </p:pic>
    </p:spTree>
    <p:extLst>
      <p:ext uri="{BB962C8B-B14F-4D97-AF65-F5344CB8AC3E}">
        <p14:creationId xmlns:p14="http://schemas.microsoft.com/office/powerpoint/2010/main" val="2908715655"/>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7" name="Title 1">
            <a:extLst>
              <a:ext uri="{FF2B5EF4-FFF2-40B4-BE49-F238E27FC236}">
                <a16:creationId xmlns:a16="http://schemas.microsoft.com/office/drawing/2014/main" id="{9AFF773E-F4F0-4247-8ED2-07A7F9F2CA82}"/>
              </a:ext>
            </a:extLst>
          </p:cNvPr>
          <p:cNvSpPr>
            <a:spLocks noGrp="1" noChangeArrowheads="1"/>
          </p:cNvSpPr>
          <p:nvPr>
            <p:ph type="title"/>
          </p:nvPr>
        </p:nvSpPr>
        <p:spPr>
          <a:xfrm>
            <a:off x="693738" y="1989138"/>
            <a:ext cx="7772400" cy="1143000"/>
          </a:xfrm>
        </p:spPr>
        <p:txBody>
          <a:bodyPr/>
          <a:lstStyle/>
          <a:p>
            <a:r>
              <a:rPr lang="en-US" altLang="en-US" b="1" dirty="0">
                <a:solidFill>
                  <a:schemeClr val="accent6"/>
                </a:solidFill>
                <a:ea typeface="ＭＳ Ｐゴシック" panose="020B0600070205080204" pitchFamily="34" charset="-128"/>
              </a:rPr>
              <a:t>Local Effects (bluffs, barriers) can enhance winds substantially</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1" name="Picture 1026">
            <a:extLst>
              <a:ext uri="{FF2B5EF4-FFF2-40B4-BE49-F238E27FC236}">
                <a16:creationId xmlns:a16="http://schemas.microsoft.com/office/drawing/2014/main" id="{01112456-171C-2C45-B400-B0089A94F4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600200"/>
            <a:ext cx="7086600"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8962" name="Text Box 1027">
            <a:extLst>
              <a:ext uri="{FF2B5EF4-FFF2-40B4-BE49-F238E27FC236}">
                <a16:creationId xmlns:a16="http://schemas.microsoft.com/office/drawing/2014/main" id="{4D5225EE-8882-5D49-8829-238188034626}"/>
              </a:ext>
            </a:extLst>
          </p:cNvPr>
          <p:cNvSpPr txBox="1">
            <a:spLocks noChangeArrowheads="1"/>
          </p:cNvSpPr>
          <p:nvPr/>
        </p:nvSpPr>
        <p:spPr bwMode="auto">
          <a:xfrm>
            <a:off x="838200" y="152400"/>
            <a:ext cx="7559675"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defRPr>
            </a:lvl9pPr>
          </a:lstStyle>
          <a:p>
            <a:pPr>
              <a:spcBef>
                <a:spcPct val="0"/>
              </a:spcBef>
              <a:buFontTx/>
              <a:buNone/>
            </a:pPr>
            <a:r>
              <a:rPr lang="en-US" altLang="en-US" sz="2800">
                <a:latin typeface="Times" pitchFamily="2" charset="0"/>
              </a:rPr>
              <a:t>Columbus Day 1962:  At Cape Blanco there were 150 mph with gusts to 179! Strongest winds on bluffs and windward slopes of coastal orography</a:t>
            </a:r>
            <a:endParaRPr lang="en-US" altLang="en-US" sz="2400">
              <a:latin typeface="Times" pitchFamily="2" charset="0"/>
            </a:endParaRP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5" name="Picture 1">
            <a:extLst>
              <a:ext uri="{FF2B5EF4-FFF2-40B4-BE49-F238E27FC236}">
                <a16:creationId xmlns:a16="http://schemas.microsoft.com/office/drawing/2014/main" id="{064C39FF-F500-8145-8D04-4BBE908EBB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304800"/>
            <a:ext cx="711835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09" name="Picture 1">
            <a:extLst>
              <a:ext uri="{FF2B5EF4-FFF2-40B4-BE49-F238E27FC236}">
                <a16:creationId xmlns:a16="http://schemas.microsoft.com/office/drawing/2014/main" id="{FE7ACBE0-8D25-384D-A507-DC12F7C9E38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8300" y="622300"/>
            <a:ext cx="8407400"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plane flying over a hill&#10;&#10;Description automatically generated">
            <a:extLst>
              <a:ext uri="{FF2B5EF4-FFF2-40B4-BE49-F238E27FC236}">
                <a16:creationId xmlns:a16="http://schemas.microsoft.com/office/drawing/2014/main" id="{1771A8AF-6BB1-9679-58C4-48C4EBC0AE71}"/>
              </a:ext>
            </a:extLst>
          </p:cNvPr>
          <p:cNvPicPr>
            <a:picLocks noChangeAspect="1"/>
          </p:cNvPicPr>
          <p:nvPr/>
        </p:nvPicPr>
        <p:blipFill>
          <a:blip r:embed="rId2"/>
          <a:stretch>
            <a:fillRect/>
          </a:stretch>
        </p:blipFill>
        <p:spPr>
          <a:xfrm>
            <a:off x="628650" y="1339850"/>
            <a:ext cx="7772400" cy="4117744"/>
          </a:xfrm>
          <a:prstGeom prst="rect">
            <a:avLst/>
          </a:prstGeom>
        </p:spPr>
      </p:pic>
      <p:sp>
        <p:nvSpPr>
          <p:cNvPr id="4" name="TextBox 3">
            <a:extLst>
              <a:ext uri="{FF2B5EF4-FFF2-40B4-BE49-F238E27FC236}">
                <a16:creationId xmlns:a16="http://schemas.microsoft.com/office/drawing/2014/main" id="{F2E9F2E2-AFAF-83C7-BCB2-F5F9329659BD}"/>
              </a:ext>
            </a:extLst>
          </p:cNvPr>
          <p:cNvSpPr txBox="1"/>
          <p:nvPr/>
        </p:nvSpPr>
        <p:spPr>
          <a:xfrm>
            <a:off x="4030826" y="2743200"/>
            <a:ext cx="1145698" cy="830997"/>
          </a:xfrm>
          <a:prstGeom prst="rect">
            <a:avLst/>
          </a:prstGeom>
          <a:noFill/>
        </p:spPr>
        <p:txBody>
          <a:bodyPr wrap="none" rtlCol="0">
            <a:spAutoFit/>
          </a:bodyPr>
          <a:lstStyle/>
          <a:p>
            <a:r>
              <a:rPr lang="en-US" b="1" dirty="0">
                <a:solidFill>
                  <a:srgbClr val="FF0000"/>
                </a:solidFill>
              </a:rPr>
              <a:t>Strong </a:t>
            </a:r>
          </a:p>
          <a:p>
            <a:r>
              <a:rPr lang="en-US" b="1" dirty="0">
                <a:solidFill>
                  <a:srgbClr val="FF0000"/>
                </a:solidFill>
              </a:rPr>
              <a:t>wind</a:t>
            </a:r>
          </a:p>
        </p:txBody>
      </p:sp>
      <p:sp>
        <p:nvSpPr>
          <p:cNvPr id="5" name="TextBox 4">
            <a:extLst>
              <a:ext uri="{FF2B5EF4-FFF2-40B4-BE49-F238E27FC236}">
                <a16:creationId xmlns:a16="http://schemas.microsoft.com/office/drawing/2014/main" id="{7432F7E7-6705-32A2-1519-E3DEBAC4B577}"/>
              </a:ext>
            </a:extLst>
          </p:cNvPr>
          <p:cNvSpPr txBox="1"/>
          <p:nvPr/>
        </p:nvSpPr>
        <p:spPr>
          <a:xfrm>
            <a:off x="1676400" y="4343400"/>
            <a:ext cx="987771" cy="830997"/>
          </a:xfrm>
          <a:prstGeom prst="rect">
            <a:avLst/>
          </a:prstGeom>
          <a:noFill/>
        </p:spPr>
        <p:txBody>
          <a:bodyPr wrap="none" rtlCol="0">
            <a:spAutoFit/>
          </a:bodyPr>
          <a:lstStyle/>
          <a:p>
            <a:r>
              <a:rPr lang="en-US" dirty="0">
                <a:solidFill>
                  <a:srgbClr val="FF0000"/>
                </a:solidFill>
              </a:rPr>
              <a:t>Lesser</a:t>
            </a:r>
          </a:p>
          <a:p>
            <a:r>
              <a:rPr lang="en-US" dirty="0">
                <a:solidFill>
                  <a:srgbClr val="FF0000"/>
                </a:solidFill>
              </a:rPr>
              <a:t>wind</a:t>
            </a:r>
          </a:p>
        </p:txBody>
      </p:sp>
    </p:spTree>
    <p:extLst>
      <p:ext uri="{BB962C8B-B14F-4D97-AF65-F5344CB8AC3E}">
        <p14:creationId xmlns:p14="http://schemas.microsoft.com/office/powerpoint/2010/main" val="2280493642"/>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3" name="Title 1">
            <a:extLst>
              <a:ext uri="{FF2B5EF4-FFF2-40B4-BE49-F238E27FC236}">
                <a16:creationId xmlns:a16="http://schemas.microsoft.com/office/drawing/2014/main" id="{4510D12C-7816-9343-B553-D35B6C784398}"/>
              </a:ext>
            </a:extLst>
          </p:cNvPr>
          <p:cNvSpPr>
            <a:spLocks noGrp="1" noChangeArrowheads="1"/>
          </p:cNvSpPr>
          <p:nvPr>
            <p:ph type="title"/>
          </p:nvPr>
        </p:nvSpPr>
        <p:spPr>
          <a:xfrm>
            <a:off x="304800" y="685800"/>
            <a:ext cx="8534400" cy="1143000"/>
          </a:xfrm>
        </p:spPr>
        <p:txBody>
          <a:bodyPr/>
          <a:lstStyle/>
          <a:p>
            <a:r>
              <a:rPr lang="en-US" altLang="en-US" sz="3600" b="1" dirty="0">
                <a:ea typeface="ＭＳ Ｐゴシック" panose="020B0600070205080204" pitchFamily="34" charset="-128"/>
              </a:rPr>
              <a:t>Stronger winds in </a:t>
            </a:r>
            <a:r>
              <a:rPr lang="en-US" altLang="en-US" sz="3600" b="1" i="1" dirty="0">
                <a:ea typeface="ＭＳ Ｐゴシック" panose="020B0600070205080204" pitchFamily="34" charset="-128"/>
              </a:rPr>
              <a:t>favored</a:t>
            </a:r>
            <a:r>
              <a:rPr lang="en-US" altLang="en-US" sz="3600" b="1" dirty="0">
                <a:ea typeface="ＭＳ Ｐゴシック" panose="020B0600070205080204" pitchFamily="34" charset="-128"/>
              </a:rPr>
              <a:t> locations of urban areas (e.g., between buildings) </a:t>
            </a:r>
            <a:br>
              <a:rPr lang="en-US" altLang="en-US" sz="3600" b="1" dirty="0">
                <a:ea typeface="ＭＳ Ｐゴシック" panose="020B0600070205080204" pitchFamily="34" charset="-128"/>
              </a:rPr>
            </a:br>
            <a:r>
              <a:rPr lang="en-US" altLang="en-US" sz="3600" b="1" dirty="0">
                <a:ea typeface="ＭＳ Ｐゴシック" panose="020B0600070205080204" pitchFamily="34" charset="-128"/>
              </a:rPr>
              <a:t>Also wind shadowing</a:t>
            </a:r>
          </a:p>
        </p:txBody>
      </p:sp>
      <p:pic>
        <p:nvPicPr>
          <p:cNvPr id="172034" name="Content Placeholder 4">
            <a:extLst>
              <a:ext uri="{FF2B5EF4-FFF2-40B4-BE49-F238E27FC236}">
                <a16:creationId xmlns:a16="http://schemas.microsoft.com/office/drawing/2014/main" id="{72363991-FF52-7E4B-B328-ABB29503F1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209800" y="2286000"/>
            <a:ext cx="5913327" cy="4450236"/>
          </a:xfrm>
        </p:spPr>
      </p:pic>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Title 1">
            <a:extLst>
              <a:ext uri="{FF2B5EF4-FFF2-40B4-BE49-F238E27FC236}">
                <a16:creationId xmlns:a16="http://schemas.microsoft.com/office/drawing/2014/main" id="{EFF10D28-ED09-7842-A237-948D33ABA355}"/>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173058" name="Content Placeholder 4">
            <a:extLst>
              <a:ext uri="{FF2B5EF4-FFF2-40B4-BE49-F238E27FC236}">
                <a16:creationId xmlns:a16="http://schemas.microsoft.com/office/drawing/2014/main" id="{A7E994AD-904A-234E-B3C7-FAFF7102ED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85800" y="1173163"/>
            <a:ext cx="7154863" cy="4953000"/>
          </a:xfrm>
        </p:spPr>
      </p:pic>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99820-84B6-76F4-72FE-1AE8B0E5C87B}"/>
              </a:ext>
            </a:extLst>
          </p:cNvPr>
          <p:cNvSpPr>
            <a:spLocks noGrp="1"/>
          </p:cNvSpPr>
          <p:nvPr>
            <p:ph type="title"/>
          </p:nvPr>
        </p:nvSpPr>
        <p:spPr>
          <a:xfrm>
            <a:off x="5943600" y="822402"/>
            <a:ext cx="3200400" cy="1036638"/>
          </a:xfrm>
        </p:spPr>
        <p:txBody>
          <a:bodyPr/>
          <a:lstStyle/>
          <a:p>
            <a:r>
              <a:rPr lang="en-US" dirty="0"/>
              <a:t>CFD</a:t>
            </a:r>
            <a:br>
              <a:rPr lang="en-US" dirty="0"/>
            </a:br>
            <a:r>
              <a:rPr lang="en-US" dirty="0"/>
              <a:t>Simulations</a:t>
            </a:r>
          </a:p>
        </p:txBody>
      </p:sp>
      <p:pic>
        <p:nvPicPr>
          <p:cNvPr id="5" name="Content Placeholder 4" descr="A picture containing electronics, circuit&#10;&#10;Description automatically generated">
            <a:extLst>
              <a:ext uri="{FF2B5EF4-FFF2-40B4-BE49-F238E27FC236}">
                <a16:creationId xmlns:a16="http://schemas.microsoft.com/office/drawing/2014/main" id="{31E90AFF-A978-A617-9C5C-BA502EDDAD0A}"/>
              </a:ext>
            </a:extLst>
          </p:cNvPr>
          <p:cNvPicPr>
            <a:picLocks noGrp="1" noChangeAspect="1"/>
          </p:cNvPicPr>
          <p:nvPr>
            <p:ph idx="1"/>
          </p:nvPr>
        </p:nvPicPr>
        <p:blipFill>
          <a:blip r:embed="rId2"/>
          <a:stretch>
            <a:fillRect/>
          </a:stretch>
        </p:blipFill>
        <p:spPr>
          <a:xfrm>
            <a:off x="3886200" y="3486509"/>
            <a:ext cx="3914283" cy="2849563"/>
          </a:xfrm>
        </p:spPr>
      </p:pic>
      <p:pic>
        <p:nvPicPr>
          <p:cNvPr id="7" name="Picture 6" descr="A picture containing electronics, colorful&#10;&#10;Description automatically generated">
            <a:extLst>
              <a:ext uri="{FF2B5EF4-FFF2-40B4-BE49-F238E27FC236}">
                <a16:creationId xmlns:a16="http://schemas.microsoft.com/office/drawing/2014/main" id="{B07698F2-4BD2-AD70-B4C8-F79670E88929}"/>
              </a:ext>
            </a:extLst>
          </p:cNvPr>
          <p:cNvPicPr>
            <a:picLocks noChangeAspect="1"/>
          </p:cNvPicPr>
          <p:nvPr/>
        </p:nvPicPr>
        <p:blipFill>
          <a:blip r:embed="rId3"/>
          <a:stretch>
            <a:fillRect/>
          </a:stretch>
        </p:blipFill>
        <p:spPr>
          <a:xfrm>
            <a:off x="381000" y="381000"/>
            <a:ext cx="5493230" cy="2990492"/>
          </a:xfrm>
          <a:prstGeom prst="rect">
            <a:avLst/>
          </a:prstGeom>
        </p:spPr>
      </p:pic>
    </p:spTree>
    <p:extLst>
      <p:ext uri="{BB962C8B-B14F-4D97-AF65-F5344CB8AC3E}">
        <p14:creationId xmlns:p14="http://schemas.microsoft.com/office/powerpoint/2010/main" val="2386789561"/>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3AAA4-EEDE-6821-86A8-61417AF8F4BE}"/>
              </a:ext>
            </a:extLst>
          </p:cNvPr>
          <p:cNvSpPr>
            <a:spLocks noGrp="1"/>
          </p:cNvSpPr>
          <p:nvPr>
            <p:ph type="title"/>
          </p:nvPr>
        </p:nvSpPr>
        <p:spPr/>
        <p:txBody>
          <a:bodyPr/>
          <a:lstStyle/>
          <a:p>
            <a:r>
              <a:rPr lang="en-US" dirty="0"/>
              <a:t>Very windy spot!</a:t>
            </a:r>
          </a:p>
        </p:txBody>
      </p:sp>
      <p:pic>
        <p:nvPicPr>
          <p:cNvPr id="5" name="Content Placeholder 4" descr="A picture containing grass, sky, outdoor, stone&#10;&#10;Description automatically generated">
            <a:extLst>
              <a:ext uri="{FF2B5EF4-FFF2-40B4-BE49-F238E27FC236}">
                <a16:creationId xmlns:a16="http://schemas.microsoft.com/office/drawing/2014/main" id="{E39B38BF-C44D-F470-94BA-9B92C2B75EB9}"/>
              </a:ext>
            </a:extLst>
          </p:cNvPr>
          <p:cNvPicPr>
            <a:picLocks noGrp="1" noChangeAspect="1"/>
          </p:cNvPicPr>
          <p:nvPr>
            <p:ph idx="1"/>
          </p:nvPr>
        </p:nvPicPr>
        <p:blipFill>
          <a:blip r:embed="rId2"/>
          <a:stretch>
            <a:fillRect/>
          </a:stretch>
        </p:blipFill>
        <p:spPr>
          <a:xfrm>
            <a:off x="1328564" y="1600200"/>
            <a:ext cx="6486872" cy="4525963"/>
          </a:xfrm>
        </p:spPr>
      </p:pic>
    </p:spTree>
    <p:extLst>
      <p:ext uri="{BB962C8B-B14F-4D97-AF65-F5344CB8AC3E}">
        <p14:creationId xmlns:p14="http://schemas.microsoft.com/office/powerpoint/2010/main" val="966996702"/>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2F903-3737-F343-A748-D96C63D92EF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D1E6926-DF47-4547-B55E-92291626DFE3}"/>
              </a:ext>
            </a:extLst>
          </p:cNvPr>
          <p:cNvPicPr>
            <a:picLocks noGrp="1" noChangeAspect="1"/>
          </p:cNvPicPr>
          <p:nvPr>
            <p:ph idx="1"/>
          </p:nvPr>
        </p:nvPicPr>
        <p:blipFill rotWithShape="1">
          <a:blip r:embed="rId2"/>
          <a:srcRect l="27441" t="37889" r="43998" b="21695"/>
          <a:stretch/>
        </p:blipFill>
        <p:spPr>
          <a:xfrm>
            <a:off x="1905000" y="533400"/>
            <a:ext cx="5715000" cy="5378824"/>
          </a:xfrm>
        </p:spPr>
      </p:pic>
      <p:sp>
        <p:nvSpPr>
          <p:cNvPr id="3" name="Up Arrow 2">
            <a:extLst>
              <a:ext uri="{FF2B5EF4-FFF2-40B4-BE49-F238E27FC236}">
                <a16:creationId xmlns:a16="http://schemas.microsoft.com/office/drawing/2014/main" id="{4F0CDF69-5AE7-F16F-9916-78CB1195EB96}"/>
              </a:ext>
            </a:extLst>
          </p:cNvPr>
          <p:cNvSpPr/>
          <p:nvPr/>
        </p:nvSpPr>
        <p:spPr>
          <a:xfrm>
            <a:off x="5181600" y="4038600"/>
            <a:ext cx="381000" cy="914400"/>
          </a:xfrm>
          <a:prstGeom prst="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9078964"/>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1" name="Title 1">
            <a:extLst>
              <a:ext uri="{FF2B5EF4-FFF2-40B4-BE49-F238E27FC236}">
                <a16:creationId xmlns:a16="http://schemas.microsoft.com/office/drawing/2014/main" id="{25F5A0BC-8640-3E45-B588-49166019CBB2}"/>
              </a:ext>
            </a:extLst>
          </p:cNvPr>
          <p:cNvSpPr>
            <a:spLocks noGrp="1" noChangeArrowheads="1"/>
          </p:cNvSpPr>
          <p:nvPr>
            <p:ph type="title"/>
          </p:nvPr>
        </p:nvSpPr>
        <p:spPr/>
        <p:txBody>
          <a:bodyPr/>
          <a:lstStyle/>
          <a:p>
            <a:r>
              <a:rPr lang="en-US" altLang="en-US" b="1" dirty="0">
                <a:solidFill>
                  <a:schemeClr val="accent2"/>
                </a:solidFill>
                <a:ea typeface="ＭＳ Ｐゴシック" panose="020B0600070205080204" pitchFamily="34" charset="-128"/>
              </a:rPr>
              <a:t>Wind Forecast Strategies</a:t>
            </a:r>
          </a:p>
        </p:txBody>
      </p:sp>
      <p:sp>
        <p:nvSpPr>
          <p:cNvPr id="174082" name="Content Placeholder 2">
            <a:extLst>
              <a:ext uri="{FF2B5EF4-FFF2-40B4-BE49-F238E27FC236}">
                <a16:creationId xmlns:a16="http://schemas.microsoft.com/office/drawing/2014/main" id="{00821F42-C7B7-A24A-92CA-257B6E40E13B}"/>
              </a:ext>
            </a:extLst>
          </p:cNvPr>
          <p:cNvSpPr>
            <a:spLocks noGrp="1" noChangeArrowheads="1"/>
          </p:cNvSpPr>
          <p:nvPr>
            <p:ph idx="1"/>
          </p:nvPr>
        </p:nvSpPr>
        <p:spPr>
          <a:xfrm>
            <a:off x="457200" y="1600200"/>
            <a:ext cx="8458200" cy="4525963"/>
          </a:xfrm>
        </p:spPr>
        <p:txBody>
          <a:bodyPr/>
          <a:lstStyle/>
          <a:p>
            <a:r>
              <a:rPr lang="en-US" altLang="en-US" b="1" dirty="0">
                <a:ea typeface="ＭＳ Ｐゴシック" panose="020B0600070205080204" pitchFamily="34" charset="-128"/>
              </a:rPr>
              <a:t>Aloft</a:t>
            </a:r>
            <a:r>
              <a:rPr lang="en-US" altLang="en-US" dirty="0">
                <a:ea typeface="ＭＳ Ｐゴシック" panose="020B0600070205080204" pitchFamily="34" charset="-128"/>
              </a:rPr>
              <a:t>.  Models hard to beat.  Pick the one with best synoptics</a:t>
            </a:r>
          </a:p>
          <a:p>
            <a:r>
              <a:rPr lang="en-US" altLang="en-US" b="1" dirty="0">
                <a:ea typeface="ＭＳ Ｐゴシック" panose="020B0600070205080204" pitchFamily="34" charset="-128"/>
              </a:rPr>
              <a:t>Surface</a:t>
            </a:r>
            <a:r>
              <a:rPr lang="en-US" altLang="en-US" dirty="0">
                <a:ea typeface="ＭＳ Ｐゴシック" panose="020B0600070205080204" pitchFamily="34" charset="-128"/>
              </a:rPr>
              <a:t>.  Use high-resolution models when available—but you must ensure sufficient resolution and realistic land use for problem at hand.</a:t>
            </a:r>
          </a:p>
          <a:p>
            <a:r>
              <a:rPr lang="en-US" altLang="en-US" dirty="0">
                <a:ea typeface="ＭＳ Ｐゴシック" panose="020B0600070205080204" pitchFamily="34" charset="-128"/>
              </a:rPr>
              <a:t>Make adjustments for known model issues (over mixing, too geostrophic at surface). Weak winds too strong, high winds too weak</a:t>
            </a:r>
          </a:p>
          <a:p>
            <a:endParaRPr lang="en-US" altLang="en-US" dirty="0">
              <a:ea typeface="ＭＳ Ｐゴシック" panose="020B0600070205080204" pitchFamily="34" charset="-128"/>
            </a:endParaRP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7970B-2529-FD5B-62A2-8207B868A0A9}"/>
              </a:ext>
            </a:extLst>
          </p:cNvPr>
          <p:cNvSpPr>
            <a:spLocks noGrp="1"/>
          </p:cNvSpPr>
          <p:nvPr>
            <p:ph type="title"/>
          </p:nvPr>
        </p:nvSpPr>
        <p:spPr>
          <a:xfrm>
            <a:off x="228600" y="3048000"/>
            <a:ext cx="8229600" cy="1143000"/>
          </a:xfrm>
        </p:spPr>
        <p:txBody>
          <a:bodyPr/>
          <a:lstStyle/>
          <a:p>
            <a:r>
              <a:rPr lang="en-US" dirty="0"/>
              <a:t>Remember typical wind biases!</a:t>
            </a:r>
          </a:p>
        </p:txBody>
      </p:sp>
    </p:spTree>
    <p:extLst>
      <p:ext uri="{BB962C8B-B14F-4D97-AF65-F5344CB8AC3E}">
        <p14:creationId xmlns:p14="http://schemas.microsoft.com/office/powerpoint/2010/main" val="2043798309"/>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0FE4-B128-5DDE-D36A-9F81EACD3E7B}"/>
              </a:ext>
            </a:extLst>
          </p:cNvPr>
          <p:cNvSpPr>
            <a:spLocks noGrp="1"/>
          </p:cNvSpPr>
          <p:nvPr>
            <p:ph type="title"/>
          </p:nvPr>
        </p:nvSpPr>
        <p:spPr>
          <a:xfrm>
            <a:off x="457200" y="274638"/>
            <a:ext cx="8534400" cy="1143000"/>
          </a:xfrm>
        </p:spPr>
        <p:txBody>
          <a:bodyPr/>
          <a:lstStyle/>
          <a:p>
            <a:r>
              <a:rPr lang="en-US" dirty="0"/>
              <a:t>UW WRF Too Weak for Stronger Winds</a:t>
            </a:r>
          </a:p>
        </p:txBody>
      </p:sp>
      <p:pic>
        <p:nvPicPr>
          <p:cNvPr id="7" name="Picture 6" descr="A graph showing the number of wind speeds&#10;&#10;AI-generated content may be incorrect.">
            <a:extLst>
              <a:ext uri="{FF2B5EF4-FFF2-40B4-BE49-F238E27FC236}">
                <a16:creationId xmlns:a16="http://schemas.microsoft.com/office/drawing/2014/main" id="{98B4CF2F-8802-AF76-1C1A-1C2A7EDC93A2}"/>
              </a:ext>
            </a:extLst>
          </p:cNvPr>
          <p:cNvPicPr>
            <a:picLocks noChangeAspect="1"/>
          </p:cNvPicPr>
          <p:nvPr/>
        </p:nvPicPr>
        <p:blipFill>
          <a:blip r:embed="rId2"/>
          <a:stretch>
            <a:fillRect/>
          </a:stretch>
        </p:blipFill>
        <p:spPr>
          <a:xfrm>
            <a:off x="1387158" y="1417638"/>
            <a:ext cx="6369684" cy="5079094"/>
          </a:xfrm>
          <a:prstGeom prst="rect">
            <a:avLst/>
          </a:prstGeom>
        </p:spPr>
      </p:pic>
    </p:spTree>
    <p:extLst>
      <p:ext uri="{BB962C8B-B14F-4D97-AF65-F5344CB8AC3E}">
        <p14:creationId xmlns:p14="http://schemas.microsoft.com/office/powerpoint/2010/main" val="810031888"/>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5A899-C0F6-B3A6-B1D8-8F3F50C599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9B241-2960-04C9-6C54-112C831FA8FC}"/>
              </a:ext>
            </a:extLst>
          </p:cNvPr>
          <p:cNvSpPr>
            <a:spLocks noGrp="1"/>
          </p:cNvSpPr>
          <p:nvPr>
            <p:ph type="title"/>
          </p:nvPr>
        </p:nvSpPr>
        <p:spPr/>
        <p:txBody>
          <a:bodyPr/>
          <a:lstStyle/>
          <a:p>
            <a:endParaRPr lang="en-US"/>
          </a:p>
        </p:txBody>
      </p:sp>
      <p:pic>
        <p:nvPicPr>
          <p:cNvPr id="7" name="Picture 6" descr="A graph showing the number of wind speed and weather forecasts&#10;&#10;AI-generated content may be incorrect.">
            <a:extLst>
              <a:ext uri="{FF2B5EF4-FFF2-40B4-BE49-F238E27FC236}">
                <a16:creationId xmlns:a16="http://schemas.microsoft.com/office/drawing/2014/main" id="{28C3FB7B-A683-519F-CC54-EAD5CF856347}"/>
              </a:ext>
            </a:extLst>
          </p:cNvPr>
          <p:cNvPicPr>
            <a:picLocks noChangeAspect="1"/>
          </p:cNvPicPr>
          <p:nvPr/>
        </p:nvPicPr>
        <p:blipFill>
          <a:blip r:embed="rId2"/>
          <a:stretch>
            <a:fillRect/>
          </a:stretch>
        </p:blipFill>
        <p:spPr>
          <a:xfrm>
            <a:off x="640830" y="457200"/>
            <a:ext cx="7563370" cy="6070600"/>
          </a:xfrm>
          <a:prstGeom prst="rect">
            <a:avLst/>
          </a:prstGeom>
        </p:spPr>
      </p:pic>
    </p:spTree>
    <p:extLst>
      <p:ext uri="{BB962C8B-B14F-4D97-AF65-F5344CB8AC3E}">
        <p14:creationId xmlns:p14="http://schemas.microsoft.com/office/powerpoint/2010/main" val="1135345004"/>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D20D1-9EAA-2772-328D-36493A40033E}"/>
              </a:ext>
            </a:extLst>
          </p:cNvPr>
          <p:cNvSpPr>
            <a:spLocks noGrp="1"/>
          </p:cNvSpPr>
          <p:nvPr>
            <p:ph type="title"/>
          </p:nvPr>
        </p:nvSpPr>
        <p:spPr>
          <a:xfrm>
            <a:off x="457200" y="274638"/>
            <a:ext cx="8153400" cy="715962"/>
          </a:xfrm>
        </p:spPr>
        <p:txBody>
          <a:bodyPr/>
          <a:lstStyle/>
          <a:p>
            <a:r>
              <a:rPr lang="en-US" dirty="0"/>
              <a:t>Too strong when include weaker winds</a:t>
            </a:r>
          </a:p>
        </p:txBody>
      </p:sp>
      <p:pic>
        <p:nvPicPr>
          <p:cNvPr id="5" name="Content Placeholder 4" descr="A graph showing the number of wind speeds&#10;&#10;AI-generated content may be incorrect.">
            <a:extLst>
              <a:ext uri="{FF2B5EF4-FFF2-40B4-BE49-F238E27FC236}">
                <a16:creationId xmlns:a16="http://schemas.microsoft.com/office/drawing/2014/main" id="{88805B78-F70F-A10D-1440-7980D91AC711}"/>
              </a:ext>
            </a:extLst>
          </p:cNvPr>
          <p:cNvPicPr>
            <a:picLocks noGrp="1" noChangeAspect="1"/>
          </p:cNvPicPr>
          <p:nvPr>
            <p:ph idx="1"/>
          </p:nvPr>
        </p:nvPicPr>
        <p:blipFill>
          <a:blip r:embed="rId2"/>
          <a:stretch>
            <a:fillRect/>
          </a:stretch>
        </p:blipFill>
        <p:spPr>
          <a:xfrm>
            <a:off x="838200" y="1143000"/>
            <a:ext cx="7071610" cy="5638800"/>
          </a:xfrm>
        </p:spPr>
      </p:pic>
    </p:spTree>
    <p:extLst>
      <p:ext uri="{BB962C8B-B14F-4D97-AF65-F5344CB8AC3E}">
        <p14:creationId xmlns:p14="http://schemas.microsoft.com/office/powerpoint/2010/main" val="2180139686"/>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Title 1">
            <a:extLst>
              <a:ext uri="{FF2B5EF4-FFF2-40B4-BE49-F238E27FC236}">
                <a16:creationId xmlns:a16="http://schemas.microsoft.com/office/drawing/2014/main" id="{762B2565-B244-DD4C-ADC6-ACDF4B0A331F}"/>
              </a:ext>
            </a:extLst>
          </p:cNvPr>
          <p:cNvSpPr>
            <a:spLocks noGrp="1" noChangeArrowheads="1"/>
          </p:cNvSpPr>
          <p:nvPr>
            <p:ph type="title"/>
          </p:nvPr>
        </p:nvSpPr>
        <p:spPr>
          <a:xfrm>
            <a:off x="457200" y="527050"/>
            <a:ext cx="8229600" cy="1143000"/>
          </a:xfrm>
        </p:spPr>
        <p:txBody>
          <a:bodyPr/>
          <a:lstStyle/>
          <a:p>
            <a:r>
              <a:rPr lang="en-US" altLang="en-US" dirty="0">
                <a:ea typeface="ＭＳ Ｐゴシック" panose="020B0600070205080204" pitchFamily="34" charset="-128"/>
              </a:rPr>
              <a:t>In the end, need to move to probabilistic wind forecasts</a:t>
            </a:r>
            <a:br>
              <a:rPr lang="en-US" altLang="en-US" dirty="0">
                <a:ea typeface="ＭＳ Ｐゴシック" panose="020B0600070205080204" pitchFamily="34" charset="-128"/>
              </a:rPr>
            </a:br>
            <a:r>
              <a:rPr lang="en-US" altLang="en-US" dirty="0">
                <a:ea typeface="ＭＳ Ｐゴシック" panose="020B0600070205080204" pitchFamily="34" charset="-128"/>
              </a:rPr>
              <a:t>based on ensembles</a:t>
            </a:r>
          </a:p>
        </p:txBody>
      </p:sp>
      <p:pic>
        <p:nvPicPr>
          <p:cNvPr id="175106" name="Content Placeholder 4">
            <a:extLst>
              <a:ext uri="{FF2B5EF4-FFF2-40B4-BE49-F238E27FC236}">
                <a16:creationId xmlns:a16="http://schemas.microsoft.com/office/drawing/2014/main" id="{FE13214A-7E65-2D45-A7F4-AD2F075C7D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966913"/>
            <a:ext cx="8229600" cy="3792537"/>
          </a:xfrm>
        </p:spPr>
      </p:pic>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D8970-356A-2F40-A09C-08F4EEA3F72A}"/>
              </a:ext>
            </a:extLst>
          </p:cNvPr>
          <p:cNvSpPr>
            <a:spLocks noGrp="1"/>
          </p:cNvSpPr>
          <p:nvPr>
            <p:ph type="title"/>
          </p:nvPr>
        </p:nvSpPr>
        <p:spPr>
          <a:xfrm>
            <a:off x="457199" y="381000"/>
            <a:ext cx="8229600" cy="1143000"/>
          </a:xfrm>
        </p:spPr>
        <p:txBody>
          <a:bodyPr/>
          <a:lstStyle/>
          <a:p>
            <a:r>
              <a:rPr lang="en-US" dirty="0"/>
              <a:t>Machine Learning Post-Processing Will Be an Increasingly Potent New Tool</a:t>
            </a:r>
          </a:p>
        </p:txBody>
      </p:sp>
      <p:pic>
        <p:nvPicPr>
          <p:cNvPr id="5" name="Content Placeholder 4" descr="Chart&#10;&#10;Description automatically generated">
            <a:extLst>
              <a:ext uri="{FF2B5EF4-FFF2-40B4-BE49-F238E27FC236}">
                <a16:creationId xmlns:a16="http://schemas.microsoft.com/office/drawing/2014/main" id="{84E25140-AC44-DB40-879C-CD910739D542}"/>
              </a:ext>
            </a:extLst>
          </p:cNvPr>
          <p:cNvPicPr>
            <a:picLocks noGrp="1" noChangeAspect="1"/>
          </p:cNvPicPr>
          <p:nvPr>
            <p:ph idx="1"/>
          </p:nvPr>
        </p:nvPicPr>
        <p:blipFill>
          <a:blip r:embed="rId2"/>
          <a:stretch>
            <a:fillRect/>
          </a:stretch>
        </p:blipFill>
        <p:spPr>
          <a:xfrm>
            <a:off x="629531" y="2029608"/>
            <a:ext cx="7884937" cy="4525963"/>
          </a:xfrm>
        </p:spPr>
      </p:pic>
    </p:spTree>
    <p:extLst>
      <p:ext uri="{BB962C8B-B14F-4D97-AF65-F5344CB8AC3E}">
        <p14:creationId xmlns:p14="http://schemas.microsoft.com/office/powerpoint/2010/main" val="436570740"/>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Title 1">
            <a:extLst>
              <a:ext uri="{FF2B5EF4-FFF2-40B4-BE49-F238E27FC236}">
                <a16:creationId xmlns:a16="http://schemas.microsoft.com/office/drawing/2014/main" id="{17FBE1FB-29DF-834D-B519-8CB322388440}"/>
              </a:ext>
            </a:extLst>
          </p:cNvPr>
          <p:cNvSpPr>
            <a:spLocks noGrp="1" noChangeArrowheads="1"/>
          </p:cNvSpPr>
          <p:nvPr>
            <p:ph type="title"/>
          </p:nvPr>
        </p:nvSpPr>
        <p:spPr/>
        <p:txBody>
          <a:bodyPr/>
          <a:lstStyle/>
          <a:p>
            <a:r>
              <a:rPr lang="en-US" altLang="en-US">
                <a:ea typeface="ＭＳ Ｐゴシック" panose="020B0600070205080204" pitchFamily="34" charset="-128"/>
              </a:rPr>
              <a:t>The End</a:t>
            </a:r>
          </a:p>
        </p:txBody>
      </p:sp>
      <p:sp>
        <p:nvSpPr>
          <p:cNvPr id="176130" name="Content Placeholder 2">
            <a:extLst>
              <a:ext uri="{FF2B5EF4-FFF2-40B4-BE49-F238E27FC236}">
                <a16:creationId xmlns:a16="http://schemas.microsoft.com/office/drawing/2014/main" id="{A894E1AE-5CCB-1E4B-A342-EAFE6BDFAF6F}"/>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81919A2E-1FD5-834F-969C-F4AD8ABD62C5}"/>
              </a:ext>
            </a:extLst>
          </p:cNvPr>
          <p:cNvSpPr>
            <a:spLocks noGrp="1" noChangeArrowheads="1"/>
          </p:cNvSpPr>
          <p:nvPr>
            <p:ph type="title"/>
          </p:nvPr>
        </p:nvSpPr>
        <p:spPr>
          <a:xfrm>
            <a:off x="304800" y="457200"/>
            <a:ext cx="8153400" cy="1143000"/>
          </a:xfrm>
        </p:spPr>
        <p:txBody>
          <a:bodyPr/>
          <a:lstStyle/>
          <a:p>
            <a:r>
              <a:rPr lang="en-US" altLang="en-US" b="1" dirty="0">
                <a:solidFill>
                  <a:schemeClr val="accent2"/>
                </a:solidFill>
                <a:ea typeface="ＭＳ Ｐゴシック" panose="020B0600070205080204" pitchFamily="34" charset="-128"/>
              </a:rPr>
              <a:t>The Chanukah Eve Windstorm (2006)</a:t>
            </a:r>
            <a:br>
              <a:rPr lang="en-US" altLang="en-US" b="1" dirty="0">
                <a:solidFill>
                  <a:schemeClr val="accent2"/>
                </a:solidFill>
                <a:ea typeface="ＭＳ Ｐゴシック" panose="020B0600070205080204" pitchFamily="34" charset="-128"/>
              </a:rPr>
            </a:br>
            <a:r>
              <a:rPr lang="en-US" altLang="en-US" b="1" dirty="0">
                <a:ea typeface="ＭＳ Ｐゴシック" panose="020B0600070205080204" pitchFamily="34" charset="-128"/>
              </a:rPr>
              <a:t>Stability Changes and Winds</a:t>
            </a:r>
          </a:p>
        </p:txBody>
      </p:sp>
      <p:pic>
        <p:nvPicPr>
          <p:cNvPr id="48130" name="Picture 2">
            <a:extLst>
              <a:ext uri="{FF2B5EF4-FFF2-40B4-BE49-F238E27FC236}">
                <a16:creationId xmlns:a16="http://schemas.microsoft.com/office/drawing/2014/main" id="{F74D606C-7C58-F947-A6A7-EED7479DC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2316162"/>
            <a:ext cx="5105452" cy="408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67378"/>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497ECB85-5657-A144-98D0-327D58EC5155}"/>
              </a:ext>
            </a:extLst>
          </p:cNvPr>
          <p:cNvSpPr>
            <a:spLocks noGrp="1" noChangeArrowheads="1"/>
          </p:cNvSpPr>
          <p:nvPr>
            <p:ph type="title"/>
          </p:nvPr>
        </p:nvSpPr>
        <p:spPr>
          <a:xfrm>
            <a:off x="609600" y="190500"/>
            <a:ext cx="7772400" cy="1143000"/>
          </a:xfrm>
        </p:spPr>
        <p:txBody>
          <a:bodyPr/>
          <a:lstStyle/>
          <a:p>
            <a:r>
              <a:rPr lang="en-US" altLang="en-US" sz="3200" dirty="0">
                <a:ea typeface="ＭＳ Ｐゴシック" panose="020B0600070205080204" pitchFamily="34" charset="-128"/>
              </a:rPr>
              <a:t>Momentum mixing:  12/17/2006</a:t>
            </a:r>
          </a:p>
        </p:txBody>
      </p:sp>
      <p:sp>
        <p:nvSpPr>
          <p:cNvPr id="49154" name="Content Placeholder 2">
            <a:extLst>
              <a:ext uri="{FF2B5EF4-FFF2-40B4-BE49-F238E27FC236}">
                <a16:creationId xmlns:a16="http://schemas.microsoft.com/office/drawing/2014/main" id="{398307D5-D3FE-F64B-97B8-2F56816E7A6A}"/>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graphicFrame>
        <p:nvGraphicFramePr>
          <p:cNvPr id="49155" name="Object 2">
            <a:extLst>
              <a:ext uri="{FF2B5EF4-FFF2-40B4-BE49-F238E27FC236}">
                <a16:creationId xmlns:a16="http://schemas.microsoft.com/office/drawing/2014/main" id="{E83AFC81-D813-2543-A379-B80DD30AD213}"/>
              </a:ext>
            </a:extLst>
          </p:cNvPr>
          <p:cNvGraphicFramePr>
            <a:graphicFrameLocks noChangeAspect="1"/>
          </p:cNvGraphicFramePr>
          <p:nvPr/>
        </p:nvGraphicFramePr>
        <p:xfrm>
          <a:off x="1177924" y="1101753"/>
          <a:ext cx="7051675" cy="5717530"/>
        </p:xfrm>
        <a:graphic>
          <a:graphicData uri="http://schemas.openxmlformats.org/presentationml/2006/ole">
            <mc:AlternateContent xmlns:mc="http://schemas.openxmlformats.org/markup-compatibility/2006">
              <mc:Choice xmlns:v="urn:schemas-microsoft-com:vml" Requires="v">
                <p:oleObj name="Document" r:id="rId2" imgW="4432300" imgH="3594100" progId="Word.Document.12">
                  <p:link updateAutomatic="1"/>
                </p:oleObj>
              </mc:Choice>
              <mc:Fallback>
                <p:oleObj name="Document" r:id="rId2" imgW="4432300" imgH="3594100" progId="Word.Document.12">
                  <p:link updateAutomatic="1"/>
                  <p:pic>
                    <p:nvPicPr>
                      <p:cNvPr id="49155" name="Object 2">
                        <a:extLst>
                          <a:ext uri="{FF2B5EF4-FFF2-40B4-BE49-F238E27FC236}">
                            <a16:creationId xmlns:a16="http://schemas.microsoft.com/office/drawing/2014/main" id="{E83AFC81-D813-2543-A379-B80DD30AD2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7924" y="1101753"/>
                        <a:ext cx="7051675" cy="5717530"/>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1996357223"/>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16CC7006-D5C7-1944-83A5-88F2C8A240C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sp>
        <p:nvSpPr>
          <p:cNvPr id="50178" name="Content Placeholder 2">
            <a:extLst>
              <a:ext uri="{FF2B5EF4-FFF2-40B4-BE49-F238E27FC236}">
                <a16:creationId xmlns:a16="http://schemas.microsoft.com/office/drawing/2014/main" id="{71D8C8B6-450C-ED42-BC91-9E1F1126A47A}"/>
              </a:ext>
            </a:extLst>
          </p:cNvPr>
          <p:cNvSpPr>
            <a:spLocks noGrp="1" noChangeArrowheads="1"/>
          </p:cNvSpPr>
          <p:nvPr>
            <p:ph idx="1"/>
          </p:nvPr>
        </p:nvSpPr>
        <p:spPr/>
        <p:txBody>
          <a:bodyPr/>
          <a:lstStyle/>
          <a:p>
            <a:endParaRPr lang="en-US" altLang="en-US">
              <a:ea typeface="ＭＳ Ｐゴシック" panose="020B0600070205080204" pitchFamily="34" charset="-128"/>
            </a:endParaRPr>
          </a:p>
        </p:txBody>
      </p:sp>
      <p:graphicFrame>
        <p:nvGraphicFramePr>
          <p:cNvPr id="50179" name="Object 2">
            <a:extLst>
              <a:ext uri="{FF2B5EF4-FFF2-40B4-BE49-F238E27FC236}">
                <a16:creationId xmlns:a16="http://schemas.microsoft.com/office/drawing/2014/main" id="{43C59028-D024-2B43-B500-4A805276FF5D}"/>
              </a:ext>
            </a:extLst>
          </p:cNvPr>
          <p:cNvGraphicFramePr>
            <a:graphicFrameLocks noChangeAspect="1"/>
          </p:cNvGraphicFramePr>
          <p:nvPr/>
        </p:nvGraphicFramePr>
        <p:xfrm>
          <a:off x="1066800" y="685800"/>
          <a:ext cx="6954838" cy="5581650"/>
        </p:xfrm>
        <a:graphic>
          <a:graphicData uri="http://schemas.openxmlformats.org/presentationml/2006/ole">
            <mc:AlternateContent xmlns:mc="http://schemas.openxmlformats.org/markup-compatibility/2006">
              <mc:Choice xmlns:v="urn:schemas-microsoft-com:vml" Requires="v">
                <p:oleObj name="Document" r:id="rId2" imgW="4635500" imgH="3721100" progId="Word.Document.12">
                  <p:link updateAutomatic="1"/>
                </p:oleObj>
              </mc:Choice>
              <mc:Fallback>
                <p:oleObj name="Document" r:id="rId2" imgW="4635500" imgH="3721100" progId="Word.Document.12">
                  <p:link updateAutomatic="1"/>
                  <p:pic>
                    <p:nvPicPr>
                      <p:cNvPr id="50179" name="Object 2">
                        <a:extLst>
                          <a:ext uri="{FF2B5EF4-FFF2-40B4-BE49-F238E27FC236}">
                            <a16:creationId xmlns:a16="http://schemas.microsoft.com/office/drawing/2014/main" id="{43C59028-D024-2B43-B500-4A805276FF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685800"/>
                        <a:ext cx="6954838" cy="558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621096447"/>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3B86F7AC-B177-564B-8C33-891E8AF59B99}"/>
              </a:ext>
            </a:extLst>
          </p:cNvPr>
          <p:cNvSpPr>
            <a:spLocks noGrp="1" noChangeArrowheads="1"/>
          </p:cNvSpPr>
          <p:nvPr>
            <p:ph type="title"/>
          </p:nvPr>
        </p:nvSpPr>
        <p:spPr/>
        <p:txBody>
          <a:bodyPr/>
          <a:lstStyle/>
          <a:p>
            <a:endParaRPr lang="en-US" altLang="en-US">
              <a:ea typeface="ＭＳ Ｐゴシック" panose="020B0600070205080204" pitchFamily="34" charset="-128"/>
            </a:endParaRPr>
          </a:p>
        </p:txBody>
      </p:sp>
      <p:pic>
        <p:nvPicPr>
          <p:cNvPr id="51202" name="Content Placeholder 3" descr="occluded.tiff">
            <a:extLst>
              <a:ext uri="{FF2B5EF4-FFF2-40B4-BE49-F238E27FC236}">
                <a16:creationId xmlns:a16="http://schemas.microsoft.com/office/drawing/2014/main" id="{A3F37830-86B7-0243-B14A-BC090C5CFC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7400" y="384175"/>
            <a:ext cx="4772025" cy="6245225"/>
          </a:xfrm>
        </p:spPr>
      </p:pic>
    </p:spTree>
    <p:extLst>
      <p:ext uri="{BB962C8B-B14F-4D97-AF65-F5344CB8AC3E}">
        <p14:creationId xmlns:p14="http://schemas.microsoft.com/office/powerpoint/2010/main" val="58019517"/>
      </p:ext>
    </p:extLst>
  </p:cSld>
  <p:clrMapOvr>
    <a:masterClrMapping/>
  </p:clrMapOvr>
</p:sld>
</file>

<file path=ppt/theme/theme1.xml><?xml version="1.0" encoding="utf-8"?>
<a:theme xmlns:a="http://schemas.openxmlformats.org/drawingml/2006/main" name="Whistler805">
  <a:themeElements>
    <a:clrScheme name="Custom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Whistler805</Template>
  <TotalTime>24976</TotalTime>
  <Words>3898</Words>
  <Application>Microsoft Macintosh PowerPoint</Application>
  <PresentationFormat>On-screen Show (4:3)</PresentationFormat>
  <Paragraphs>432</Paragraphs>
  <Slides>203</Slides>
  <Notes>7</Notes>
  <HiddenSlides>0</HiddenSlides>
  <MMClips>0</MMClips>
  <ScaleCrop>false</ScaleCrop>
  <HeadingPairs>
    <vt:vector size="10" baseType="variant">
      <vt:variant>
        <vt:lpstr>Fonts Used</vt:lpstr>
      </vt:variant>
      <vt:variant>
        <vt:i4>8</vt:i4>
      </vt:variant>
      <vt:variant>
        <vt:lpstr>Theme</vt:lpstr>
      </vt:variant>
      <vt:variant>
        <vt:i4>1</vt:i4>
      </vt:variant>
      <vt:variant>
        <vt:lpstr>Links</vt:lpstr>
      </vt:variant>
      <vt:variant>
        <vt:i4>2</vt:i4>
      </vt:variant>
      <vt:variant>
        <vt:lpstr>Embedded OLE Servers</vt:lpstr>
      </vt:variant>
      <vt:variant>
        <vt:i4>2</vt:i4>
      </vt:variant>
      <vt:variant>
        <vt:lpstr>Slide Titles</vt:lpstr>
      </vt:variant>
      <vt:variant>
        <vt:i4>203</vt:i4>
      </vt:variant>
    </vt:vector>
  </HeadingPairs>
  <TitlesOfParts>
    <vt:vector size="216" baseType="lpstr">
      <vt:lpstr>ＭＳ Ｐゴシック</vt:lpstr>
      <vt:lpstr>Arial</vt:lpstr>
      <vt:lpstr>Calibri</vt:lpstr>
      <vt:lpstr>Lucida Grande</vt:lpstr>
      <vt:lpstr>Symbol</vt:lpstr>
      <vt:lpstr>Tahoma</vt:lpstr>
      <vt:lpstr>Times</vt:lpstr>
      <vt:lpstr>Times New Roman</vt:lpstr>
      <vt:lpstr>Whistler805</vt:lpstr>
      <vt:lpstr>file:///Users/cliffordmass/Store/Windstorm1229.doc%01!OLE_LINK1</vt:lpstr>
      <vt:lpstr>file:///Users/cliffordmass/Store/Windstorm1229.doc%01!OLE_LINK2</vt:lpstr>
      <vt:lpstr>Equation</vt:lpstr>
      <vt:lpstr>Document</vt:lpstr>
      <vt:lpstr>PowerPoint Presentation</vt:lpstr>
      <vt:lpstr>Wind Observations</vt:lpstr>
      <vt:lpstr>Correct Height, No Obstacles</vt:lpstr>
      <vt:lpstr>No Good</vt:lpstr>
      <vt:lpstr>Wind Often Follows a Log or Power Law Variation With Height</vt:lpstr>
      <vt:lpstr>Observation Changes  NWS/FAA Wind Observations ASOS Sensors Have Been Changed from Three-cup Anemometers to Acoustic/Sonic Units</vt:lpstr>
      <vt:lpstr>PowerPoint Presentation</vt:lpstr>
      <vt:lpstr>New Sonic Wind Sensor (direction and speed) Acoustic or Sonic Units</vt:lpstr>
      <vt:lpstr>The New Wind Sensor</vt:lpstr>
      <vt:lpstr>Wind Gusts</vt:lpstr>
      <vt:lpstr>PowerPoint Presentation</vt:lpstr>
      <vt:lpstr>Observed Wind Speed at the University of Washington </vt:lpstr>
      <vt:lpstr>Hood Canal Bridge 2019</vt:lpstr>
      <vt:lpstr>Why Gusts are Important</vt:lpstr>
      <vt:lpstr>Wind Damage Goes Up by the Square or Cube of the Windspeed</vt:lpstr>
      <vt:lpstr>Why are there wind gusts?</vt:lpstr>
      <vt:lpstr>Wind Gusts Associated with the Mixing of Higher Momentum From Aloft to Surface by Boundary Layer Eddies</vt:lpstr>
      <vt:lpstr>Gust Ratio</vt:lpstr>
      <vt:lpstr>Gust Ratio Depends on Wind Speed (~1.35 at higher speeds)</vt:lpstr>
      <vt:lpstr>Do Model Winds Include Gusts?</vt:lpstr>
      <vt:lpstr>NO!</vt:lpstr>
      <vt:lpstr>PowerPoint Presentation</vt:lpstr>
      <vt:lpstr>WRF 4-km output has the temporal variability of approximately 15 minute-average winds.  NO GUSTS </vt:lpstr>
      <vt:lpstr>Gust Guidance for the Forecaster</vt:lpstr>
      <vt:lpstr>How do we do this for WRF?  Historical ratio used (around 1.4)</vt:lpstr>
      <vt:lpstr>Also trying the strongest winds in the lowest 250 m in model</vt:lpstr>
      <vt:lpstr>Danger of Using Model Winds Directly</vt:lpstr>
      <vt:lpstr>Why Too Geostrophic at the Surface?</vt:lpstr>
      <vt:lpstr>Observed 18 April 2010, 00Z</vt:lpstr>
      <vt:lpstr>PowerPoint Presentation</vt:lpstr>
      <vt:lpstr>Observed 18 April 2010, 00Z</vt:lpstr>
      <vt:lpstr>1.33 km Better water distribution Still too geostrophic</vt:lpstr>
      <vt:lpstr>Persistent Positive wind direction bias. Too geostrophic </vt:lpstr>
      <vt:lpstr>Positive direction bias</vt:lpstr>
      <vt:lpstr>Speed bias (too strong at low wind speed, too weak at high wind speeds)   Why low speed problem?   Models overmixing wrongly increases winds at low wind speeds</vt:lpstr>
      <vt:lpstr>All winds</vt:lpstr>
      <vt:lpstr>3 knot and more, less bias</vt:lpstr>
      <vt:lpstr>Another problem is a low bias for the strongest winds</vt:lpstr>
      <vt:lpstr>Use of Models in Your Wind Forecast</vt:lpstr>
      <vt:lpstr>Wind and Pressure: A Little Review</vt:lpstr>
      <vt:lpstr>Relationship of SL Pressure and Surface Winds</vt:lpstr>
      <vt:lpstr>Open Areas and Relatively Low Drag </vt:lpstr>
      <vt:lpstr>But there is surface drag…</vt:lpstr>
      <vt:lpstr> Winds with varying stability over flat land surfaces (no terrain)</vt:lpstr>
      <vt:lpstr>Over Water</vt:lpstr>
      <vt:lpstr>PowerPoint Presentation</vt:lpstr>
      <vt:lpstr>PowerPoint Presentation</vt:lpstr>
      <vt:lpstr>Water is aerodynamically  smooth</vt:lpstr>
      <vt:lpstr>PowerPoint Presentation</vt:lpstr>
      <vt:lpstr>PowerPoint Presentation</vt:lpstr>
      <vt:lpstr>PowerPoint Presentation</vt:lpstr>
      <vt:lpstr>Stability and Vertical Momentum Mixing </vt:lpstr>
      <vt:lpstr>Warm Front Example:  winds strengthen after passage</vt:lpstr>
      <vt:lpstr>Wind Speed Up After WF Passage</vt:lpstr>
      <vt:lpstr>PowerPoint Presentation</vt:lpstr>
      <vt:lpstr>PowerPoint Presentation</vt:lpstr>
      <vt:lpstr>PowerPoint Presentation</vt:lpstr>
      <vt:lpstr>PowerPoint Presentation</vt:lpstr>
      <vt:lpstr>Occluded Fronts Also Have Stability Contrasts and wind contrasts</vt:lpstr>
      <vt:lpstr>Orographic barriers can alter the pressure and wind fields</vt:lpstr>
      <vt:lpstr>PowerPoint Presentation</vt:lpstr>
      <vt:lpstr>Explains why cyclones produce strongest winds in Seattle when low centers are north of Puget Sound</vt:lpstr>
      <vt:lpstr>How far from the mountains are winds altered by terrain?</vt:lpstr>
      <vt:lpstr>For stable flow, the scale of topographic influence upstream is controlled by the Rossby Radius of Deformation</vt:lpstr>
      <vt:lpstr>Coast Flight: 1993</vt:lpstr>
      <vt:lpstr>What decides whether air goes over or around topographic barriers?</vt:lpstr>
      <vt:lpstr>The Froude Number</vt:lpstr>
      <vt:lpstr>Large Froude number situations have substantial vertical motion producing large pressure perturbations</vt:lpstr>
      <vt:lpstr>High Froude Number Situation Idealized Model</vt:lpstr>
      <vt:lpstr>An Interesting Application:  The Great Olympic Blow Down Storm of 1921</vt:lpstr>
      <vt:lpstr>PowerPoint Presentation</vt:lpstr>
      <vt:lpstr>PowerPoint Presentation</vt:lpstr>
      <vt:lpstr>PowerPoint Presentation</vt:lpstr>
      <vt:lpstr>Model Simulations of Low-Level Winds For Various Froude Numbers</vt:lpstr>
      <vt:lpstr>PowerPoint Presentation</vt:lpstr>
      <vt:lpstr>PowerPoint Presentation</vt:lpstr>
      <vt:lpstr>PowerPoint Presentation</vt:lpstr>
      <vt:lpstr>Hawaii Low Froude Number Flow</vt:lpstr>
      <vt:lpstr>PowerPoint Presentation</vt:lpstr>
      <vt:lpstr>PowerPoint Presentation</vt:lpstr>
      <vt:lpstr>PowerPoint Presentation</vt:lpstr>
      <vt:lpstr>Gap Flow</vt:lpstr>
      <vt:lpstr> Assignment https://www.meted.ucar.edu/training_module.php?id=111#.XLoDqZNKjUI</vt:lpstr>
      <vt:lpstr>Gap Flow 101 – Venturi Misinformation</vt:lpstr>
      <vt:lpstr>Venturi Acceleration is Essentially Conservation of Mass</vt:lpstr>
      <vt:lpstr>It turns out that the strongest winds are generally not in the narrowest parts of mesoscale gaps, but in their exit regions </vt:lpstr>
      <vt:lpstr>PowerPoint Presentation</vt:lpstr>
      <vt:lpstr>PowerPoint Presentation</vt:lpstr>
      <vt:lpstr>PowerPoint Presentation</vt:lpstr>
      <vt:lpstr>Gap Flow 101 - Basics</vt:lpstr>
      <vt:lpstr>Gap Flow 101 – Add Drag</vt:lpstr>
      <vt:lpstr>PowerPoint Presentation</vt:lpstr>
      <vt:lpstr>Hydraulic Effects</vt:lpstr>
      <vt:lpstr>PowerPoint Presentation</vt:lpstr>
      <vt:lpstr>Hydraulic Effects Tend to Slow the Wind at the Entrance and Speed Up at the Exits</vt:lpstr>
      <vt:lpstr>PowerPoint Presentation</vt:lpstr>
      <vt:lpstr>Vertical Structure</vt:lpstr>
      <vt:lpstr>And there are many other examples</vt:lpstr>
      <vt:lpstr>E.G. Fraser River Valley</vt:lpstr>
      <vt:lpstr>Gap Wind Summary</vt:lpstr>
      <vt:lpstr>Diurnal Winds (already covered)</vt:lpstr>
      <vt:lpstr>Sea/Land Breeze 101</vt:lpstr>
      <vt:lpstr>Sea Breeze Diurnal Wind Direction Rotation</vt:lpstr>
      <vt:lpstr>Hodograph:  Plot of wind over time in polar plot</vt:lpstr>
      <vt:lpstr>Why Clockwise Rotation?</vt:lpstr>
      <vt:lpstr>Can simulate diurnal winds and prove rotation from Coriolis Force</vt:lpstr>
      <vt:lpstr>Sea Breeze Characteristics</vt:lpstr>
      <vt:lpstr>PowerPoint Presentation</vt:lpstr>
      <vt:lpstr>PowerPoint Presentation</vt:lpstr>
      <vt:lpstr>Land Breezes are Strongest in Locations with Warm Water</vt:lpstr>
      <vt:lpstr>PowerPoint Presentation</vt:lpstr>
      <vt:lpstr>Interactions with larger scale flow</vt:lpstr>
      <vt:lpstr>Sea Breeze Winds Along the Southern Oregon Coast: Interaction with synoptic scale flow</vt:lpstr>
      <vt:lpstr>PowerPoint Presentation</vt:lpstr>
      <vt:lpstr>PowerPoint Presentation</vt:lpstr>
      <vt:lpstr>Puget Sound “Sound Breeze” is Stronger With High Pressure to North, Lower Pressure to South</vt:lpstr>
      <vt:lpstr>Thermally Forced Slope Winds</vt:lpstr>
      <vt:lpstr>PowerPoint Presentation</vt:lpstr>
      <vt:lpstr> </vt:lpstr>
      <vt:lpstr>Diurnal Slope Winds</vt:lpstr>
      <vt:lpstr>Daytime upslope flow helps this</vt:lpstr>
      <vt:lpstr>Complex interplay of slope winds, and up/down valley winds</vt:lpstr>
      <vt:lpstr>Slope Winds Versus Up/Down Valley Winds</vt:lpstr>
      <vt:lpstr>Valley/Mountain  and slope winds work together</vt:lpstr>
      <vt:lpstr>Downslope Windstorms:  strong winds on the lee side of mountains, generally associated with high amplitude mountain waves</vt:lpstr>
      <vt:lpstr>PowerPoint Presentation</vt:lpstr>
      <vt:lpstr>PowerPoint Presentation</vt:lpstr>
      <vt:lpstr>To understand downslope windstorms, you must master Mountain Wave 101  Two Main Types of Mountain Waves</vt:lpstr>
      <vt:lpstr>Trapped Mountain or Lee Waves</vt:lpstr>
      <vt:lpstr>Trapped Lee Wave</vt:lpstr>
      <vt:lpstr>Trapped Lee Wave</vt:lpstr>
      <vt:lpstr>Vertically Propagating Waves</vt:lpstr>
      <vt:lpstr>PowerPoint Presentation</vt:lpstr>
      <vt:lpstr>Vertically Propagating Mountain Wave Clouds</vt:lpstr>
      <vt:lpstr>PowerPoint Presentation</vt:lpstr>
      <vt:lpstr>PowerPoint Presentation</vt:lpstr>
      <vt:lpstr>Froude Number and Mountain Waves</vt:lpstr>
      <vt:lpstr>Froude Number and Mountain Waves</vt:lpstr>
      <vt:lpstr>Trapped vs Vertically Propagating</vt:lpstr>
      <vt:lpstr>Implications</vt:lpstr>
      <vt:lpstr>Don’t Worry</vt:lpstr>
      <vt:lpstr>PowerPoint Presentation</vt:lpstr>
      <vt:lpstr>Downslope Windstorms</vt:lpstr>
      <vt:lpstr>PowerPoint Presentation</vt:lpstr>
      <vt:lpstr>Colorado Front Range is A Favored Location</vt:lpstr>
      <vt:lpstr>Example across Colorado Front Range</vt:lpstr>
      <vt:lpstr>PowerPoint Presentation</vt:lpstr>
      <vt:lpstr>The results in Boulder Colorado</vt:lpstr>
      <vt:lpstr>To get a downslope windstorm, the energy from a high amplitude mountain wave must be vertically trapped and directed downward</vt:lpstr>
      <vt:lpstr>Critical Levels</vt:lpstr>
      <vt:lpstr>Critical Levels:  Nature’s Reflector</vt:lpstr>
      <vt:lpstr>Critical Levels</vt:lpstr>
      <vt:lpstr>Stable Layer</vt:lpstr>
      <vt:lpstr>Key elements of a downslope windstorm forecast</vt:lpstr>
      <vt:lpstr>Numerical Models and Downslope Windstorms</vt:lpstr>
      <vt:lpstr>Enumclaw Downslope Windstorms</vt:lpstr>
      <vt:lpstr>December 24, 1983r 24, 1983</vt:lpstr>
      <vt:lpstr>Enumclaw Windstorm Pressure Pattern</vt:lpstr>
      <vt:lpstr>PowerPoint Presentation</vt:lpstr>
      <vt:lpstr>PowerPoint Presentation</vt:lpstr>
      <vt:lpstr>Wine Country Fires 2017:  Associated with Downslope Windstorms</vt:lpstr>
      <vt:lpstr>High-Resolution WRF Simulation of the Event</vt:lpstr>
      <vt:lpstr>PowerPoint Presentation</vt:lpstr>
      <vt:lpstr>Synoptic Evolution (SLP)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Maui Wildfire 2023</vt:lpstr>
      <vt:lpstr>PowerPoint Presentation</vt:lpstr>
      <vt:lpstr>Strong Approach Flow and Stable Layer</vt:lpstr>
      <vt:lpstr>Extreme Winds Associated with Strong Cyclones Over the Ocean  Oceanic cyclones have different wind structures than land cyclones</vt:lpstr>
      <vt:lpstr>PowerPoint Presentation</vt:lpstr>
      <vt:lpstr>Warm Seclusion Stage Intense  Pressure Gradient</vt:lpstr>
      <vt:lpstr>Strong Winds Wrap Around the Low </vt:lpstr>
      <vt:lpstr>PowerPoint Presentation</vt:lpstr>
      <vt:lpstr>Strongest Winds With Back-Bent Warm Front</vt:lpstr>
      <vt:lpstr>PowerPoint Presentation</vt:lpstr>
      <vt:lpstr>Local Effects (bluffs, barriers) can enhance winds substantially</vt:lpstr>
      <vt:lpstr>PowerPoint Presentation</vt:lpstr>
      <vt:lpstr>PowerPoint Presentation</vt:lpstr>
      <vt:lpstr>PowerPoint Presentation</vt:lpstr>
      <vt:lpstr>PowerPoint Presentation</vt:lpstr>
      <vt:lpstr>Stronger winds in favored locations of urban areas (e.g., between buildings)  Also wind shadowing</vt:lpstr>
      <vt:lpstr>PowerPoint Presentation</vt:lpstr>
      <vt:lpstr>CFD Simulations</vt:lpstr>
      <vt:lpstr>Very windy spot!</vt:lpstr>
      <vt:lpstr>PowerPoint Presentation</vt:lpstr>
      <vt:lpstr>Wind Forecast Strategies</vt:lpstr>
      <vt:lpstr>Remember typical wind biases!</vt:lpstr>
      <vt:lpstr>UW WRF Too Weak for Stronger Winds</vt:lpstr>
      <vt:lpstr>PowerPoint Presentation</vt:lpstr>
      <vt:lpstr>Too strong when include weaker winds</vt:lpstr>
      <vt:lpstr>In the end, need to move to probabilistic wind forecasts based on ensembles</vt:lpstr>
      <vt:lpstr>Machine Learning Post-Processing Will Be an Increasingly Potent New Tool</vt:lpstr>
      <vt:lpstr>The End</vt:lpstr>
      <vt:lpstr>The Chanukah Eve Windstorm (2006) Stability Changes and Winds</vt:lpstr>
      <vt:lpstr>Momentum mixing:  12/17/2006</vt:lpstr>
      <vt:lpstr>PowerPoint Presentation</vt:lpstr>
      <vt:lpstr>PowerPoint Presentation</vt:lpstr>
    </vt:vector>
  </TitlesOfParts>
  <Company>University of Washington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Mesoscale Tour of the Pacific Northwest</dc:title>
  <dc:creator>Cliff Mass</dc:creator>
  <cp:lastModifiedBy>Clifford F. Mass</cp:lastModifiedBy>
  <cp:revision>301</cp:revision>
  <dcterms:created xsi:type="dcterms:W3CDTF">2015-04-20T19:11:10Z</dcterms:created>
  <dcterms:modified xsi:type="dcterms:W3CDTF">2026-04-22T19:50:06Z</dcterms:modified>
</cp:coreProperties>
</file>