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notesMasterIdLst>
    <p:notesMasterId r:id="rId49"/>
  </p:notesMasterIdLst>
  <p:handoutMasterIdLst>
    <p:handoutMasterId r:id="rId50"/>
  </p:handoutMasterIdLst>
  <p:sldIdLst>
    <p:sldId id="401" r:id="rId2"/>
    <p:sldId id="400" r:id="rId3"/>
    <p:sldId id="404" r:id="rId4"/>
    <p:sldId id="385" r:id="rId5"/>
    <p:sldId id="386" r:id="rId6"/>
    <p:sldId id="388" r:id="rId7"/>
    <p:sldId id="374" r:id="rId8"/>
    <p:sldId id="402" r:id="rId9"/>
    <p:sldId id="403" r:id="rId10"/>
    <p:sldId id="387" r:id="rId11"/>
    <p:sldId id="377" r:id="rId12"/>
    <p:sldId id="375" r:id="rId13"/>
    <p:sldId id="373" r:id="rId14"/>
    <p:sldId id="370" r:id="rId15"/>
    <p:sldId id="389" r:id="rId16"/>
    <p:sldId id="405" r:id="rId17"/>
    <p:sldId id="406" r:id="rId18"/>
    <p:sldId id="407" r:id="rId19"/>
    <p:sldId id="408" r:id="rId20"/>
    <p:sldId id="418" r:id="rId21"/>
    <p:sldId id="394" r:id="rId22"/>
    <p:sldId id="421" r:id="rId23"/>
    <p:sldId id="380" r:id="rId24"/>
    <p:sldId id="410" r:id="rId25"/>
    <p:sldId id="425" r:id="rId26"/>
    <p:sldId id="382" r:id="rId27"/>
    <p:sldId id="384" r:id="rId28"/>
    <p:sldId id="422" r:id="rId29"/>
    <p:sldId id="411" r:id="rId30"/>
    <p:sldId id="412" r:id="rId31"/>
    <p:sldId id="423" r:id="rId32"/>
    <p:sldId id="395" r:id="rId33"/>
    <p:sldId id="424" r:id="rId34"/>
    <p:sldId id="390" r:id="rId35"/>
    <p:sldId id="392" r:id="rId36"/>
    <p:sldId id="393" r:id="rId37"/>
    <p:sldId id="396" r:id="rId38"/>
    <p:sldId id="397" r:id="rId39"/>
    <p:sldId id="413" r:id="rId40"/>
    <p:sldId id="414" r:id="rId41"/>
    <p:sldId id="398" r:id="rId42"/>
    <p:sldId id="419" r:id="rId43"/>
    <p:sldId id="399" r:id="rId44"/>
    <p:sldId id="409" r:id="rId45"/>
    <p:sldId id="288" r:id="rId46"/>
    <p:sldId id="415" r:id="rId47"/>
    <p:sldId id="416" r:id="rId4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514"/>
    <p:restoredTop sz="96327"/>
  </p:normalViewPr>
  <p:slideViewPr>
    <p:cSldViewPr>
      <p:cViewPr varScale="1">
        <p:scale>
          <a:sx n="116" d="100"/>
          <a:sy n="116" d="100"/>
        </p:scale>
        <p:origin x="208" y="3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05BD6E1-A97F-C843-83F4-5BF3507B660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2B8F94-B72B-844D-82D2-09C3728D969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fld id="{CE320230-190A-2140-AC15-3DD25A6993CF}" type="datetimeFigureOut">
              <a:rPr lang="en-US"/>
              <a:pPr>
                <a:defRPr/>
              </a:pPr>
              <a:t>9/28/25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973857-91FE-BC4F-A37A-BA27C9276AA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ABD3E3-25E3-0F48-BC85-D36E306C9FD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9AC4C34-80B6-054D-92FD-88041F303C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1026">
            <a:extLst>
              <a:ext uri="{FF2B5EF4-FFF2-40B4-BE49-F238E27FC236}">
                <a16:creationId xmlns:a16="http://schemas.microsoft.com/office/drawing/2014/main" id="{3740B7F1-5AA1-7441-BCAF-F1E4D7EF7FA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9091" name="Rectangle 1027">
            <a:extLst>
              <a:ext uri="{FF2B5EF4-FFF2-40B4-BE49-F238E27FC236}">
                <a16:creationId xmlns:a16="http://schemas.microsoft.com/office/drawing/2014/main" id="{81ED28DC-76BB-9C41-A56F-E09B5527FAA3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1028">
            <a:extLst>
              <a:ext uri="{FF2B5EF4-FFF2-40B4-BE49-F238E27FC236}">
                <a16:creationId xmlns:a16="http://schemas.microsoft.com/office/drawing/2014/main" id="{E0C5106A-1C05-C049-BA92-E418330C1DE2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3" name="Rectangle 1029">
            <a:extLst>
              <a:ext uri="{FF2B5EF4-FFF2-40B4-BE49-F238E27FC236}">
                <a16:creationId xmlns:a16="http://schemas.microsoft.com/office/drawing/2014/main" id="{386F1338-E04B-2748-8BFE-20DD29CABEE5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9094" name="Rectangle 1030">
            <a:extLst>
              <a:ext uri="{FF2B5EF4-FFF2-40B4-BE49-F238E27FC236}">
                <a16:creationId xmlns:a16="http://schemas.microsoft.com/office/drawing/2014/main" id="{43860B26-1498-5044-830A-047E38B5411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9095" name="Rectangle 1031">
            <a:extLst>
              <a:ext uri="{FF2B5EF4-FFF2-40B4-BE49-F238E27FC236}">
                <a16:creationId xmlns:a16="http://schemas.microsoft.com/office/drawing/2014/main" id="{94622679-14CD-7842-94DC-0D894C0774B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0DB1795-0F9F-CD47-8FA2-4A4E3394E7C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1A40F0-6447-CB4A-ACC8-608DBC4E7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B2C78A-AAF9-0B40-B3BD-A4C1DCA86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C16E7-E1F8-F94D-9828-4DD2F8B5B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124DB4-75D8-8840-99FF-B486B4D11F5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4091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B5822-1F23-D34C-B3D1-DB3F74801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4EC7A8-DC04-9144-895B-2032121B5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05B0CA-51E4-2B46-AAA1-ED2844DF6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13F1DE-588C-6B47-B2F7-A86B06941A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6006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84CEE-5187-DB40-9920-9765D6F5E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3CF74E-509C-964E-8583-BA7625F28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87BA45-5A9E-8D4A-8387-946C077A9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64A96B-9FE0-E44D-81E8-E89C23331D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024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4F7F1B-6042-D24D-BA67-B0E7A3B0E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089F33-12D4-6643-8621-F63584894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471987-C52C-9B46-90FC-F401EF9C6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BAB6F6-B94B-9448-91E6-74BF979FE4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8305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270C63-694B-DB44-86CD-504EEB70B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3CAB78-8AEE-9E49-BCE0-4737B3EAF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27FB87-7BA8-1748-ACD3-582BE5F78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F9B2FB-20A8-314E-A5BE-526430E1776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0573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C564B62-AE60-2D4B-8273-6AEF9E3D4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3709D6D-5371-0749-9858-033A2C21B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DE377F5-A4DA-0043-AE32-951543F5A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8C1614-C8ED-2043-A24C-BDBD7C99F3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2824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0C52464-859E-514D-9664-BD1FBA54E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713A6CA-3C2D-704D-9AE0-103375B50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98B414D-422C-8647-8B08-BCCFA6BE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FC1DB7-DFFD-5B45-85EE-D284748BEC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919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F7254B9-E205-8B48-BE1C-BD6C5DE72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9FF7C90-4B34-0A4E-9CCC-1A00103F1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849CE2F-A971-AE41-B388-42648D290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4377B4-82E0-F14E-BDE2-29D66A9378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9786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6F3AD77-97EB-CF42-9319-019E24068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7681C7F-552E-9C48-A5D4-B8E9340EF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94F4C7B-1303-DF4B-BEB9-7034F1CDB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1BAF7F-84A9-3643-BC56-90CE4A5533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126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3511185-64C2-DD41-B28D-05ABE1967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0669C01-630D-5348-9933-636A82ABD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6EED8FE-3D35-FD40-9854-42C296CD1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49FDD2-A001-3947-A640-67F49F4414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41809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D4A2DBF-FEA0-6742-9FB3-3C4FEA43B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C02930D-1715-374E-926C-B466BAF35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8C8C755-4972-D047-BC4B-09F1E4069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99F97D-B1BD-0C45-987B-AD2B42415B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1012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7B27D8A5-499E-2D45-B44B-0232D0736B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AD691377-D91E-D14B-991D-8F14222600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15FB4F-EC0A-6746-9CB5-44C501BE5B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764880-25E3-9B48-A0D1-77E3690B43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083FC0-9F30-DE41-824A-1688A523E6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Times New Roman" panose="02020603050405020304" pitchFamily="18" charset="0"/>
              </a:defRPr>
            </a:lvl1pPr>
          </a:lstStyle>
          <a:p>
            <a:fld id="{44A6D76D-268B-5348-8D7A-7F07B7287EC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ＭＳ Ｐゴシック" pitchFamily="-65" charset="-128"/>
          <a:cs typeface="ＭＳ Ｐゴシック" pitchFamily="-65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ＭＳ Ｐゴシック" pitchFamily="-65" charset="-128"/>
          <a:cs typeface="ＭＳ Ｐゴシック" pitchFamily="-65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ＭＳ Ｐゴシック" pitchFamily="-65" charset="-128"/>
          <a:cs typeface="ＭＳ Ｐゴシック" pitchFamily="-65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ＭＳ Ｐゴシック" pitchFamily="-65" charset="-128"/>
          <a:cs typeface="ＭＳ Ｐゴシック" pitchFamily="-65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tjk5ISEOdoA?feature=oembed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>
            <a:extLst>
              <a:ext uri="{FF2B5EF4-FFF2-40B4-BE49-F238E27FC236}">
                <a16:creationId xmlns:a16="http://schemas.microsoft.com/office/drawing/2014/main" id="{D379DCEB-2F86-FD4F-999E-AEB3AA0AD0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1219200"/>
            <a:ext cx="4267200" cy="4114800"/>
          </a:xfrm>
        </p:spPr>
        <p:txBody>
          <a:bodyPr/>
          <a:lstStyle/>
          <a:p>
            <a:pPr eaLnBrk="1" hangingPunct="1"/>
            <a:r>
              <a:rPr lang="en-US" altLang="en-US" b="1" dirty="0">
                <a:ea typeface="ＭＳ Ｐゴシック" panose="020B0600070205080204" pitchFamily="34" charset="-128"/>
              </a:rPr>
              <a:t>ATMS 101 Wind</a:t>
            </a:r>
            <a:br>
              <a:rPr lang="en-US" altLang="en-US" b="1" dirty="0">
                <a:ea typeface="ＭＳ Ｐゴシック" panose="020B0600070205080204" pitchFamily="34" charset="-128"/>
              </a:rPr>
            </a:br>
            <a:r>
              <a:rPr lang="en-US" altLang="en-US" b="1" dirty="0">
                <a:ea typeface="ＭＳ Ｐゴシック" panose="020B0600070205080204" pitchFamily="34" charset="-128"/>
              </a:rPr>
              <a:t>Autumn</a:t>
            </a:r>
            <a:br>
              <a:rPr lang="en-US" altLang="en-US" b="1" dirty="0">
                <a:ea typeface="ＭＳ Ｐゴシック" panose="020B0600070205080204" pitchFamily="34" charset="-128"/>
              </a:rPr>
            </a:br>
            <a:r>
              <a:rPr lang="en-US" altLang="en-US" b="1" dirty="0">
                <a:ea typeface="ＭＳ Ｐゴシック" panose="020B0600070205080204" pitchFamily="34" charset="-128"/>
              </a:rPr>
              <a:t>2025</a:t>
            </a:r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36E032B1-C9D9-CB45-AE5C-0B4A355D4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295400"/>
            <a:ext cx="3182938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38486802-1E35-7440-A246-3D361AC149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Early anemometers</a:t>
            </a:r>
          </a:p>
        </p:txBody>
      </p:sp>
      <p:pic>
        <p:nvPicPr>
          <p:cNvPr id="24578" name="Content Placeholder 3" descr="oldanemon.tiff">
            <a:extLst>
              <a:ext uri="{FF2B5EF4-FFF2-40B4-BE49-F238E27FC236}">
                <a16:creationId xmlns:a16="http://schemas.microsoft.com/office/drawing/2014/main" id="{F64F1D80-A14D-C34F-9663-0FDD3CADC8C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1592263"/>
            <a:ext cx="7277100" cy="4457700"/>
          </a:xfrm>
        </p:spPr>
      </p:pic>
      <p:sp>
        <p:nvSpPr>
          <p:cNvPr id="24579" name="TextBox 1">
            <a:extLst>
              <a:ext uri="{FF2B5EF4-FFF2-40B4-BE49-F238E27FC236}">
                <a16:creationId xmlns:a16="http://schemas.microsoft.com/office/drawing/2014/main" id="{5C5096E6-EF89-F842-8D85-6D38C12ACF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738" y="5964238"/>
            <a:ext cx="77565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chemeClr val="accent2"/>
                </a:solidFill>
                <a:latin typeface="Times" pitchFamily="2" charset="0"/>
              </a:rPr>
              <a:t>Plate anemometer           Early 4-cup anemometer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>
            <a:extLst>
              <a:ext uri="{FF2B5EF4-FFF2-40B4-BE49-F238E27FC236}">
                <a16:creationId xmlns:a16="http://schemas.microsoft.com/office/drawing/2014/main" id="{07F03E4C-2B30-5D45-AD9B-22BF660251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Modern Three-Cup Anemometer</a:t>
            </a:r>
          </a:p>
        </p:txBody>
      </p:sp>
      <p:pic>
        <p:nvPicPr>
          <p:cNvPr id="25602" name="Content Placeholder 3" descr="Anemometer_1024x768.jpg">
            <a:extLst>
              <a:ext uri="{FF2B5EF4-FFF2-40B4-BE49-F238E27FC236}">
                <a16:creationId xmlns:a16="http://schemas.microsoft.com/office/drawing/2014/main" id="{7F57CE03-B111-4A41-86E5-8B337F7ECA8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743" r="2423"/>
          <a:stretch>
            <a:fillRect/>
          </a:stretch>
        </p:blipFill>
        <p:spPr>
          <a:xfrm>
            <a:off x="685800" y="1981200"/>
            <a:ext cx="6537325" cy="4114800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3B815B3D-4C0A-2342-B4C9-6BB9009B85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838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Combo</a:t>
            </a:r>
          </a:p>
        </p:txBody>
      </p:sp>
      <p:pic>
        <p:nvPicPr>
          <p:cNvPr id="26626" name="Content Placeholder 3" descr="200-2020-2030.jpg">
            <a:extLst>
              <a:ext uri="{FF2B5EF4-FFF2-40B4-BE49-F238E27FC236}">
                <a16:creationId xmlns:a16="http://schemas.microsoft.com/office/drawing/2014/main" id="{E0CD383B-FDB3-5842-B4AA-421ADF1DA54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38250" y="2230438"/>
            <a:ext cx="6667500" cy="3263900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028" descr="l12.jpg       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E5DACA2C-C0B0-A541-963F-A66E025E4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828800"/>
            <a:ext cx="3300413" cy="440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0" name="Picture 1029" descr="094.jpg       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43262255-BC05-D64D-926E-941034337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203450"/>
            <a:ext cx="257175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3">
            <a:extLst>
              <a:ext uri="{FF2B5EF4-FFF2-40B4-BE49-F238E27FC236}">
                <a16:creationId xmlns:a16="http://schemas.microsoft.com/office/drawing/2014/main" id="{A7F2C541-0565-8648-B4E2-39F4B42D4C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2350" y="273675"/>
            <a:ext cx="77089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accent2"/>
                </a:solidFill>
                <a:latin typeface="Times" pitchFamily="2" charset="0"/>
              </a:rPr>
              <a:t>Sometimes anemometers and wind vanes have icing issues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026">
            <a:extLst>
              <a:ext uri="{FF2B5EF4-FFF2-40B4-BE49-F238E27FC236}">
                <a16:creationId xmlns:a16="http://schemas.microsoft.com/office/drawing/2014/main" id="{ED2DD979-5C46-8E41-AC9B-E6D3AA6742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2913993"/>
            <a:ext cx="4572000" cy="533400"/>
          </a:xfrm>
        </p:spPr>
        <p:txBody>
          <a:bodyPr/>
          <a:lstStyle/>
          <a:p>
            <a:pPr eaLnBrk="1" hangingPunct="1"/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Sonic </a:t>
            </a:r>
            <a:b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Anemometers</a:t>
            </a:r>
            <a:b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sz="3600" b="1" dirty="0">
                <a:ea typeface="ＭＳ Ｐゴシック" panose="020B0600070205080204" pitchFamily="34" charset="-128"/>
              </a:rPr>
              <a:t>Measure wind speed and direction with sound waves</a:t>
            </a:r>
            <a:br>
              <a:rPr lang="en-US" altLang="en-US" sz="3600" b="1" dirty="0">
                <a:ea typeface="ＭＳ Ｐゴシック" panose="020B0600070205080204" pitchFamily="34" charset="-128"/>
              </a:rPr>
            </a:br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Speed of sound waves influenced by wind</a:t>
            </a:r>
          </a:p>
        </p:txBody>
      </p:sp>
      <p:pic>
        <p:nvPicPr>
          <p:cNvPr id="28674" name="Picture 1029" descr="fs20050803_icefree.jpg                                         0018819B&#10;Cliff Disk                     BB5EA40C:">
            <a:extLst>
              <a:ext uri="{FF2B5EF4-FFF2-40B4-BE49-F238E27FC236}">
                <a16:creationId xmlns:a16="http://schemas.microsoft.com/office/drawing/2014/main" id="{35BD5D72-AADD-0D44-BBF5-5DBB8B87E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5" t="12901" r="19608" b="11292"/>
          <a:stretch>
            <a:fillRect/>
          </a:stretch>
        </p:blipFill>
        <p:spPr bwMode="auto">
          <a:xfrm>
            <a:off x="5105400" y="1524000"/>
            <a:ext cx="3068638" cy="424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Box 5">
            <a:extLst>
              <a:ext uri="{FF2B5EF4-FFF2-40B4-BE49-F238E27FC236}">
                <a16:creationId xmlns:a16="http://schemas.microsoft.com/office/drawing/2014/main" id="{D03041E7-C7B8-274C-A003-4F3BBACC2E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04800"/>
            <a:ext cx="321113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accent2"/>
                </a:solidFill>
                <a:latin typeface="Times" pitchFamily="2" charset="0"/>
              </a:rPr>
              <a:t>The solution….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>
            <a:extLst>
              <a:ext uri="{FF2B5EF4-FFF2-40B4-BE49-F238E27FC236}">
                <a16:creationId xmlns:a16="http://schemas.microsoft.com/office/drawing/2014/main" id="{65EA8102-98F4-3443-ACA2-81B973C055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Sonic Anemometer</a:t>
            </a:r>
          </a:p>
        </p:txBody>
      </p:sp>
      <p:pic>
        <p:nvPicPr>
          <p:cNvPr id="29698" name="Content Placeholder 3" descr="200-81000.jpg">
            <a:extLst>
              <a:ext uri="{FF2B5EF4-FFF2-40B4-BE49-F238E27FC236}">
                <a16:creationId xmlns:a16="http://schemas.microsoft.com/office/drawing/2014/main" id="{16BD7411-433F-384B-8139-0F45E312F28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761" r="-67761"/>
          <a:stretch>
            <a:fillRect/>
          </a:stretch>
        </p:blipFill>
        <p:spPr>
          <a:xfrm>
            <a:off x="0" y="1371600"/>
            <a:ext cx="9644063" cy="5105400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12119E1E-7DD1-A940-85C4-11E4A58ED1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b="1" dirty="0">
                <a:solidFill>
                  <a:schemeClr val="accent6"/>
                </a:solidFill>
                <a:ea typeface="ＭＳ Ｐゴシック" panose="020B0600070205080204" pitchFamily="34" charset="-128"/>
              </a:rPr>
              <a:t>Wind Terminology</a:t>
            </a:r>
          </a:p>
        </p:txBody>
      </p:sp>
      <p:sp>
        <p:nvSpPr>
          <p:cNvPr id="30722" name="Content Placeholder 2">
            <a:extLst>
              <a:ext uri="{FF2B5EF4-FFF2-40B4-BE49-F238E27FC236}">
                <a16:creationId xmlns:a16="http://schemas.microsoft.com/office/drawing/2014/main" id="{ECFD1813-8023-B444-8631-E7632D601A8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20688" y="1449388"/>
            <a:ext cx="4114800" cy="4191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FF0000"/>
                </a:solidFill>
                <a:ea typeface="ＭＳ Ｐゴシック" panose="020B0600070205080204" pitchFamily="34" charset="-128"/>
              </a:rPr>
              <a:t>Wind direction </a:t>
            </a:r>
            <a:r>
              <a:rPr lang="en-US" altLang="en-US">
                <a:ea typeface="ＭＳ Ｐゴシック" panose="020B0600070205080204" pitchFamily="34" charset="-128"/>
              </a:rPr>
              <a:t>is the direction </a:t>
            </a:r>
            <a:r>
              <a:rPr lang="en-US" altLang="en-US" b="1">
                <a:ea typeface="ＭＳ Ｐゴシック" panose="020B0600070205080204" pitchFamily="34" charset="-128"/>
              </a:rPr>
              <a:t>from which the wind is coming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Easterly wind is from the east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Westerly wind is from the west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Given in cardinal directions (N, S, etc) or in degrees.</a:t>
            </a:r>
          </a:p>
        </p:txBody>
      </p:sp>
      <p:pic>
        <p:nvPicPr>
          <p:cNvPr id="30723" name="Picture 3">
            <a:extLst>
              <a:ext uri="{FF2B5EF4-FFF2-40B4-BE49-F238E27FC236}">
                <a16:creationId xmlns:a16="http://schemas.microsoft.com/office/drawing/2014/main" id="{8E035142-2BA1-8E49-AD5E-B7B3F03568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133600"/>
            <a:ext cx="3810000" cy="38100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>
            <a:extLst>
              <a:ext uri="{FF2B5EF4-FFF2-40B4-BE49-F238E27FC236}">
                <a16:creationId xmlns:a16="http://schemas.microsoft.com/office/drawing/2014/main" id="{C9B0A5D3-C7F3-6643-B291-089E692FA8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7620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Wind Direction (degrees)</a:t>
            </a:r>
            <a:b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sz="3200" b="1">
                <a:ea typeface="ＭＳ Ｐゴシック" panose="020B0600070205080204" pitchFamily="34" charset="-128"/>
              </a:rPr>
              <a:t>Meteorologists generally use degrees</a:t>
            </a:r>
          </a:p>
        </p:txBody>
      </p:sp>
      <p:pic>
        <p:nvPicPr>
          <p:cNvPr id="31746" name="Content Placeholder 3">
            <a:extLst>
              <a:ext uri="{FF2B5EF4-FFF2-40B4-BE49-F238E27FC236}">
                <a16:creationId xmlns:a16="http://schemas.microsoft.com/office/drawing/2014/main" id="{23BC87F8-F2BA-9C4F-85FA-C5A142CFAC0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38400" y="2209800"/>
            <a:ext cx="4127500" cy="3978275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>
            <a:extLst>
              <a:ext uri="{FF2B5EF4-FFF2-40B4-BE49-F238E27FC236}">
                <a16:creationId xmlns:a16="http://schemas.microsoft.com/office/drawing/2014/main" id="{C8E83AF0-D0F5-8642-AECF-BB59F3CB12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Wind Speed</a:t>
            </a:r>
          </a:p>
        </p:txBody>
      </p:sp>
      <p:sp>
        <p:nvSpPr>
          <p:cNvPr id="32770" name="Content Placeholder 2">
            <a:extLst>
              <a:ext uri="{FF2B5EF4-FFF2-40B4-BE49-F238E27FC236}">
                <a16:creationId xmlns:a16="http://schemas.microsoft.com/office/drawing/2014/main" id="{FEB5F214-E177-DF46-B728-DFF0B918D24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z="3600" b="1" dirty="0">
                <a:ea typeface="ＭＳ Ｐゴシック" panose="020B0600070205080204" pitchFamily="34" charset="-128"/>
              </a:rPr>
              <a:t>Miles per hour in the U.S. by media</a:t>
            </a:r>
          </a:p>
          <a:p>
            <a:pPr eaLnBrk="1" hangingPunct="1"/>
            <a:r>
              <a:rPr lang="en-US" altLang="en-US" sz="3600" b="1" dirty="0">
                <a:ea typeface="ＭＳ Ｐゴシック" panose="020B0600070205080204" pitchFamily="34" charset="-128"/>
              </a:rPr>
              <a:t>More often given in knots</a:t>
            </a:r>
          </a:p>
          <a:p>
            <a:pPr lvl="1" eaLnBrk="1" hangingPunct="1"/>
            <a:r>
              <a:rPr lang="en-US" altLang="en-US" sz="3600" dirty="0">
                <a:ea typeface="ＭＳ Ｐゴシック" panose="020B0600070205080204" pitchFamily="34" charset="-128"/>
              </a:rPr>
              <a:t>1 knot =  1 nautical mile per hour= 1.15 mph</a:t>
            </a:r>
          </a:p>
          <a:p>
            <a:pPr lvl="1" eaLnBrk="1" hangingPunct="1"/>
            <a:r>
              <a:rPr lang="en-US" altLang="en-US" sz="3600" dirty="0">
                <a:ea typeface="ＭＳ Ｐゴシック" panose="020B0600070205080204" pitchFamily="34" charset="-128"/>
              </a:rPr>
              <a:t>1 knot is ~ .5 meter per second</a:t>
            </a:r>
          </a:p>
        </p:txBody>
      </p:sp>
      <p:pic>
        <p:nvPicPr>
          <p:cNvPr id="32771" name="Picture 3">
            <a:extLst>
              <a:ext uri="{FF2B5EF4-FFF2-40B4-BE49-F238E27FC236}">
                <a16:creationId xmlns:a16="http://schemas.microsoft.com/office/drawing/2014/main" id="{50884662-7021-FB43-84DD-D90B3A350B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52" b="26888"/>
          <a:stretch>
            <a:fillRect/>
          </a:stretch>
        </p:blipFill>
        <p:spPr bwMode="auto">
          <a:xfrm>
            <a:off x="1447800" y="4724400"/>
            <a:ext cx="6083300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>
            <a:extLst>
              <a:ext uri="{FF2B5EF4-FFF2-40B4-BE49-F238E27FC236}">
                <a16:creationId xmlns:a16="http://schemas.microsoft.com/office/drawing/2014/main" id="{F54B988D-A3A0-DF4D-A340-E5ED45BA87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Historical Origin of Knots</a:t>
            </a:r>
          </a:p>
        </p:txBody>
      </p:sp>
      <p:pic>
        <p:nvPicPr>
          <p:cNvPr id="33794" name="Content Placeholder 7">
            <a:extLst>
              <a:ext uri="{FF2B5EF4-FFF2-40B4-BE49-F238E27FC236}">
                <a16:creationId xmlns:a16="http://schemas.microsoft.com/office/drawing/2014/main" id="{C71C796A-CA80-7944-B870-AE74347403B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500" y="2057400"/>
            <a:ext cx="4000500" cy="3200400"/>
          </a:xfrm>
        </p:spPr>
      </p:pic>
      <p:pic>
        <p:nvPicPr>
          <p:cNvPr id="33795" name="Picture 5">
            <a:extLst>
              <a:ext uri="{FF2B5EF4-FFF2-40B4-BE49-F238E27FC236}">
                <a16:creationId xmlns:a16="http://schemas.microsoft.com/office/drawing/2014/main" id="{A88FB9F3-D978-054F-ABC8-0EAEA4DB3D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438" y="1371600"/>
            <a:ext cx="3429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>
            <a:extLst>
              <a:ext uri="{FF2B5EF4-FFF2-40B4-BE49-F238E27FC236}">
                <a16:creationId xmlns:a16="http://schemas.microsoft.com/office/drawing/2014/main" id="{0C692348-0BBE-D941-9CCF-0C0B7EB6B8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25669" y="457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ea typeface="ＭＳ Ｐゴシック" panose="020B0600070205080204" pitchFamily="34" charset="-128"/>
              </a:rPr>
              <a:t>Why is there wind?</a:t>
            </a:r>
          </a:p>
        </p:txBody>
      </p:sp>
      <p:sp>
        <p:nvSpPr>
          <p:cNvPr id="16386" name="Content Placeholder 2">
            <a:extLst>
              <a:ext uri="{FF2B5EF4-FFF2-40B4-BE49-F238E27FC236}">
                <a16:creationId xmlns:a16="http://schemas.microsoft.com/office/drawing/2014/main" id="{5408046A-90A1-C941-8C11-E9D8DBA1919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648200" cy="4419600"/>
          </a:xfrm>
        </p:spPr>
        <p:txBody>
          <a:bodyPr/>
          <a:lstStyle/>
          <a:p>
            <a:pPr eaLnBrk="1" hangingPunct="1"/>
            <a:r>
              <a:rPr lang="en-US" altLang="en-US" sz="3600" dirty="0">
                <a:ea typeface="ＭＳ Ｐゴシック" panose="020B0600070205080204" pitchFamily="34" charset="-128"/>
              </a:rPr>
              <a:t>Wind is the </a:t>
            </a:r>
            <a:r>
              <a:rPr lang="en-US" altLang="en-US" sz="3600" b="1" dirty="0">
                <a:ea typeface="ＭＳ Ｐゴシック" panose="020B0600070205080204" pitchFamily="34" charset="-128"/>
              </a:rPr>
              <a:t>movement of air</a:t>
            </a:r>
          </a:p>
          <a:p>
            <a:pPr eaLnBrk="1" hangingPunct="1"/>
            <a:r>
              <a:rPr lang="en-US" altLang="en-US" sz="3600" dirty="0">
                <a:ea typeface="ＭＳ Ｐゴシック" panose="020B0600070205080204" pitchFamily="34" charset="-128"/>
              </a:rPr>
              <a:t>Created by </a:t>
            </a:r>
            <a:r>
              <a:rPr lang="en-US" altLang="en-US" sz="3600" b="1" dirty="0">
                <a:ea typeface="ＭＳ Ｐゴシック" panose="020B0600070205080204" pitchFamily="34" charset="-128"/>
              </a:rPr>
              <a:t>differences in pressure.</a:t>
            </a:r>
          </a:p>
          <a:p>
            <a:pPr eaLnBrk="1" hangingPunct="1"/>
            <a:r>
              <a:rPr lang="en-US" altLang="en-US" sz="3600" dirty="0">
                <a:ea typeface="ＭＳ Ｐゴシック" panose="020B0600070205080204" pitchFamily="34" charset="-128"/>
              </a:rPr>
              <a:t>Air often accelerates from high to low pressure</a:t>
            </a:r>
          </a:p>
        </p:txBody>
      </p:sp>
      <p:pic>
        <p:nvPicPr>
          <p:cNvPr id="16387" name="Picture 2">
            <a:extLst>
              <a:ext uri="{FF2B5EF4-FFF2-40B4-BE49-F238E27FC236}">
                <a16:creationId xmlns:a16="http://schemas.microsoft.com/office/drawing/2014/main" id="{1DC90299-A0FF-FB40-8B0D-4F704CAAB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295400"/>
            <a:ext cx="3370263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>
            <a:extLst>
              <a:ext uri="{FF2B5EF4-FFF2-40B4-BE49-F238E27FC236}">
                <a16:creationId xmlns:a16="http://schemas.microsoft.com/office/drawing/2014/main" id="{14C33CF5-4C7E-B742-8E4C-F7AED597AD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Aviation Took on the Nautical Terminology</a:t>
            </a:r>
          </a:p>
        </p:txBody>
      </p:sp>
      <p:pic>
        <p:nvPicPr>
          <p:cNvPr id="34818" name="Content Placeholder 4">
            <a:extLst>
              <a:ext uri="{FF2B5EF4-FFF2-40B4-BE49-F238E27FC236}">
                <a16:creationId xmlns:a16="http://schemas.microsoft.com/office/drawing/2014/main" id="{35A53595-9AC3-444F-B4E6-1E1653843CB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08225" y="1600200"/>
            <a:ext cx="4525963" cy="4525963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>
            <a:extLst>
              <a:ext uri="{FF2B5EF4-FFF2-40B4-BE49-F238E27FC236}">
                <a16:creationId xmlns:a16="http://schemas.microsoft.com/office/drawing/2014/main" id="{6306AEBD-DB5E-8A4B-B6BF-5F933DD1C8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Proper Exposure of Surface Wind Instruments</a:t>
            </a:r>
          </a:p>
        </p:txBody>
      </p:sp>
      <p:sp>
        <p:nvSpPr>
          <p:cNvPr id="35842" name="Content Placeholder 2">
            <a:extLst>
              <a:ext uri="{FF2B5EF4-FFF2-40B4-BE49-F238E27FC236}">
                <a16:creationId xmlns:a16="http://schemas.microsoft.com/office/drawing/2014/main" id="{336EE2B3-FAE4-954F-964F-88950535C51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62000" y="1804988"/>
            <a:ext cx="4114800" cy="48768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Open area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Sensors at 10 m (roughly 30 ft) above the ground.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Not above pitched roof.</a:t>
            </a:r>
          </a:p>
        </p:txBody>
      </p:sp>
      <p:pic>
        <p:nvPicPr>
          <p:cNvPr id="35843" name="Picture 3" descr="FCC_Wind.JPG">
            <a:extLst>
              <a:ext uri="{FF2B5EF4-FFF2-40B4-BE49-F238E27FC236}">
                <a16:creationId xmlns:a16="http://schemas.microsoft.com/office/drawing/2014/main" id="{92F130BD-4CC7-CD48-970B-EDBCB71064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905000"/>
            <a:ext cx="30861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1">
            <a:extLst>
              <a:ext uri="{FF2B5EF4-FFF2-40B4-BE49-F238E27FC236}">
                <a16:creationId xmlns:a16="http://schemas.microsoft.com/office/drawing/2014/main" id="{7D47E71A-2036-D842-8299-63EC2EAAE5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4" r="35223"/>
          <a:stretch>
            <a:fillRect/>
          </a:stretch>
        </p:blipFill>
        <p:spPr bwMode="auto">
          <a:xfrm>
            <a:off x="1905000" y="5229225"/>
            <a:ext cx="2398713" cy="142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05A84-4E03-082C-B2C7-08C76912E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Bad Location!</a:t>
            </a:r>
          </a:p>
        </p:txBody>
      </p:sp>
      <p:pic>
        <p:nvPicPr>
          <p:cNvPr id="5" name="Content Placeholder 4" descr="A weather station on the roof of a house&#10;&#10;Description automatically generated">
            <a:extLst>
              <a:ext uri="{FF2B5EF4-FFF2-40B4-BE49-F238E27FC236}">
                <a16:creationId xmlns:a16="http://schemas.microsoft.com/office/drawing/2014/main" id="{6A140E55-0809-ACA5-CF07-C578D0C23A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92350" y="2091531"/>
            <a:ext cx="4559300" cy="3543300"/>
          </a:xfrm>
        </p:spPr>
      </p:pic>
    </p:spTree>
    <p:extLst>
      <p:ext uri="{BB962C8B-B14F-4D97-AF65-F5344CB8AC3E}">
        <p14:creationId xmlns:p14="http://schemas.microsoft.com/office/powerpoint/2010/main" val="33285950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>
            <a:extLst>
              <a:ext uri="{FF2B5EF4-FFF2-40B4-BE49-F238E27FC236}">
                <a16:creationId xmlns:a16="http://schemas.microsoft.com/office/drawing/2014/main" id="{8D39C228-F144-A849-9044-62FBD2EB02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6088" y="3810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Sustained Winds and Wind Gusts</a:t>
            </a:r>
          </a:p>
        </p:txBody>
      </p:sp>
      <p:sp>
        <p:nvSpPr>
          <p:cNvPr id="36866" name="Content Placeholder 2">
            <a:extLst>
              <a:ext uri="{FF2B5EF4-FFF2-40B4-BE49-F238E27FC236}">
                <a16:creationId xmlns:a16="http://schemas.microsoft.com/office/drawing/2014/main" id="{3840F484-09B2-8C41-9CED-DB0DA81C4D3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905000"/>
            <a:ext cx="8229600" cy="4525963"/>
          </a:xfrm>
        </p:spPr>
        <p:txBody>
          <a:bodyPr/>
          <a:lstStyle/>
          <a:p>
            <a:pPr eaLnBrk="1" hangingPunct="1"/>
            <a:r>
              <a:rPr lang="en-US" altLang="en-US" b="1" dirty="0">
                <a:ea typeface="ＭＳ Ｐゴシック" panose="020B0600070205080204" pitchFamily="34" charset="-128"/>
              </a:rPr>
              <a:t>Sustained wind</a:t>
            </a:r>
            <a:r>
              <a:rPr lang="en-US" altLang="en-US" dirty="0">
                <a:ea typeface="ＭＳ Ｐゴシック" panose="020B0600070205080204" pitchFamily="34" charset="-128"/>
              </a:rPr>
              <a:t>:  usually average over 1-2 minutes</a:t>
            </a:r>
          </a:p>
          <a:p>
            <a:pPr eaLnBrk="1" hangingPunct="1"/>
            <a:r>
              <a:rPr lang="en-US" altLang="en-US" b="1" dirty="0">
                <a:ea typeface="ＭＳ Ｐゴシック" panose="020B0600070205080204" pitchFamily="34" charset="-128"/>
              </a:rPr>
              <a:t>Gusts</a:t>
            </a:r>
            <a:r>
              <a:rPr lang="en-US" altLang="en-US" dirty="0">
                <a:ea typeface="ＭＳ Ｐゴシック" panose="020B0600070205080204" pitchFamily="34" charset="-128"/>
              </a:rPr>
              <a:t>:  typically, strongest 3-5 second average wind reported during a recent period (often 10 minutes). 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Gusts usually </a:t>
            </a:r>
            <a:r>
              <a:rPr lang="en-US" altLang="en-US" b="1" dirty="0">
                <a:ea typeface="ＭＳ Ｐゴシック" panose="020B0600070205080204" pitchFamily="34" charset="-128"/>
              </a:rPr>
              <a:t>1.3-1.4</a:t>
            </a:r>
            <a:r>
              <a:rPr lang="en-US" altLang="en-US" dirty="0">
                <a:ea typeface="ＭＳ Ｐゴシック" panose="020B0600070205080204" pitchFamily="34" charset="-128"/>
              </a:rPr>
              <a:t> times the sustained wind speed--but can be much more on some occasions.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>
            <a:extLst>
              <a:ext uri="{FF2B5EF4-FFF2-40B4-BE49-F238E27FC236}">
                <a16:creationId xmlns:a16="http://schemas.microsoft.com/office/drawing/2014/main" id="{84922754-8885-4E48-8063-111EB43B08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10668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Atmospheric Sciences Bldg. Sustained Winds and Gusts</a:t>
            </a:r>
          </a:p>
        </p:txBody>
      </p:sp>
      <p:pic>
        <p:nvPicPr>
          <p:cNvPr id="37890" name="Content Placeholder 4">
            <a:extLst>
              <a:ext uri="{FF2B5EF4-FFF2-40B4-BE49-F238E27FC236}">
                <a16:creationId xmlns:a16="http://schemas.microsoft.com/office/drawing/2014/main" id="{E220B1EB-A539-434B-995A-CD3F2E00789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3375" y="2971800"/>
            <a:ext cx="8353425" cy="1455738"/>
          </a:xfrm>
        </p:spPr>
      </p:pic>
      <p:sp>
        <p:nvSpPr>
          <p:cNvPr id="37891" name="TextBox 1">
            <a:extLst>
              <a:ext uri="{FF2B5EF4-FFF2-40B4-BE49-F238E27FC236}">
                <a16:creationId xmlns:a16="http://schemas.microsoft.com/office/drawing/2014/main" id="{85689A74-DD1E-7E43-8B13-227C3F2BD9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4749800"/>
            <a:ext cx="48418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" pitchFamily="2" charset="0"/>
              </a:rPr>
              <a:t>Sustained winds black, gusts-–red dot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23D5F5-CA09-CD22-F97C-7D3007B42D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Content Placeholder 4">
            <a:extLst>
              <a:ext uri="{FF2B5EF4-FFF2-40B4-BE49-F238E27FC236}">
                <a16:creationId xmlns:a16="http://schemas.microsoft.com/office/drawing/2014/main" id="{E6B65B21-9B27-C01C-51E5-520FF21EB9E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71" r="28278"/>
          <a:stretch>
            <a:fillRect/>
          </a:stretch>
        </p:blipFill>
        <p:spPr>
          <a:xfrm>
            <a:off x="1066800" y="1672431"/>
            <a:ext cx="6804069" cy="3513138"/>
          </a:xfrm>
        </p:spPr>
      </p:pic>
      <p:sp>
        <p:nvSpPr>
          <p:cNvPr id="37891" name="TextBox 1">
            <a:extLst>
              <a:ext uri="{FF2B5EF4-FFF2-40B4-BE49-F238E27FC236}">
                <a16:creationId xmlns:a16="http://schemas.microsoft.com/office/drawing/2014/main" id="{939433D1-769C-9C77-D01A-07E64C324B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1062" y="5892800"/>
            <a:ext cx="48418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" pitchFamily="2" charset="0"/>
              </a:rPr>
              <a:t>Sustained winds black, gusts-–red dot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37C54C-1E02-738A-1C10-AC314C749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1443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>
            <a:extLst>
              <a:ext uri="{FF2B5EF4-FFF2-40B4-BE49-F238E27FC236}">
                <a16:creationId xmlns:a16="http://schemas.microsoft.com/office/drawing/2014/main" id="{E3A7B571-74D7-664F-BC29-1E40FF4179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274638"/>
            <a:ext cx="83820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You Can Often See Gusts Over Water—called “cat’s paws”</a:t>
            </a:r>
          </a:p>
        </p:txBody>
      </p:sp>
      <p:pic>
        <p:nvPicPr>
          <p:cNvPr id="40962" name="Content Placeholder 3" descr="lake storm.JPG">
            <a:extLst>
              <a:ext uri="{FF2B5EF4-FFF2-40B4-BE49-F238E27FC236}">
                <a16:creationId xmlns:a16="http://schemas.microsoft.com/office/drawing/2014/main" id="{69F1301E-0DEB-CC4E-9B61-6D57280BE3F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4163" y="1600200"/>
            <a:ext cx="6035675" cy="4525963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67C97081-F967-734F-8D40-99621E3D43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Darkened areas caused by small waves forced by wind</a:t>
            </a:r>
          </a:p>
        </p:txBody>
      </p:sp>
      <p:pic>
        <p:nvPicPr>
          <p:cNvPr id="41986" name="Content Placeholder 3" descr="NewFigure13.15.jpg">
            <a:extLst>
              <a:ext uri="{FF2B5EF4-FFF2-40B4-BE49-F238E27FC236}">
                <a16:creationId xmlns:a16="http://schemas.microsoft.com/office/drawing/2014/main" id="{F811C0C4-206F-2746-90F6-B80463CF1A9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999" r="-17999"/>
          <a:stretch>
            <a:fillRect/>
          </a:stretch>
        </p:blipFill>
        <p:spPr>
          <a:xfrm>
            <a:off x="-177800" y="1524000"/>
            <a:ext cx="9499600" cy="5029200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E8353-8268-A9BA-8493-B99B3556A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nline Media 3" descr="How to spot wind gusts on the water">
            <a:hlinkClick r:id="" action="ppaction://media"/>
            <a:extLst>
              <a:ext uri="{FF2B5EF4-FFF2-40B4-BE49-F238E27FC236}">
                <a16:creationId xmlns:a16="http://schemas.microsoft.com/office/drawing/2014/main" id="{DA7CA0E5-4B6E-12FA-CF64-F2A88AFFED5D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66738" y="1600200"/>
            <a:ext cx="8010525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15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>
            <a:extLst>
              <a:ext uri="{FF2B5EF4-FFF2-40B4-BE49-F238E27FC236}">
                <a16:creationId xmlns:a16="http://schemas.microsoft.com/office/drawing/2014/main" id="{CE14A053-7D2E-C343-9A81-4FD61E2D41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13716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Why are there wind gusts?</a:t>
            </a:r>
          </a:p>
        </p:txBody>
      </p:sp>
      <p:pic>
        <p:nvPicPr>
          <p:cNvPr id="44034" name="Picture 2">
            <a:extLst>
              <a:ext uri="{FF2B5EF4-FFF2-40B4-BE49-F238E27FC236}">
                <a16:creationId xmlns:a16="http://schemas.microsoft.com/office/drawing/2014/main" id="{E8820B1D-2B60-4B45-96EC-3AEF942B7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667000"/>
            <a:ext cx="3413125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>
            <a:extLst>
              <a:ext uri="{FF2B5EF4-FFF2-40B4-BE49-F238E27FC236}">
                <a16:creationId xmlns:a16="http://schemas.microsoft.com/office/drawing/2014/main" id="{79A2D9D7-8962-304D-906D-82B2EAB382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Ancients had other ideas…</a:t>
            </a:r>
          </a:p>
        </p:txBody>
      </p:sp>
      <p:pic>
        <p:nvPicPr>
          <p:cNvPr id="17410" name="Content Placeholder 3">
            <a:extLst>
              <a:ext uri="{FF2B5EF4-FFF2-40B4-BE49-F238E27FC236}">
                <a16:creationId xmlns:a16="http://schemas.microsoft.com/office/drawing/2014/main" id="{1A6A909C-06AA-0446-8CDD-AD102C1F003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4988" y="1417638"/>
            <a:ext cx="8074025" cy="4525962"/>
          </a:xfrm>
        </p:spPr>
      </p:pic>
      <p:sp>
        <p:nvSpPr>
          <p:cNvPr id="17411" name="TextBox 1">
            <a:extLst>
              <a:ext uri="{FF2B5EF4-FFF2-40B4-BE49-F238E27FC236}">
                <a16:creationId xmlns:a16="http://schemas.microsoft.com/office/drawing/2014/main" id="{F44C2965-0380-214F-A717-D8DBD35A6F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6019800"/>
            <a:ext cx="34004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" pitchFamily="2" charset="0"/>
              </a:rPr>
              <a:t>Aeolus</a:t>
            </a:r>
            <a:r>
              <a:rPr lang="en-US" altLang="en-US" sz="2400">
                <a:latin typeface="Times" pitchFamily="2" charset="0"/>
              </a:rPr>
              <a:t>, god of the </a:t>
            </a:r>
            <a:r>
              <a:rPr lang="en-US" altLang="en-US" sz="2400" b="1">
                <a:latin typeface="Times" pitchFamily="2" charset="0"/>
              </a:rPr>
              <a:t>winds</a:t>
            </a:r>
            <a:r>
              <a:rPr lang="en-US" altLang="en-US" sz="2400">
                <a:latin typeface="Times" pitchFamily="2" charset="0"/>
              </a:rPr>
              <a:t>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>
            <a:extLst>
              <a:ext uri="{FF2B5EF4-FFF2-40B4-BE49-F238E27FC236}">
                <a16:creationId xmlns:a16="http://schemas.microsoft.com/office/drawing/2014/main" id="{FDDC3A63-0D18-A14E-892A-BCFBB3AB56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1219200"/>
            <a:ext cx="85344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Winds generally increase with height above the surface (since the rough surface slows near-surface winds)</a:t>
            </a:r>
          </a:p>
        </p:txBody>
      </p:sp>
      <p:pic>
        <p:nvPicPr>
          <p:cNvPr id="45058" name="Picture 6">
            <a:extLst>
              <a:ext uri="{FF2B5EF4-FFF2-40B4-BE49-F238E27FC236}">
                <a16:creationId xmlns:a16="http://schemas.microsoft.com/office/drawing/2014/main" id="{E06CD393-F0D4-EA4F-B694-1842D415832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17"/>
          <a:stretch>
            <a:fillRect/>
          </a:stretch>
        </p:blipFill>
        <p:spPr>
          <a:xfrm>
            <a:off x="2133600" y="3352800"/>
            <a:ext cx="5105400" cy="3155950"/>
          </a:xfr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DF7B4-A54A-41BF-C675-B54A2B762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red barn with hay bales in a field&#10;&#10;Description automatically generated">
            <a:extLst>
              <a:ext uri="{FF2B5EF4-FFF2-40B4-BE49-F238E27FC236}">
                <a16:creationId xmlns:a16="http://schemas.microsoft.com/office/drawing/2014/main" id="{AAAC4178-D349-6475-D3A9-B8F4D986C5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800" y="533400"/>
            <a:ext cx="7347061" cy="523478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ADB156-1844-7B1A-1532-C6ABBF00F17B}"/>
              </a:ext>
            </a:extLst>
          </p:cNvPr>
          <p:cNvSpPr txBox="1"/>
          <p:nvPr/>
        </p:nvSpPr>
        <p:spPr>
          <a:xfrm>
            <a:off x="4191000" y="5181600"/>
            <a:ext cx="19864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SLOWER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6F5019-4CD1-C512-B9BA-9CF1F5505203}"/>
              </a:ext>
            </a:extLst>
          </p:cNvPr>
          <p:cNvSpPr txBox="1"/>
          <p:nvPr/>
        </p:nvSpPr>
        <p:spPr>
          <a:xfrm>
            <a:off x="3352800" y="1676400"/>
            <a:ext cx="3657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/>
              <a:t>FASTER  Wind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1117367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>
            <a:extLst>
              <a:ext uri="{FF2B5EF4-FFF2-40B4-BE49-F238E27FC236}">
                <a16:creationId xmlns:a16="http://schemas.microsoft.com/office/drawing/2014/main" id="{4662C6B4-C60E-4042-9B92-1AFDCED9F0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Turbulence in lower atmosphere can mix down stronger winds aloft</a:t>
            </a:r>
          </a:p>
        </p:txBody>
      </p:sp>
      <p:pic>
        <p:nvPicPr>
          <p:cNvPr id="46082" name="Content Placeholder 5">
            <a:extLst>
              <a:ext uri="{FF2B5EF4-FFF2-40B4-BE49-F238E27FC236}">
                <a16:creationId xmlns:a16="http://schemas.microsoft.com/office/drawing/2014/main" id="{BD5AC700-A5E9-5B4C-8407-DF76E25537C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2209800"/>
            <a:ext cx="7054850" cy="4525963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891BB-BA56-4354-F649-2377B740C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Then turbulence in the  atmosphere mixes down stronger winds from aloft, a gust occurs</a:t>
            </a:r>
          </a:p>
        </p:txBody>
      </p:sp>
      <p:pic>
        <p:nvPicPr>
          <p:cNvPr id="5" name="Content Placeholder 4" descr="A diagram of a graph&#10;&#10;Description automatically generated">
            <a:extLst>
              <a:ext uri="{FF2B5EF4-FFF2-40B4-BE49-F238E27FC236}">
                <a16:creationId xmlns:a16="http://schemas.microsoft.com/office/drawing/2014/main" id="{63C47F35-B9E6-9A79-943D-F2846CCF8A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16250" y="3512092"/>
            <a:ext cx="3079750" cy="2686302"/>
          </a:xfrm>
        </p:spPr>
      </p:pic>
    </p:spTree>
    <p:extLst>
      <p:ext uri="{BB962C8B-B14F-4D97-AF65-F5344CB8AC3E}">
        <p14:creationId xmlns:p14="http://schemas.microsoft.com/office/powerpoint/2010/main" val="1584086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>
            <a:extLst>
              <a:ext uri="{FF2B5EF4-FFF2-40B4-BE49-F238E27FC236}">
                <a16:creationId xmlns:a16="http://schemas.microsoft.com/office/drawing/2014/main" id="{0FD80367-A6A5-6849-B60A-1EBDEFFFBF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Winds are often far stronger over water than land</a:t>
            </a:r>
          </a:p>
        </p:txBody>
      </p:sp>
      <p:sp>
        <p:nvSpPr>
          <p:cNvPr id="47106" name="Content Placeholder 2">
            <a:extLst>
              <a:ext uri="{FF2B5EF4-FFF2-40B4-BE49-F238E27FC236}">
                <a16:creationId xmlns:a16="http://schemas.microsoft.com/office/drawing/2014/main" id="{2438B6D8-94C6-0948-B5EE-1F547C78269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81000" y="1676400"/>
            <a:ext cx="8534400" cy="4525963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Water is much smoother aerodynamically (less rough) than land 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Trees, building, hills, etc. slow down winds near the surface over land.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Wind over water can be 50-200% stronger  (or more) than over land.</a:t>
            </a:r>
          </a:p>
        </p:txBody>
      </p:sp>
      <p:pic>
        <p:nvPicPr>
          <p:cNvPr id="47107" name="Picture 2">
            <a:extLst>
              <a:ext uri="{FF2B5EF4-FFF2-40B4-BE49-F238E27FC236}">
                <a16:creationId xmlns:a16="http://schemas.microsoft.com/office/drawing/2014/main" id="{50FB15FE-3091-724A-B180-73C0ED675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251"/>
          <a:stretch>
            <a:fillRect/>
          </a:stretch>
        </p:blipFill>
        <p:spPr bwMode="auto">
          <a:xfrm>
            <a:off x="4419600" y="4876800"/>
            <a:ext cx="4410075" cy="183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>
            <a:extLst>
              <a:ext uri="{FF2B5EF4-FFF2-40B4-BE49-F238E27FC236}">
                <a16:creationId xmlns:a16="http://schemas.microsoft.com/office/drawing/2014/main" id="{61816A63-BF32-EB43-8659-2C3BC210F3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" y="274638"/>
            <a:ext cx="8763000" cy="1143000"/>
          </a:xfrm>
        </p:spPr>
        <p:txBody>
          <a:bodyPr/>
          <a:lstStyle/>
          <a:p>
            <a:pPr eaLnBrk="1" hangingPunct="1"/>
            <a:r>
              <a:rPr lang="en-US" altLang="en-US" sz="3200" b="1">
                <a:solidFill>
                  <a:schemeClr val="accent2"/>
                </a:solidFill>
                <a:ea typeface="ＭＳ Ｐゴシック" panose="020B0600070205080204" pitchFamily="34" charset="-128"/>
              </a:rPr>
              <a:t>Wind Observations on WA State Ferries</a:t>
            </a:r>
          </a:p>
        </p:txBody>
      </p:sp>
      <p:pic>
        <p:nvPicPr>
          <p:cNvPr id="48130" name="Content Placeholder 3" descr="ferrydrag.tiff">
            <a:extLst>
              <a:ext uri="{FF2B5EF4-FFF2-40B4-BE49-F238E27FC236}">
                <a16:creationId xmlns:a16="http://schemas.microsoft.com/office/drawing/2014/main" id="{6EEBAEBD-57A0-B944-84B2-8DCCC3D2303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925" r="-22925"/>
          <a:stretch>
            <a:fillRect/>
          </a:stretch>
        </p:blipFill>
        <p:spPr>
          <a:xfrm>
            <a:off x="-436563" y="1417638"/>
            <a:ext cx="9788526" cy="5181600"/>
          </a:xfr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>
            <a:extLst>
              <a:ext uri="{FF2B5EF4-FFF2-40B4-BE49-F238E27FC236}">
                <a16:creationId xmlns:a16="http://schemas.microsoft.com/office/drawing/2014/main" id="{6073911C-AAD9-C44A-9486-614B344D23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9154" name="Content Placeholder 3" descr="Ferryweather.tiff">
            <a:extLst>
              <a:ext uri="{FF2B5EF4-FFF2-40B4-BE49-F238E27FC236}">
                <a16:creationId xmlns:a16="http://schemas.microsoft.com/office/drawing/2014/main" id="{5A68A70F-D35A-B042-89A1-EE451D964F6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160" r="-53160"/>
          <a:stretch>
            <a:fillRect/>
          </a:stretch>
        </p:blipFill>
        <p:spPr>
          <a:xfrm>
            <a:off x="-533400" y="609600"/>
            <a:ext cx="10507663" cy="5562600"/>
          </a:xfr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>
            <a:extLst>
              <a:ext uri="{FF2B5EF4-FFF2-40B4-BE49-F238E27FC236}">
                <a16:creationId xmlns:a16="http://schemas.microsoft.com/office/drawing/2014/main" id="{530170F8-98D8-9142-AD6D-C6DAAFB2FB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Estimating Wind Subjectively</a:t>
            </a:r>
          </a:p>
        </p:txBody>
      </p:sp>
      <p:sp>
        <p:nvSpPr>
          <p:cNvPr id="50178" name="Content Placeholder 2">
            <a:extLst>
              <a:ext uri="{FF2B5EF4-FFF2-40B4-BE49-F238E27FC236}">
                <a16:creationId xmlns:a16="http://schemas.microsoft.com/office/drawing/2014/main" id="{D2E398E0-7DF7-7F4E-AAF4-8E005519FD9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ea typeface="ＭＳ Ｐゴシック" panose="020B0600070205080204" pitchFamily="34" charset="-128"/>
              </a:rPr>
              <a:t>Wind direction</a:t>
            </a:r>
            <a:r>
              <a:rPr lang="en-US" altLang="en-US">
                <a:ea typeface="ＭＳ Ｐゴシック" panose="020B0600070205080204" pitchFamily="34" charset="-128"/>
              </a:rPr>
              <a:t>:  flags, low clouds, trees and branches, throw grass in air</a:t>
            </a:r>
          </a:p>
          <a:p>
            <a:pPr eaLnBrk="1" hangingPunct="1"/>
            <a:r>
              <a:rPr lang="en-US" altLang="en-US" b="1">
                <a:ea typeface="ＭＳ Ｐゴシック" panose="020B0600070205080204" pitchFamily="34" charset="-128"/>
              </a:rPr>
              <a:t>Wind speed</a:t>
            </a:r>
            <a:r>
              <a:rPr lang="en-US" altLang="en-US">
                <a:ea typeface="ＭＳ Ｐゴシック" panose="020B0600070205080204" pitchFamily="34" charset="-128"/>
              </a:rPr>
              <a:t>:  </a:t>
            </a:r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Beaufort Scale</a:t>
            </a:r>
          </a:p>
        </p:txBody>
      </p:sp>
      <p:pic>
        <p:nvPicPr>
          <p:cNvPr id="50179" name="Picture 2">
            <a:extLst>
              <a:ext uri="{FF2B5EF4-FFF2-40B4-BE49-F238E27FC236}">
                <a16:creationId xmlns:a16="http://schemas.microsoft.com/office/drawing/2014/main" id="{3989AC45-E114-9949-9343-F9703FB96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457575"/>
            <a:ext cx="3810000" cy="286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>
            <a:extLst>
              <a:ext uri="{FF2B5EF4-FFF2-40B4-BE49-F238E27FC236}">
                <a16:creationId xmlns:a16="http://schemas.microsoft.com/office/drawing/2014/main" id="{EB4D6134-D9CF-534B-B66D-AF9A50A3E5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chemeClr val="accent2"/>
                </a:solidFill>
                <a:ea typeface="ＭＳ Ｐゴシック" panose="020B0600070205080204" pitchFamily="34" charset="-128"/>
              </a:rPr>
              <a:t>Beaufort Scale</a:t>
            </a:r>
          </a:p>
        </p:txBody>
      </p:sp>
      <p:pic>
        <p:nvPicPr>
          <p:cNvPr id="51202" name="Content Placeholder 3">
            <a:extLst>
              <a:ext uri="{FF2B5EF4-FFF2-40B4-BE49-F238E27FC236}">
                <a16:creationId xmlns:a16="http://schemas.microsoft.com/office/drawing/2014/main" id="{DF94296B-F7CA-F243-A1AD-0A6AEDE3617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1219200"/>
            <a:ext cx="5492750" cy="5283200"/>
          </a:xfrm>
        </p:spPr>
      </p:pic>
      <p:pic>
        <p:nvPicPr>
          <p:cNvPr id="51203" name="Picture 4">
            <a:extLst>
              <a:ext uri="{FF2B5EF4-FFF2-40B4-BE49-F238E27FC236}">
                <a16:creationId xmlns:a16="http://schemas.microsoft.com/office/drawing/2014/main" id="{FB341DC2-58CE-3E47-8CBD-1A3C5BA583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763" y="1752600"/>
            <a:ext cx="2667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4" name="TextBox 5">
            <a:extLst>
              <a:ext uri="{FF2B5EF4-FFF2-40B4-BE49-F238E27FC236}">
                <a16:creationId xmlns:a16="http://schemas.microsoft.com/office/drawing/2014/main" id="{1B8AEA16-3A3A-044E-B5D2-AF521C0ECA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5257800"/>
            <a:ext cx="20304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" pitchFamily="2" charset="0"/>
              </a:rPr>
              <a:t>Sir Francis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" pitchFamily="2" charset="0"/>
              </a:rPr>
              <a:t>Beaufort, 1805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Content Placeholder 3">
            <a:extLst>
              <a:ext uri="{FF2B5EF4-FFF2-40B4-BE49-F238E27FC236}">
                <a16:creationId xmlns:a16="http://schemas.microsoft.com/office/drawing/2014/main" id="{D02571A5-B73A-7B41-938B-321227B2FB8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" b="40884"/>
          <a:stretch>
            <a:fillRect/>
          </a:stretch>
        </p:blipFill>
        <p:spPr>
          <a:xfrm>
            <a:off x="304800" y="1066800"/>
            <a:ext cx="8077200" cy="4560888"/>
          </a:xfrm>
        </p:spPr>
      </p:pic>
      <p:sp>
        <p:nvSpPr>
          <p:cNvPr id="52226" name="Title 2">
            <a:extLst>
              <a:ext uri="{FF2B5EF4-FFF2-40B4-BE49-F238E27FC236}">
                <a16:creationId xmlns:a16="http://schemas.microsoft.com/office/drawing/2014/main" id="{9401FE33-96EF-AB4D-8F89-E1DFAE9BD5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C3CCD533-0131-7C4D-A3C1-E2333CC166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651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Ancient Wind Measurement</a:t>
            </a:r>
          </a:p>
        </p:txBody>
      </p:sp>
      <p:sp>
        <p:nvSpPr>
          <p:cNvPr id="18434" name="Content Placeholder 2">
            <a:extLst>
              <a:ext uri="{FF2B5EF4-FFF2-40B4-BE49-F238E27FC236}">
                <a16:creationId xmlns:a16="http://schemas.microsoft.com/office/drawing/2014/main" id="{DC4A1658-3E9A-3D4C-8C6B-A04D0B7AF42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181100"/>
            <a:ext cx="6096000" cy="44958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Wind vanes were perhaps the most ancient meteorological instruments.  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Mesopotamian and Sumerian documents, dating back nearly 4,000 years, describe primitive wind vanes. 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Streamers used for wind direction observation in China during the second century B.C.E.  </a:t>
            </a:r>
          </a:p>
        </p:txBody>
      </p:sp>
      <p:pic>
        <p:nvPicPr>
          <p:cNvPr id="18435" name="Picture 2">
            <a:extLst>
              <a:ext uri="{FF2B5EF4-FFF2-40B4-BE49-F238E27FC236}">
                <a16:creationId xmlns:a16="http://schemas.microsoft.com/office/drawing/2014/main" id="{547528D1-04EB-9F4B-BD95-268A3AADE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300" y="1752600"/>
            <a:ext cx="2921000" cy="292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Content Placeholder 3">
            <a:extLst>
              <a:ext uri="{FF2B5EF4-FFF2-40B4-BE49-F238E27FC236}">
                <a16:creationId xmlns:a16="http://schemas.microsoft.com/office/drawing/2014/main" id="{FCDEC81B-F057-E84D-885B-B6A1E5A4F43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35"/>
          <a:stretch>
            <a:fillRect/>
          </a:stretch>
        </p:blipFill>
        <p:spPr>
          <a:xfrm>
            <a:off x="80963" y="1600200"/>
            <a:ext cx="8982075" cy="3530600"/>
          </a:xfrm>
        </p:spPr>
      </p:pic>
      <p:sp>
        <p:nvSpPr>
          <p:cNvPr id="53250" name="Title 2">
            <a:extLst>
              <a:ext uri="{FF2B5EF4-FFF2-40B4-BE49-F238E27FC236}">
                <a16:creationId xmlns:a16="http://schemas.microsoft.com/office/drawing/2014/main" id="{C9828C5F-59A9-6944-9971-ED7FE31228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3251" name="TextBox 3">
            <a:extLst>
              <a:ext uri="{FF2B5EF4-FFF2-40B4-BE49-F238E27FC236}">
                <a16:creationId xmlns:a16="http://schemas.microsoft.com/office/drawing/2014/main" id="{5B102ACA-B832-F94C-864E-062B27D9AE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1138238"/>
            <a:ext cx="23129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" pitchFamily="2" charset="0"/>
              </a:rPr>
              <a:t>mph	       knots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>
            <a:extLst>
              <a:ext uri="{FF2B5EF4-FFF2-40B4-BE49-F238E27FC236}">
                <a16:creationId xmlns:a16="http://schemas.microsoft.com/office/drawing/2014/main" id="{391E81C8-CD74-1F49-9EC5-4866E6E5D3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Wind Terminology</a:t>
            </a:r>
          </a:p>
        </p:txBody>
      </p:sp>
      <p:sp>
        <p:nvSpPr>
          <p:cNvPr id="50178" name="Content Placeholder 2">
            <a:extLst>
              <a:ext uri="{FF2B5EF4-FFF2-40B4-BE49-F238E27FC236}">
                <a16:creationId xmlns:a16="http://schemas.microsoft.com/office/drawing/2014/main" id="{91D2FADC-AD59-3A45-AB9B-87BD1E646C6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Gale-force winds</a:t>
            </a:r>
            <a:r>
              <a:rPr lang="en-US" altLang="en-US" dirty="0">
                <a:ea typeface="ＭＳ Ｐゴシック" panose="020B0600070205080204" pitchFamily="34" charset="-128"/>
              </a:rPr>
              <a:t>:  34-47 knots</a:t>
            </a:r>
          </a:p>
          <a:p>
            <a:pPr eaLnBrk="1" hangingPunct="1">
              <a:defRPr/>
            </a:pPr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Storm-force winds</a:t>
            </a:r>
            <a:r>
              <a:rPr lang="en-US" altLang="en-US" dirty="0">
                <a:ea typeface="ＭＳ Ｐゴシック" panose="020B0600070205080204" pitchFamily="34" charset="-128"/>
              </a:rPr>
              <a:t>:  48-64 knots</a:t>
            </a:r>
          </a:p>
          <a:p>
            <a:pPr eaLnBrk="1" hangingPunct="1">
              <a:defRPr/>
            </a:pPr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Hurricane winds</a:t>
            </a:r>
            <a:r>
              <a:rPr lang="en-US" altLang="en-US" dirty="0">
                <a:ea typeface="ＭＳ Ｐゴシック" panose="020B0600070205080204" pitchFamily="34" charset="-128"/>
              </a:rPr>
              <a:t>:  64+ knots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         (these are sustained winds)</a:t>
            </a:r>
          </a:p>
        </p:txBody>
      </p:sp>
      <p:pic>
        <p:nvPicPr>
          <p:cNvPr id="54275" name="Picture 2">
            <a:extLst>
              <a:ext uri="{FF2B5EF4-FFF2-40B4-BE49-F238E27FC236}">
                <a16:creationId xmlns:a16="http://schemas.microsoft.com/office/drawing/2014/main" id="{7748779B-D73D-3242-BB7C-8FD6538F7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183062"/>
            <a:ext cx="48768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>
            <a:extLst>
              <a:ext uri="{FF2B5EF4-FFF2-40B4-BE49-F238E27FC236}">
                <a16:creationId xmlns:a16="http://schemas.microsoft.com/office/drawing/2014/main" id="{817AC84F-2BA0-3A45-869F-0D48C59F80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8000" b="1" i="1">
                <a:solidFill>
                  <a:srgbClr val="FFFF00"/>
                </a:solidFill>
                <a:ea typeface="ＭＳ Ｐゴシック" panose="020B0600070205080204" pitchFamily="34" charset="-128"/>
              </a:rPr>
              <a:t>Wind</a:t>
            </a:r>
          </a:p>
        </p:txBody>
      </p:sp>
      <p:pic>
        <p:nvPicPr>
          <p:cNvPr id="55298" name="Content Placeholder 4">
            <a:extLst>
              <a:ext uri="{FF2B5EF4-FFF2-40B4-BE49-F238E27FC236}">
                <a16:creationId xmlns:a16="http://schemas.microsoft.com/office/drawing/2014/main" id="{B5490235-62F8-564F-AB26-9210402934C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02" b="21014"/>
          <a:stretch>
            <a:fillRect/>
          </a:stretch>
        </p:blipFill>
        <p:spPr>
          <a:xfrm>
            <a:off x="914400" y="1981200"/>
            <a:ext cx="8131175" cy="3048000"/>
          </a:xfr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>
            <a:extLst>
              <a:ext uri="{FF2B5EF4-FFF2-40B4-BE49-F238E27FC236}">
                <a16:creationId xmlns:a16="http://schemas.microsoft.com/office/drawing/2014/main" id="{976F65E4-53D0-954F-B09C-03A5B5F9D2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Strongest  Near-Surface Winds</a:t>
            </a:r>
          </a:p>
        </p:txBody>
      </p:sp>
      <p:sp>
        <p:nvSpPr>
          <p:cNvPr id="56322" name="Content Placeholder 2">
            <a:extLst>
              <a:ext uri="{FF2B5EF4-FFF2-40B4-BE49-F238E27FC236}">
                <a16:creationId xmlns:a16="http://schemas.microsoft.com/office/drawing/2014/main" id="{5DD3B974-5DDB-EC43-ABC9-9E53F76EBA7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ea typeface="ＭＳ Ｐゴシック" panose="020B0600070205080204" pitchFamily="34" charset="-128"/>
              </a:rPr>
              <a:t>Anemometer</a:t>
            </a:r>
            <a:r>
              <a:rPr lang="en-US" altLang="en-US">
                <a:ea typeface="ＭＳ Ｐゴシック" panose="020B0600070205080204" pitchFamily="34" charset="-128"/>
              </a:rPr>
              <a:t>:  231 mph, Mt. Washington, NH 1934</a:t>
            </a:r>
          </a:p>
          <a:p>
            <a:pPr eaLnBrk="1" hangingPunct="1"/>
            <a:r>
              <a:rPr lang="en-US" altLang="en-US" b="1">
                <a:ea typeface="ＭＳ Ｐゴシック" panose="020B0600070205080204" pitchFamily="34" charset="-128"/>
              </a:rPr>
              <a:t>Doppler Radar</a:t>
            </a:r>
            <a:r>
              <a:rPr lang="en-US" altLang="en-US">
                <a:ea typeface="ＭＳ Ｐゴシック" panose="020B0600070205080204" pitchFamily="34" charset="-128"/>
              </a:rPr>
              <a:t>: 318 mph, OK City Tornado, 3 May 1999</a:t>
            </a:r>
          </a:p>
        </p:txBody>
      </p:sp>
      <p:pic>
        <p:nvPicPr>
          <p:cNvPr id="56323" name="Picture 2">
            <a:extLst>
              <a:ext uri="{FF2B5EF4-FFF2-40B4-BE49-F238E27FC236}">
                <a16:creationId xmlns:a16="http://schemas.microsoft.com/office/drawing/2014/main" id="{04207219-7612-B045-AA65-5A3E52462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562350"/>
            <a:ext cx="4946650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>
            <a:extLst>
              <a:ext uri="{FF2B5EF4-FFF2-40B4-BE49-F238E27FC236}">
                <a16:creationId xmlns:a16="http://schemas.microsoft.com/office/drawing/2014/main" id="{04C7ACC6-9450-5340-948E-26C6801905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381000"/>
            <a:ext cx="7924800" cy="9144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The NW Wind Record</a:t>
            </a:r>
          </a:p>
        </p:txBody>
      </p:sp>
      <p:pic>
        <p:nvPicPr>
          <p:cNvPr id="57346" name="Content Placeholder 3">
            <a:extLst>
              <a:ext uri="{FF2B5EF4-FFF2-40B4-BE49-F238E27FC236}">
                <a16:creationId xmlns:a16="http://schemas.microsoft.com/office/drawing/2014/main" id="{D717D510-477D-6A4A-8987-6E18AFB868F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0200" y="1371600"/>
            <a:ext cx="5486400" cy="4960938"/>
          </a:xfrm>
        </p:spPr>
      </p:pic>
      <p:sp>
        <p:nvSpPr>
          <p:cNvPr id="57347" name="TextBox 1">
            <a:extLst>
              <a:ext uri="{FF2B5EF4-FFF2-40B4-BE49-F238E27FC236}">
                <a16:creationId xmlns:a16="http://schemas.microsoft.com/office/drawing/2014/main" id="{19B6D235-AAE3-8E46-B299-83AD3EB9C0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4572000"/>
            <a:ext cx="10556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" pitchFamily="2" charset="0"/>
              </a:rPr>
              <a:t>Point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" pitchFamily="2" charset="0"/>
              </a:rPr>
              <a:t>Blanco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1026">
            <a:extLst>
              <a:ext uri="{FF2B5EF4-FFF2-40B4-BE49-F238E27FC236}">
                <a16:creationId xmlns:a16="http://schemas.microsoft.com/office/drawing/2014/main" id="{DC6C52B7-68A9-A940-9C09-D998C04C8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00200"/>
            <a:ext cx="7086600" cy="487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0" name="Text Box 1027">
            <a:extLst>
              <a:ext uri="{FF2B5EF4-FFF2-40B4-BE49-F238E27FC236}">
                <a16:creationId xmlns:a16="http://schemas.microsoft.com/office/drawing/2014/main" id="{39CA264B-DE27-254B-9A58-896E7D594B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457200"/>
            <a:ext cx="75596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Times" pitchFamily="2" charset="0"/>
              </a:rPr>
              <a:t>Columbus Day 1962</a:t>
            </a:r>
            <a:r>
              <a:rPr lang="en-US" altLang="en-US" sz="2800">
                <a:latin typeface="Times" pitchFamily="2" charset="0"/>
              </a:rPr>
              <a:t>:  At Cape Blanco there were 150 mph sustained winds with gusts to 179! </a:t>
            </a:r>
            <a:endParaRPr lang="en-US" altLang="en-US" sz="2400">
              <a:latin typeface="Times" pitchFamily="2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>
            <a:extLst>
              <a:ext uri="{FF2B5EF4-FFF2-40B4-BE49-F238E27FC236}">
                <a16:creationId xmlns:a16="http://schemas.microsoft.com/office/drawing/2014/main" id="{E7667C42-59FF-DF42-8983-7E645E171B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Winds Were Probably Enhanced by Bluffs</a:t>
            </a:r>
          </a:p>
        </p:txBody>
      </p:sp>
      <p:pic>
        <p:nvPicPr>
          <p:cNvPr id="59394" name="Content Placeholder 4">
            <a:extLst>
              <a:ext uri="{FF2B5EF4-FFF2-40B4-BE49-F238E27FC236}">
                <a16:creationId xmlns:a16="http://schemas.microsoft.com/office/drawing/2014/main" id="{A48B1A7D-561D-D447-91FB-5227313939C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7925" y="1676400"/>
            <a:ext cx="6788150" cy="4525963"/>
          </a:xfr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>
            <a:extLst>
              <a:ext uri="{FF2B5EF4-FFF2-40B4-BE49-F238E27FC236}">
                <a16:creationId xmlns:a16="http://schemas.microsoft.com/office/drawing/2014/main" id="{BE787AB2-B57E-274A-923C-7286E6C58F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0375" y="24384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The End</a:t>
            </a:r>
          </a:p>
        </p:txBody>
      </p:sp>
      <p:sp>
        <p:nvSpPr>
          <p:cNvPr id="60418" name="Content Placeholder 2">
            <a:extLst>
              <a:ext uri="{FF2B5EF4-FFF2-40B4-BE49-F238E27FC236}">
                <a16:creationId xmlns:a16="http://schemas.microsoft.com/office/drawing/2014/main" id="{415193D7-C269-BE4C-8194-70CA6D4B684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553472F8-5C15-4E44-96DE-BC9B23996D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762000"/>
          </a:xfrm>
        </p:spPr>
        <p:txBody>
          <a:bodyPr/>
          <a:lstStyle/>
          <a:p>
            <a:pPr eaLnBrk="1" hangingPunct="1"/>
            <a:r>
              <a:rPr lang="en-US" altLang="en-US" b="1">
                <a:ea typeface="ＭＳ Ｐゴシック" panose="020B0600070205080204" pitchFamily="34" charset="-128"/>
              </a:rPr>
              <a:t>Wind Measurement</a:t>
            </a:r>
          </a:p>
        </p:txBody>
      </p:sp>
      <p:sp>
        <p:nvSpPr>
          <p:cNvPr id="19458" name="Content Placeholder 2">
            <a:extLst>
              <a:ext uri="{FF2B5EF4-FFF2-40B4-BE49-F238E27FC236}">
                <a16:creationId xmlns:a16="http://schemas.microsoft.com/office/drawing/2014/main" id="{0A1BAE2B-CCEC-C845-89AA-58634A721D1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3400" y="914400"/>
            <a:ext cx="8305800" cy="20574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The famous </a:t>
            </a:r>
            <a:r>
              <a:rPr lang="en-US" altLang="en-US" i="1">
                <a:ea typeface="ＭＳ Ｐゴシック" panose="020B0600070205080204" pitchFamily="34" charset="-128"/>
              </a:rPr>
              <a:t>Tower of the Winds</a:t>
            </a:r>
            <a:r>
              <a:rPr lang="en-US" altLang="en-US">
                <a:ea typeface="ＭＳ Ｐゴシック" panose="020B0600070205080204" pitchFamily="34" charset="-128"/>
              </a:rPr>
              <a:t> in Athens, dating back at least to 50 B.C.E., was topped by a wind vane in the form of a Triton 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Wind vanes and wind banners were common during the Middle Ages, and were found on many churches, ships, and towers.</a:t>
            </a:r>
          </a:p>
          <a:p>
            <a:pPr eaLnBrk="1" hangingPunct="1"/>
            <a:endParaRPr lang="en-US" altLang="en-US" sz="2400">
              <a:ea typeface="ＭＳ Ｐゴシック" panose="020B0600070205080204" pitchFamily="34" charset="-128"/>
            </a:endParaRPr>
          </a:p>
        </p:txBody>
      </p:sp>
      <p:pic>
        <p:nvPicPr>
          <p:cNvPr id="19459" name="Picture 3" descr="Tower_of_the_Winds_Athen.jpg">
            <a:extLst>
              <a:ext uri="{FF2B5EF4-FFF2-40B4-BE49-F238E27FC236}">
                <a16:creationId xmlns:a16="http://schemas.microsoft.com/office/drawing/2014/main" id="{A5C372AE-54E1-ED4F-9C32-49443B1109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9" r="11403"/>
          <a:stretch>
            <a:fillRect/>
          </a:stretch>
        </p:blipFill>
        <p:spPr bwMode="auto">
          <a:xfrm>
            <a:off x="2743200" y="4114800"/>
            <a:ext cx="4478338" cy="259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Content Placeholder 3" descr="Riverrun.jpg">
            <a:extLst>
              <a:ext uri="{FF2B5EF4-FFF2-40B4-BE49-F238E27FC236}">
                <a16:creationId xmlns:a16="http://schemas.microsoft.com/office/drawing/2014/main" id="{A57EF7AF-F601-D54B-BF84-ADD96D91DB5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749" t="6183" r="-33881" b="6013"/>
          <a:stretch>
            <a:fillRect/>
          </a:stretch>
        </p:blipFill>
        <p:spPr>
          <a:xfrm>
            <a:off x="-457200" y="914400"/>
            <a:ext cx="10218738" cy="5410200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7132EB86-7425-054C-B431-7EEAC366F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Wind direction can be measured with </a:t>
            </a:r>
            <a:r>
              <a:rPr lang="en-US" altLang="en-US" b="1" u="sng" dirty="0">
                <a:solidFill>
                  <a:schemeClr val="accent6"/>
                </a:solidFill>
                <a:ea typeface="ＭＳ Ｐゴシック" panose="020B0600070205080204" pitchFamily="34" charset="-128"/>
              </a:rPr>
              <a:t>wind vanes</a:t>
            </a:r>
          </a:p>
        </p:txBody>
      </p:sp>
      <p:pic>
        <p:nvPicPr>
          <p:cNvPr id="21506" name="Content Placeholder 3" descr="wind_vane.jpg">
            <a:extLst>
              <a:ext uri="{FF2B5EF4-FFF2-40B4-BE49-F238E27FC236}">
                <a16:creationId xmlns:a16="http://schemas.microsoft.com/office/drawing/2014/main" id="{ED60F4AE-9D14-2245-A6EE-3247A4C8F69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33" r="-20833"/>
          <a:stretch>
            <a:fillRect/>
          </a:stretch>
        </p:blipFill>
        <p:spPr>
          <a:xfrm>
            <a:off x="533400" y="2057400"/>
            <a:ext cx="7772400" cy="4114800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026A39CF-8711-1F4F-A0B4-322A4367F7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More modern version</a:t>
            </a:r>
          </a:p>
        </p:txBody>
      </p:sp>
      <p:pic>
        <p:nvPicPr>
          <p:cNvPr id="22530" name="Content Placeholder 3">
            <a:extLst>
              <a:ext uri="{FF2B5EF4-FFF2-40B4-BE49-F238E27FC236}">
                <a16:creationId xmlns:a16="http://schemas.microsoft.com/office/drawing/2014/main" id="{F86C37DA-0128-3047-A561-9953343BDAB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14500" y="1576388"/>
            <a:ext cx="6286500" cy="4191000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>
            <a:extLst>
              <a:ext uri="{FF2B5EF4-FFF2-40B4-BE49-F238E27FC236}">
                <a16:creationId xmlns:a16="http://schemas.microsoft.com/office/drawing/2014/main" id="{7B7E5FD4-6075-834D-8F3D-627376A3C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675" y="25146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Wind speed is measured with </a:t>
            </a:r>
            <a:r>
              <a:rPr lang="en-US" altLang="en-US" b="1" dirty="0">
                <a:solidFill>
                  <a:schemeClr val="accent6"/>
                </a:solidFill>
                <a:ea typeface="ＭＳ Ｐゴシック" panose="020B0600070205080204" pitchFamily="34" charset="-128"/>
              </a:rPr>
              <a:t>anemometers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Whistler805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WindA2021ppt" id="{25F1B736-7664-BB45-8337-EC4892F1094D}" vid="{0B89E8DB-C101-1840-8358-6A4E912227ED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Whistler805</Template>
  <TotalTime>296</TotalTime>
  <Words>665</Words>
  <Application>Microsoft Macintosh PowerPoint</Application>
  <PresentationFormat>On-screen Show (4:3)</PresentationFormat>
  <Paragraphs>85</Paragraphs>
  <Slides>47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3" baseType="lpstr">
      <vt:lpstr>ＭＳ Ｐゴシック</vt:lpstr>
      <vt:lpstr>Arial</vt:lpstr>
      <vt:lpstr>Calibri</vt:lpstr>
      <vt:lpstr>Times</vt:lpstr>
      <vt:lpstr>Times New Roman</vt:lpstr>
      <vt:lpstr>Whistler805</vt:lpstr>
      <vt:lpstr>ATMS 101 Wind Autumn 2025</vt:lpstr>
      <vt:lpstr>Why is there wind?</vt:lpstr>
      <vt:lpstr>Ancients had other ideas…</vt:lpstr>
      <vt:lpstr>Ancient Wind Measurement</vt:lpstr>
      <vt:lpstr>Wind Measurement</vt:lpstr>
      <vt:lpstr>PowerPoint Presentation</vt:lpstr>
      <vt:lpstr>Wind direction can be measured with wind vanes</vt:lpstr>
      <vt:lpstr>More modern version</vt:lpstr>
      <vt:lpstr>Wind speed is measured with anemometers</vt:lpstr>
      <vt:lpstr>Early anemometers</vt:lpstr>
      <vt:lpstr>Modern Three-Cup Anemometer</vt:lpstr>
      <vt:lpstr>Combo</vt:lpstr>
      <vt:lpstr>PowerPoint Presentation</vt:lpstr>
      <vt:lpstr> Sonic  Anemometers Measure wind speed and direction with sound waves Speed of sound waves influenced by wind</vt:lpstr>
      <vt:lpstr>Sonic Anemometer</vt:lpstr>
      <vt:lpstr>Wind Terminology</vt:lpstr>
      <vt:lpstr>Wind Direction (degrees) Meteorologists generally use degrees</vt:lpstr>
      <vt:lpstr>Wind Speed</vt:lpstr>
      <vt:lpstr>Historical Origin of Knots</vt:lpstr>
      <vt:lpstr>Aviation Took on the Nautical Terminology</vt:lpstr>
      <vt:lpstr>Proper Exposure of Surface Wind Instruments</vt:lpstr>
      <vt:lpstr>Bad Location!</vt:lpstr>
      <vt:lpstr>Sustained Winds and Wind Gusts</vt:lpstr>
      <vt:lpstr>Atmospheric Sciences Bldg. Sustained Winds and Gusts</vt:lpstr>
      <vt:lpstr>PowerPoint Presentation</vt:lpstr>
      <vt:lpstr>You Can Often See Gusts Over Water—called “cat’s paws”</vt:lpstr>
      <vt:lpstr>Darkened areas caused by small waves forced by wind</vt:lpstr>
      <vt:lpstr>PowerPoint Presentation</vt:lpstr>
      <vt:lpstr>Why are there wind gusts?</vt:lpstr>
      <vt:lpstr>Winds generally increase with height above the surface (since the rough surface slows near-surface winds)</vt:lpstr>
      <vt:lpstr>PowerPoint Presentation</vt:lpstr>
      <vt:lpstr>Turbulence in lower atmosphere can mix down stronger winds aloft</vt:lpstr>
      <vt:lpstr>Then turbulence in the  atmosphere mixes down stronger winds from aloft, a gust occurs</vt:lpstr>
      <vt:lpstr>Winds are often far stronger over water than land</vt:lpstr>
      <vt:lpstr>Wind Observations on WA State Ferries</vt:lpstr>
      <vt:lpstr>PowerPoint Presentation</vt:lpstr>
      <vt:lpstr>Estimating Wind Subjectively</vt:lpstr>
      <vt:lpstr>Beaufort Scale</vt:lpstr>
      <vt:lpstr>PowerPoint Presentation</vt:lpstr>
      <vt:lpstr>PowerPoint Presentation</vt:lpstr>
      <vt:lpstr>Wind Terminology</vt:lpstr>
      <vt:lpstr>Wind</vt:lpstr>
      <vt:lpstr>Strongest  Near-Surface Winds</vt:lpstr>
      <vt:lpstr>The NW Wind Record</vt:lpstr>
      <vt:lpstr>PowerPoint Presentation</vt:lpstr>
      <vt:lpstr>Winds Were Probably Enhanced by Bluffs</vt:lpstr>
      <vt:lpstr>The End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ATMS 101 Wind A2021</dc:title>
  <dc:creator>Clifford F. Mass</dc:creator>
  <cp:lastModifiedBy>Clifford F. Mass</cp:lastModifiedBy>
  <cp:revision>8</cp:revision>
  <dcterms:created xsi:type="dcterms:W3CDTF">2022-10-02T21:17:46Z</dcterms:created>
  <dcterms:modified xsi:type="dcterms:W3CDTF">2025-09-28T17:42:52Z</dcterms:modified>
</cp:coreProperties>
</file>