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4" r:id="rId3"/>
    <p:sldId id="265" r:id="rId4"/>
    <p:sldId id="268" r:id="rId5"/>
    <p:sldId id="256" r:id="rId6"/>
    <p:sldId id="259" r:id="rId7"/>
    <p:sldId id="261" r:id="rId8"/>
    <p:sldId id="257" r:id="rId9"/>
    <p:sldId id="269" r:id="rId10"/>
    <p:sldId id="258" r:id="rId11"/>
    <p:sldId id="266" r:id="rId12"/>
    <p:sldId id="267" r:id="rId13"/>
    <p:sldId id="270" r:id="rId14"/>
    <p:sldId id="271" r:id="rId15"/>
    <p:sldId id="262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0"/>
    <p:restoredTop sz="94783"/>
  </p:normalViewPr>
  <p:slideViewPr>
    <p:cSldViewPr snapToGrid="0" snapToObjects="1">
      <p:cViewPr varScale="1">
        <p:scale>
          <a:sx n="113" d="100"/>
          <a:sy n="113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D57D61-5C8A-B542-8E09-4AFA9A2D5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03702-3EB3-2C4D-8603-A484A672BC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79A41C-7D55-2945-ACDD-4517B203E503}" type="datetimeFigureOut">
              <a:rPr lang="en-US"/>
              <a:pPr>
                <a:defRPr/>
              </a:pPr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B771B-490A-574E-BBDE-FD9AFFC829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8054-1496-F446-9CE8-02D736A288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1FA4EA-A4A7-8C46-A2AC-373EF452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7DC220-73A5-174F-AE2E-9D46B3013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8E2FA-3F6E-5E44-A48E-83C26E0DEA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B34B77D-158D-504A-9E17-CC7A5ECBA3B1}" type="datetimeFigureOut">
              <a:rPr lang="en-US"/>
              <a:pPr>
                <a:defRPr/>
              </a:pPr>
              <a:t>10/13/25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74AA32-BD6E-464E-B25C-D23AD0584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93AC8F-F08C-2749-9D90-1A693E535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5B65D-1114-EF4B-9BC6-EC00108C20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3E57-A882-1E44-886A-D8C92B726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9E6F8D6-C1FD-7A4B-998A-FCB8345C9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64D9-643C-1C4D-8F2A-95D0E524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E7D3-D610-C64D-B5DC-5CCED482060F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3183-6719-BF44-AB3D-311E116C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3D9A-3446-9745-9D48-FFAF45B3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6C99-60D2-6842-87F5-989EF149F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79AE-4FD7-0E40-867F-849FCA6A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C892-B8C4-0242-9828-0133649D115B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B9AE-65CC-2941-9EC4-DA5EF835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EB2C-43D2-1C4E-AD89-F678093E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EB47-2260-6F49-AD53-E60C485C7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5751-B592-514E-8396-9044F94B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8F52-C255-8943-8D2C-1417FF9F78B1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E9F3-5940-7945-BA3F-C0438B43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96704-5FA4-BE4B-9690-6F5C3CC5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FEC6-475F-4243-B1D4-0075CE970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7CB1-C918-474F-AE8D-137743CB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C4F3-A86A-7F4A-A666-72E67E0BA5B5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893E2-CF4D-0143-8E62-1DBF9BCD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E41B-4187-DF41-9DAA-A4C35BFC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34C1-9B8C-6C40-96EB-9E26089BA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791F-52F8-9244-9837-C8B5411E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DA79-9416-2249-B42C-E1282EE1A7D1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705C5-5C0B-504E-AA27-97B6E036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4068D-5850-5B4C-964A-E703F26F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3BA-635B-8444-871D-B1399EFB0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6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CE0EA5-4D31-7343-B970-4F99482C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8EC3-8A80-5F4D-BCAC-5F2C19B195BA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B0E49-C194-F843-8A18-162E4F4D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343C0A-4519-F747-9BB7-21C3BB9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738E-E0A1-FE4E-893A-5AE2C9326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5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BA0E7-2E00-4A45-8608-693F3786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6C15-6ECB-E44D-8698-266E0E324655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63E459-6D07-EB42-B7C1-CFA0158E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CEE100-BFBC-BC4F-B8A9-99B8847B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530-3A76-B047-BA22-3B78EBFE0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B84E94-9058-F544-81AD-0109AF07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84D9-FC1C-2D42-B6A8-ADA7C75D9BB4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0EEB5F-BF5B-7343-A8A2-4B4569C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CDC1E0-07BB-9D49-86AF-FCA53E6A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36A8-1D6C-C840-9FDF-B4AF30CF6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7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2AD14A-F29D-1942-8B0F-D88C48E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1C6-B661-3446-A011-74267F9456CF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6BA018-9C62-7847-8D97-7FCE32A7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F9B732-2B09-1343-837B-013B2E39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C60E-D314-FA42-8C34-C5786460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7ACBE8-7526-314E-8636-37B88552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27C0-6242-1146-A22A-8F178BF092CC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008174-40B4-D24B-92C9-E2F66952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7F8AFF-A27A-6942-BBC9-EDB5A40C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D235-57A9-5546-852B-4AC01C36B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23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A75D59-79E2-264E-99CD-E63E6CCD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8F99-4424-2F46-957B-0B4F82A16555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5B0F73-4CE7-C842-B59A-C143BFF3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4AD8A-872C-F049-8C5C-913FF81D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CC29-62BA-AA43-8703-A1F6510A1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8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3F459B-D982-BE4C-96DC-DAA8579C33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074200-BD71-D044-BE9C-951B60F94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F95D-841F-E448-B28C-9D4C4BE68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68E966-9F53-1A41-8766-76E0A6585FBA}" type="datetime1">
              <a:rPr lang="en-US" altLang="en-US"/>
              <a:pPr>
                <a:defRPr/>
              </a:pPr>
              <a:t>10/13/25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EFDE-85C5-124F-8E74-BDB9A565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7832-4E07-0446-A386-661534C81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8A1B5E-A87E-4F45-BC6C-97883D322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3490616-207B-8246-BF03-98E4D4B8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10207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Wind Chill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Atmospheric Sciences 101</a:t>
            </a:r>
            <a:b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Autumn 2025</a:t>
            </a:r>
          </a:p>
        </p:txBody>
      </p:sp>
      <p:pic>
        <p:nvPicPr>
          <p:cNvPr id="15362" name="Content Placeholder 4">
            <a:extLst>
              <a:ext uri="{FF2B5EF4-FFF2-40B4-BE49-F238E27FC236}">
                <a16:creationId xmlns:a16="http://schemas.microsoft.com/office/drawing/2014/main" id="{9C912F42-3AED-A147-8EC4-FC1DB24EE5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904921"/>
            <a:ext cx="8229600" cy="190341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DE4DAA-F7DA-9244-8206-24B78D93EE44}"/>
              </a:ext>
            </a:extLst>
          </p:cNvPr>
          <p:cNvSpPr/>
          <p:nvPr/>
        </p:nvSpPr>
        <p:spPr>
          <a:xfrm>
            <a:off x="1864218" y="2799352"/>
            <a:ext cx="569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Wind chill is mentioned a lot in the media.  What is it?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64DC6E4-2313-0A48-BDD0-976F3BD2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2" name="Content Placeholder 4">
            <a:extLst>
              <a:ext uri="{FF2B5EF4-FFF2-40B4-BE49-F238E27FC236}">
                <a16:creationId xmlns:a16="http://schemas.microsoft.com/office/drawing/2014/main" id="{5504311C-4FE4-7744-8A5B-A49B44E83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3" y="1674813"/>
            <a:ext cx="7867650" cy="4445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A1B822C-028F-8540-8148-F3678A64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12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Will water freeze with a temperate of 35F and a wind chill of 30F?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80ECD-1FCE-1392-66BE-9363B15EB384}"/>
              </a:ext>
            </a:extLst>
          </p:cNvPr>
          <p:cNvSpPr txBox="1"/>
          <p:nvPr/>
        </p:nvSpPr>
        <p:spPr>
          <a:xfrm>
            <a:off x="3860801" y="3133547"/>
            <a:ext cx="12538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0F34816-723D-8343-9689-85C5C446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7788"/>
            <a:ext cx="82296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No….</a:t>
            </a:r>
          </a:p>
        </p:txBody>
      </p:sp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BB8B6037-53C9-8E42-A65C-C42B2479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8FF6EE8-F2E0-E047-B6D8-1E4D0397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Wind Chill and Safety</a:t>
            </a:r>
          </a:p>
        </p:txBody>
      </p:sp>
      <p:pic>
        <p:nvPicPr>
          <p:cNvPr id="29698" name="Content Placeholder 5">
            <a:extLst>
              <a:ext uri="{FF2B5EF4-FFF2-40B4-BE49-F238E27FC236}">
                <a16:creationId xmlns:a16="http://schemas.microsoft.com/office/drawing/2014/main" id="{205E0C78-F368-0C4E-8121-DB1321222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417638"/>
            <a:ext cx="8054975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47F2643-FB2D-774B-9FDE-944E0374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169863"/>
            <a:ext cx="8229600" cy="11430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Frostbite Can Occur Rapidly at Low Windchill Temperatures</a:t>
            </a:r>
          </a:p>
        </p:txBody>
      </p:sp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A8BD68F4-764D-584D-A37C-AEE641C57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560513"/>
            <a:ext cx="5041900" cy="5127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CE1A40B-399C-7F45-A336-385FE60C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Why goosebumps when cold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514DD819-4F0E-784D-8CDA-7B48A3F23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3913" y="1417638"/>
            <a:ext cx="4956175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>
            <a:extLst>
              <a:ext uri="{FF2B5EF4-FFF2-40B4-BE49-F238E27FC236}">
                <a16:creationId xmlns:a16="http://schemas.microsoft.com/office/drawing/2014/main" id="{CC6A0A9E-5D06-D548-9804-AE4D1E7FA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274638"/>
            <a:ext cx="4956175" cy="4525962"/>
          </a:xfrm>
        </p:spPr>
      </p:pic>
      <p:sp>
        <p:nvSpPr>
          <p:cNvPr id="33794" name="TextBox 1">
            <a:extLst>
              <a:ext uri="{FF2B5EF4-FFF2-40B4-BE49-F238E27FC236}">
                <a16:creationId xmlns:a16="http://schemas.microsoft.com/office/drawing/2014/main" id="{7189A2AE-DDF0-2E40-937E-D4DEB20A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5199063"/>
            <a:ext cx="7318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Cold air makes hairs stick up to slow air and help create an insolating dead-air layer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C048-5870-804B-88CD-866FDAB6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49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There is another factor that influences our comfort and how heat moves from our </a:t>
            </a:r>
            <a:r>
              <a:rPr lang="en-US" b="1">
                <a:solidFill>
                  <a:schemeClr val="tx2"/>
                </a:solidFill>
              </a:rPr>
              <a:t>skin into the </a:t>
            </a:r>
            <a:r>
              <a:rPr lang="en-US" b="1" dirty="0">
                <a:solidFill>
                  <a:schemeClr val="tx2"/>
                </a:solidFill>
              </a:rPr>
              <a:t>atmosphere.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F33F-E3FF-D649-9C1D-8F365189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0" y="3261464"/>
            <a:ext cx="8229600" cy="2697163"/>
          </a:xfrm>
        </p:spPr>
        <p:txBody>
          <a:bodyPr/>
          <a:lstStyle/>
          <a:p>
            <a:r>
              <a:rPr lang="en-US" sz="3600" dirty="0"/>
              <a:t>Humidity!</a:t>
            </a:r>
          </a:p>
          <a:p>
            <a:r>
              <a:rPr lang="en-US" sz="3600" dirty="0"/>
              <a:t>Controls evaporation (cooling) and condensation (warming)</a:t>
            </a:r>
          </a:p>
          <a:p>
            <a:r>
              <a:rPr lang="en-US" sz="3600" dirty="0"/>
              <a:t>Can’t cool as well with higher humidity</a:t>
            </a:r>
          </a:p>
          <a:p>
            <a:r>
              <a:rPr lang="en-US" sz="3600" dirty="0"/>
              <a:t>We will talk about that later….</a:t>
            </a:r>
          </a:p>
        </p:txBody>
      </p:sp>
    </p:spTree>
    <p:extLst>
      <p:ext uri="{BB962C8B-B14F-4D97-AF65-F5344CB8AC3E}">
        <p14:creationId xmlns:p14="http://schemas.microsoft.com/office/powerpoint/2010/main" val="174372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9B57-E727-515B-D5AA-054B72BA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 National Weather Service is Dropping Wind Chill Warmings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BEF5660-CB22-2C62-1D5A-5EE94D8F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41872"/>
            <a:ext cx="8229600" cy="1042618"/>
          </a:xfrm>
        </p:spPr>
      </p:pic>
      <p:pic>
        <p:nvPicPr>
          <p:cNvPr id="7" name="Picture 6" descr="A close-up of a service&#10;&#10;Description automatically generated">
            <a:extLst>
              <a:ext uri="{FF2B5EF4-FFF2-40B4-BE49-F238E27FC236}">
                <a16:creationId xmlns:a16="http://schemas.microsoft.com/office/drawing/2014/main" id="{4FB6D45D-04D4-4C43-52D7-9D1933AC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3" y="1619723"/>
            <a:ext cx="7772400" cy="1520063"/>
          </a:xfrm>
          <a:prstGeom prst="rect">
            <a:avLst/>
          </a:prstGeom>
        </p:spPr>
      </p:pic>
      <p:pic>
        <p:nvPicPr>
          <p:cNvPr id="9" name="Picture 8" descr="A screenshot of a news website&#10;&#10;Description automatically generated">
            <a:extLst>
              <a:ext uri="{FF2B5EF4-FFF2-40B4-BE49-F238E27FC236}">
                <a16:creationId xmlns:a16="http://schemas.microsoft.com/office/drawing/2014/main" id="{28D8A929-5EDF-5046-3EAB-E1C64D60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86576"/>
            <a:ext cx="6063343" cy="2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550A-F706-C8D5-245D-44E08E35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warning sign&#10;&#10;AI-generated content may be incorrect.">
            <a:extLst>
              <a:ext uri="{FF2B5EF4-FFF2-40B4-BE49-F238E27FC236}">
                <a16:creationId xmlns:a16="http://schemas.microsoft.com/office/drawing/2014/main" id="{B44AF0FF-5A35-D473-6E39-363F2F865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8" y="1162757"/>
            <a:ext cx="8843904" cy="4974696"/>
          </a:xfrm>
        </p:spPr>
      </p:pic>
    </p:spTree>
    <p:extLst>
      <p:ext uri="{BB962C8B-B14F-4D97-AF65-F5344CB8AC3E}">
        <p14:creationId xmlns:p14="http://schemas.microsoft.com/office/powerpoint/2010/main" val="198122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5B964F1-300F-284F-AB64-539C38B3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Weather Channel</a:t>
            </a:r>
          </a:p>
        </p:txBody>
      </p:sp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F9358393-3A29-4843-A46F-78C79D4E8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A737-16FC-D946-95DD-BA8CA07F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647"/>
            <a:ext cx="8229600" cy="6873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Wind Chill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6B2A6F77-0A8A-9C48-98DF-6F2D44CE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11" y="814034"/>
            <a:ext cx="8566326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Is a measure how cold you </a:t>
            </a:r>
            <a:r>
              <a:rPr lang="en-US" altLang="en-US" b="1" dirty="0">
                <a:ea typeface="ＭＳ Ｐゴシック" panose="020B0600070205080204" pitchFamily="34" charset="-128"/>
              </a:rPr>
              <a:t>loose heat</a:t>
            </a:r>
            <a:r>
              <a:rPr lang="en-US" altLang="en-US" dirty="0">
                <a:ea typeface="ＭＳ Ｐゴシック" panose="020B0600070205080204" pitchFamily="34" charset="-128"/>
              </a:rPr>
              <a:t>, considering the effects of winds.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 cold you feel.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There are a lot of misconceptions</a:t>
            </a:r>
            <a:r>
              <a:rPr lang="en-US" altLang="en-US" dirty="0">
                <a:ea typeface="ＭＳ Ｐゴシック" panose="020B0600070205080204" pitchFamily="34" charset="-128"/>
              </a:rPr>
              <a:t>.  For example, if the temperature is 35F and the wind chill is 29F, will water freeze?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D16EEAC7-26D9-E34D-9CFA-BA55C437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b="10738"/>
          <a:stretch>
            <a:fillRect/>
          </a:stretch>
        </p:blipFill>
        <p:spPr bwMode="auto">
          <a:xfrm>
            <a:off x="3115733" y="4230864"/>
            <a:ext cx="3139682" cy="251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42ED8EC-AF14-8744-88C6-426102DE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352675"/>
            <a:ext cx="8229600" cy="1143000"/>
          </a:xfrm>
        </p:spPr>
        <p:txBody>
          <a:bodyPr/>
          <a:lstStyle/>
          <a:p>
            <a:r>
              <a:rPr lang="en-US" altLang="en-US" sz="8800" b="1">
                <a:solidFill>
                  <a:srgbClr val="FF0000"/>
                </a:solidFill>
                <a:ea typeface="ＭＳ Ｐゴシック" panose="020B0600070205080204" pitchFamily="34" charset="-128"/>
              </a:rPr>
              <a:t>NO!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F2166AF-721A-5946-A583-78885A0AD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1363"/>
            <a:ext cx="7680325" cy="644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Wind Chill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9C3AC-DEEA-924D-B7DB-72019680C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" y="1516063"/>
            <a:ext cx="4983163" cy="2201862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The first wind chill formulas developed in the Antarctic before the Second World War,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Wind chill info was first made available by the National Weather Service in the 1970s.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09DB986C-2F3B-994B-916B-1DC42F2A9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6" y="1719263"/>
            <a:ext cx="2881312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22607E-7A4C-704F-8562-E100A340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9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  <a:latin typeface="+mn-lt"/>
              </a:rPr>
              <a:t>Wind Chill Was Based on Experiments</a:t>
            </a:r>
            <a:br>
              <a:rPr lang="en-US" sz="4000" dirty="0"/>
            </a:br>
            <a:r>
              <a:rPr lang="en-US" altLang="en-US" sz="3600" b="1" dirty="0">
                <a:ea typeface="ＭＳ Ｐゴシック" panose="020B0600070205080204" pitchFamily="34" charset="-128"/>
              </a:rPr>
              <a:t>Measured cooling rates of bottles of water for various combinations of temperature and wind</a:t>
            </a:r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388E0050-7A3E-9543-882B-6FDBDC125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7950" y="2992438"/>
            <a:ext cx="5321300" cy="3543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9EC0E3F-2E0B-964B-9BA1-3FD026B6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0363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Cooling rate depends on </a:t>
            </a:r>
            <a:r>
              <a:rPr lang="en-US" altLang="en-US" b="1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both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temperature and wind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00CF50-AE8F-A047-9C71-615975554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Difference in temperature </a:t>
            </a:r>
            <a:r>
              <a:rPr lang="en-US" altLang="en-US" dirty="0">
                <a:ea typeface="ＭＳ Ｐゴシック" panose="020B0600070205080204" pitchFamily="34" charset="-128"/>
              </a:rPr>
              <a:t>between bottle (or skin) and the environmental air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Wind speed</a:t>
            </a:r>
            <a:r>
              <a:rPr lang="en-US" altLang="en-US" dirty="0">
                <a:ea typeface="ＭＳ Ｐゴシック" panose="020B0600070205080204" pitchFamily="34" charset="-128"/>
              </a:rPr>
              <a:t>, which controls how effectively cold air is mixed to the bottle/skin, and how rapidly warm air near bottle/skin is removed.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4750AF3D-AF0B-F44F-9DD6-6DE18D50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2" b="7187"/>
          <a:stretch>
            <a:fillRect/>
          </a:stretch>
        </p:blipFill>
        <p:spPr bwMode="auto">
          <a:xfrm>
            <a:off x="2668831" y="4283075"/>
            <a:ext cx="3399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D1B1A1B-1602-4B44-974D-B5094A20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595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Led to the Wind Chill Formula Estimating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Loss of Heat 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as a Function of Temperature and Wind Speed</a:t>
            </a:r>
          </a:p>
        </p:txBody>
      </p:sp>
      <p:pic>
        <p:nvPicPr>
          <p:cNvPr id="22530" name="Content Placeholder 3" descr="forchill_600x405.jpg">
            <a:extLst>
              <a:ext uri="{FF2B5EF4-FFF2-40B4-BE49-F238E27FC236}">
                <a16:creationId xmlns:a16="http://schemas.microsoft.com/office/drawing/2014/main" id="{771F5581-01E5-5D4E-9608-272229FE8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8" r="-11368"/>
          <a:stretch>
            <a:fillRect/>
          </a:stretch>
        </p:blipFill>
        <p:spPr>
          <a:xfrm>
            <a:off x="601663" y="2128838"/>
            <a:ext cx="8229600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0309B47-DE52-A047-A3C7-953FBDA8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Wind Chill Temperature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92FBAD2B-C1ED-8444-A9BE-76B62054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Definition</a:t>
            </a:r>
            <a:r>
              <a:rPr lang="en-US" altLang="en-US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a still-air temperature that would have the same cooling effect on exposed human skin as a given combination of temperature and wind speed</a:t>
            </a:r>
          </a:p>
          <a:p>
            <a:r>
              <a:rPr lang="en-US" altLang="en-US" sz="4000" dirty="0">
                <a:ea typeface="ＭＳ Ｐゴシック" panose="020B0600070205080204" pitchFamily="34" charset="-128"/>
              </a:rPr>
              <a:t>Also called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wind chill index </a:t>
            </a:r>
            <a:r>
              <a:rPr lang="en-US" altLang="en-US" sz="4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wind chill equivalent temperature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ndChill2020 (1)  -  Compatibility Mode" id="{5C8E8EDA-D657-C749-8095-E05667EEA7CF}" vid="{B1A18D50-4949-3643-A7E5-17AC2CAF7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340</Words>
  <Application>Microsoft Macintosh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Theme</vt:lpstr>
      <vt:lpstr>Wind Chill Atmospheric Sciences 101 Autumn 2025</vt:lpstr>
      <vt:lpstr>Weather Channel</vt:lpstr>
      <vt:lpstr>Wind Chill</vt:lpstr>
      <vt:lpstr>NO!</vt:lpstr>
      <vt:lpstr>Wind Chill</vt:lpstr>
      <vt:lpstr>Wind Chill Was Based on Experiments Measured cooling rates of bottles of water for various combinations of temperature and wind</vt:lpstr>
      <vt:lpstr>Cooling rate depends on both temperature and wind</vt:lpstr>
      <vt:lpstr>Led to the Wind Chill Formula Estimating Loss of Heat as a Function of Temperature and Wind Speed</vt:lpstr>
      <vt:lpstr>Wind Chill Temperature</vt:lpstr>
      <vt:lpstr>PowerPoint Presentation</vt:lpstr>
      <vt:lpstr>Will water freeze with a temperate of 35F and a wind chill of 30F?</vt:lpstr>
      <vt:lpstr>No….</vt:lpstr>
      <vt:lpstr>Wind Chill and Safety</vt:lpstr>
      <vt:lpstr>Frostbite Can Occur Rapidly at Low Windchill Temperatures</vt:lpstr>
      <vt:lpstr>Why goosebumps when cold?</vt:lpstr>
      <vt:lpstr>PowerPoint Presentation</vt:lpstr>
      <vt:lpstr>There is another factor that influences our comfort and how heat moves from our skin into the atmosphere.</vt:lpstr>
      <vt:lpstr>The National Weather Service is Dropping Wind Chill Warmings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Chill</dc:title>
  <dc:creator>Clifford Mass</dc:creator>
  <cp:lastModifiedBy>Clifford F. Mass</cp:lastModifiedBy>
  <cp:revision>29</cp:revision>
  <dcterms:created xsi:type="dcterms:W3CDTF">2009-10-14T00:32:39Z</dcterms:created>
  <dcterms:modified xsi:type="dcterms:W3CDTF">2025-10-13T21:19:06Z</dcterms:modified>
</cp:coreProperties>
</file>