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68" r:id="rId2"/>
    <p:sldId id="281" r:id="rId3"/>
    <p:sldId id="272" r:id="rId4"/>
    <p:sldId id="284" r:id="rId5"/>
    <p:sldId id="285" r:id="rId6"/>
    <p:sldId id="270" r:id="rId7"/>
    <p:sldId id="283" r:id="rId8"/>
    <p:sldId id="259" r:id="rId9"/>
    <p:sldId id="286" r:id="rId10"/>
    <p:sldId id="287" r:id="rId11"/>
    <p:sldId id="289" r:id="rId12"/>
    <p:sldId id="290" r:id="rId13"/>
    <p:sldId id="291" r:id="rId14"/>
    <p:sldId id="292" r:id="rId15"/>
    <p:sldId id="288" r:id="rId16"/>
    <p:sldId id="293" r:id="rId17"/>
  </p:sldIdLst>
  <p:sldSz cx="10080625" cy="7559675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10" d="100"/>
          <a:sy n="110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78E35-EE51-4B7C-B176-82C5793871E5}" type="datetimeFigureOut">
              <a:rPr lang="en-US" smtClean="0"/>
              <a:t>2/3/21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9FCA1-B02E-44EC-97BC-0AF7BE9B1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Picture 36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5F85855F-2FEF-42F5-B4F7-EBE960D6A2B6}" type="slidenum">
              <a:rPr lang="en-US" sz="1400">
                <a:latin typeface="Times New Roman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2"/>
          <p:cNvSpPr txBox="1"/>
          <p:nvPr/>
        </p:nvSpPr>
        <p:spPr>
          <a:xfrm>
            <a:off x="182878" y="2452416"/>
            <a:ext cx="9897745" cy="646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>
              <a:buSzPct val="45000"/>
            </a:pPr>
            <a:endParaRPr lang="en-US" sz="2400" b="1" dirty="0">
              <a:latin typeface="Arial"/>
            </a:endParaRP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endParaRPr lang="en-US" sz="2400" b="1" dirty="0">
              <a:latin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C5EDD9-1B5C-6345-8671-F6316861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92" y="984227"/>
            <a:ext cx="9071640" cy="1262160"/>
          </a:xfrm>
        </p:spPr>
        <p:txBody>
          <a:bodyPr/>
          <a:lstStyle/>
          <a:p>
            <a:pPr algn="ctr"/>
            <a:r>
              <a:rPr lang="en-US" sz="4800" b="1" dirty="0"/>
              <a:t>Consortium Meeting</a:t>
            </a:r>
            <a:br>
              <a:rPr lang="en-US" sz="4800" b="1" dirty="0"/>
            </a:br>
            <a:r>
              <a:rPr lang="en-US" sz="4800" dirty="0"/>
              <a:t>February 4, 2021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A975B78-9494-7445-9C37-3D5DA04CD88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04492" y="2093601"/>
            <a:ext cx="9071640" cy="4384440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/>
              <a:t>Cliff Mass and David Ovens</a:t>
            </a:r>
          </a:p>
          <a:p>
            <a:pPr marL="0" indent="0" algn="ctr">
              <a:buNone/>
            </a:pPr>
            <a:r>
              <a:rPr lang="en-US" sz="3600" dirty="0"/>
              <a:t>University of Washington</a:t>
            </a:r>
          </a:p>
        </p:txBody>
      </p:sp>
    </p:spTree>
    <p:extLst>
      <p:ext uri="{BB962C8B-B14F-4D97-AF65-F5344CB8AC3E}">
        <p14:creationId xmlns:p14="http://schemas.microsoft.com/office/powerpoint/2010/main" val="1096785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BE7D5-B674-3B40-8BB8-8F0E60319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Forecast Verification Study for DNR/Ecology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E0591-5922-4044-B8F2-9A3112850662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71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C5D94-61C4-4445-B001-6DDA1CFE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BA341B-5648-4444-B0DA-B7E00E5D3178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5F0147B9-0F93-DB48-9AE8-25AB38A4C0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712" y="579437"/>
            <a:ext cx="73152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985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93D29-E244-2F42-B0B4-9E0CB54EC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EBED8-6C96-A743-864F-C4FADC581E36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47EFFEC6-DD80-C445-8E86-C5E03BF64D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712" y="579437"/>
            <a:ext cx="73152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789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35C0D-6974-CC47-A3A7-CF439C5B4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6966B-3D29-F04F-8DF6-1847C9943400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E2453273-9087-6D42-A2E6-F0C37CEF0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712" y="579437"/>
            <a:ext cx="73152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540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AE8A-007A-CF4B-8DC4-4338E104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8F3D4-EBA0-9A4C-8DEF-0518D0F273E9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321E1751-586C-E040-BED0-D3F0A51F9A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712" y="579437"/>
            <a:ext cx="73152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474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9AECF-FEC2-9746-83C9-896C0B4A8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3D1EA-8A9D-3241-A550-F89B46D4800A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atmos.uw.edu</a:t>
            </a:r>
            <a:r>
              <a:rPr lang="en-US" dirty="0"/>
              <a:t>/~</a:t>
            </a:r>
            <a:r>
              <a:rPr lang="en-US" dirty="0" err="1"/>
              <a:t>jbaars</a:t>
            </a:r>
            <a:r>
              <a:rPr lang="en-US" dirty="0"/>
              <a:t>/</a:t>
            </a:r>
            <a:r>
              <a:rPr lang="en-US" dirty="0" err="1"/>
              <a:t>index_dnr.php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167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8B3FC-F548-CC49-BF7D-4AF8208B0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Updated Consortium Description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848EC-4F33-D741-BC95-A3D3E817D8B5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Text, letter&#10;&#10;Description automatically generated">
            <a:extLst>
              <a:ext uri="{FF2B5EF4-FFF2-40B4-BE49-F238E27FC236}">
                <a16:creationId xmlns:a16="http://schemas.microsoft.com/office/drawing/2014/main" id="{D39F82CA-8EFD-A047-9C9A-25A1A14EC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099" y="1563480"/>
            <a:ext cx="7947448" cy="549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6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2"/>
          <p:cNvSpPr txBox="1"/>
          <p:nvPr/>
        </p:nvSpPr>
        <p:spPr>
          <a:xfrm>
            <a:off x="182879" y="831960"/>
            <a:ext cx="9897745" cy="646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>
              <a:buSzPct val="45000"/>
            </a:pPr>
            <a:endParaRPr lang="en-US" sz="2400" b="1" dirty="0">
              <a:latin typeface="Arial"/>
            </a:endParaRP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endParaRPr lang="en-US" sz="2400" b="1" dirty="0">
              <a:latin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6C55F4-28AF-B74B-BF0E-DA5ABA56E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Replacement of Sage Head Node</a:t>
            </a:r>
          </a:p>
        </p:txBody>
      </p:sp>
      <p:pic>
        <p:nvPicPr>
          <p:cNvPr id="6" name="Picture 5" descr="A group of surgeons performing surgery&#10;&#10;Description automatically generated with low confidence">
            <a:extLst>
              <a:ext uri="{FF2B5EF4-FFF2-40B4-BE49-F238E27FC236}">
                <a16:creationId xmlns:a16="http://schemas.microsoft.com/office/drawing/2014/main" id="{7605D15B-D36F-E146-9EBA-B05BC0F7C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031" y="2648787"/>
            <a:ext cx="5971612" cy="40789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AB78AA-315E-B54B-8E30-9704908DDF40}"/>
              </a:ext>
            </a:extLst>
          </p:cNvPr>
          <p:cNvSpPr txBox="1"/>
          <p:nvPr/>
        </p:nvSpPr>
        <p:spPr>
          <a:xfrm>
            <a:off x="1053297" y="1561662"/>
            <a:ext cx="8380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Like doing brain surgery on someone that has to go running that day</a:t>
            </a:r>
          </a:p>
        </p:txBody>
      </p:sp>
    </p:spTree>
    <p:extLst>
      <p:ext uri="{BB962C8B-B14F-4D97-AF65-F5344CB8AC3E}">
        <p14:creationId xmlns:p14="http://schemas.microsoft.com/office/powerpoint/2010/main" val="29825381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22977" y="407116"/>
            <a:ext cx="9071640" cy="725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3600" b="1" dirty="0">
                <a:solidFill>
                  <a:schemeClr val="tx2"/>
                </a:solidFill>
                <a:latin typeface="Arial"/>
              </a:rPr>
              <a:t>Replacing the Sage Node</a:t>
            </a:r>
            <a:endParaRPr sz="3600" b="1" dirty="0">
              <a:solidFill>
                <a:schemeClr val="tx2"/>
              </a:solidFill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178695"/>
            <a:ext cx="9241883" cy="54188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571500" indent="-571500"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This node is communication node for all the computation nodes and for transferring data to storage and with the outside world</a:t>
            </a:r>
          </a:p>
          <a:p>
            <a:pPr marL="571500" indent="-571500"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Was ten years old!</a:t>
            </a:r>
          </a:p>
          <a:p>
            <a:pPr marL="571500" indent="-571500"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Installed Jan 26, 2021</a:t>
            </a:r>
          </a:p>
          <a:p>
            <a:pPr marL="571500" indent="-571500"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32-core, Intel Xeon 6226R (increase of 20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cpus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571500" indent="-571500"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192 GB RAM (increase of 96 GB)</a:t>
            </a:r>
          </a:p>
          <a:p>
            <a:pPr marL="571500" indent="-571500"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220 TB RAID disk capacity (increase of ~75 TB)</a:t>
            </a:r>
          </a:p>
          <a:p>
            <a:pPr marL="571500" indent="-571500"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100 Gb/s EDR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infiniband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ct val="45000"/>
            </a:pPr>
            <a:endParaRPr lang="en-US" sz="2800" b="1" dirty="0">
              <a:latin typeface="Arial"/>
            </a:endParaRPr>
          </a:p>
          <a:p>
            <a:pPr>
              <a:buSzPct val="45000"/>
            </a:pPr>
            <a:endParaRPr lang="en-US" sz="2800" b="1" dirty="0">
              <a:latin typeface="Arial"/>
            </a:endParaRP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endParaRPr lang="en-US" sz="2400" b="1" dirty="0">
              <a:latin typeface="Arial"/>
            </a:endParaRPr>
          </a:p>
          <a:p>
            <a:pPr>
              <a:buSzPct val="45000"/>
            </a:pPr>
            <a:endParaRPr lang="en-US" sz="2400" b="1" dirty="0">
              <a:latin typeface="Arial"/>
            </a:endParaRP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endParaRPr lang="en-US" sz="2400" b="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535177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63850-DAF5-E84A-A1AA-197F8C0B4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Some Growing Pains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FC3FB-0EDE-C74A-9B7B-BB8EF7FA9E2B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504000" y="1340776"/>
            <a:ext cx="9241884" cy="4384440"/>
          </a:xfrm>
        </p:spPr>
        <p:txBody>
          <a:bodyPr/>
          <a:lstStyle/>
          <a:p>
            <a:pPr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Will require kernel (software) upgrades on older nodes – transferring files through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infiniband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is too slow due to kernel discrepancies. (have a temporary workaround)</a:t>
            </a:r>
          </a:p>
          <a:p>
            <a:pPr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Will result in faster runs because pre-processing is faster.  The extra CPUs will allow faster graphics generation.</a:t>
            </a:r>
          </a:p>
          <a:p>
            <a:pPr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Example, can prepare input and boundary files for 4/3-km domain on Sage vs running on 5 nodes before.</a:t>
            </a:r>
          </a:p>
          <a:p>
            <a:pPr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Will be optimizing processes during next month.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179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DEEEE-347E-104F-A623-A0389A6C0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Splitting the Ensemble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AF517-29C7-094F-AF28-3C835D1F5C76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7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106680"/>
            <a:ext cx="9071640" cy="725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3600" dirty="0">
                <a:latin typeface="Arial"/>
              </a:rPr>
              <a:t>NWRMC Meeting, February 4, 2021</a:t>
            </a:r>
            <a:endParaRPr sz="3600" dirty="0"/>
          </a:p>
        </p:txBody>
      </p:sp>
      <p:sp>
        <p:nvSpPr>
          <p:cNvPr id="42" name="TextShape 2"/>
          <p:cNvSpPr txBox="1"/>
          <p:nvPr/>
        </p:nvSpPr>
        <p:spPr>
          <a:xfrm>
            <a:off x="182879" y="831960"/>
            <a:ext cx="9897745" cy="646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>
              <a:buSzPct val="45000"/>
            </a:pPr>
            <a:r>
              <a:rPr lang="en-US" sz="2800" b="1" dirty="0">
                <a:latin typeface="Arial"/>
              </a:rPr>
              <a:t>Dec 11:  Ensemble runs split into 0-36 and 36-72 forecasts</a:t>
            </a: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endParaRPr lang="en-US" sz="2400" b="1" dirty="0">
              <a:latin typeface="Arial"/>
            </a:endParaRPr>
          </a:p>
          <a:p>
            <a:pPr>
              <a:buSzPct val="45000"/>
            </a:pPr>
            <a:endParaRPr lang="en-US" sz="2400" b="1" dirty="0">
              <a:latin typeface="Arial"/>
            </a:endParaRP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endParaRPr lang="en-US" sz="2400" b="1" dirty="0">
              <a:latin typeface="Arial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747" y="2629090"/>
            <a:ext cx="4572001" cy="34842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70" y="2496268"/>
            <a:ext cx="4572001" cy="36170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63259" y="1681594"/>
            <a:ext cx="4502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Completed 72-hr run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1590" y="1681594"/>
            <a:ext cx="398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Partially Complete 36-hr run</a:t>
            </a:r>
          </a:p>
        </p:txBody>
      </p:sp>
    </p:spTree>
    <p:extLst>
      <p:ext uri="{BB962C8B-B14F-4D97-AF65-F5344CB8AC3E}">
        <p14:creationId xmlns:p14="http://schemas.microsoft.com/office/powerpoint/2010/main" val="14871722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106680"/>
            <a:ext cx="9071640" cy="725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3600" dirty="0">
                <a:latin typeface="Arial"/>
              </a:rPr>
              <a:t>NWRMC Meeting, February 4, 2021</a:t>
            </a:r>
            <a:endParaRPr sz="3600" dirty="0"/>
          </a:p>
        </p:txBody>
      </p:sp>
      <p:sp>
        <p:nvSpPr>
          <p:cNvPr id="42" name="TextShape 2"/>
          <p:cNvSpPr txBox="1"/>
          <p:nvPr/>
        </p:nvSpPr>
        <p:spPr>
          <a:xfrm>
            <a:off x="182879" y="831960"/>
            <a:ext cx="9897745" cy="5690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>
              <a:buSzPct val="45000"/>
            </a:pPr>
            <a:r>
              <a:rPr lang="en-US" sz="2800" b="1" dirty="0">
                <a:latin typeface="Arial"/>
              </a:rPr>
              <a:t>Dec 11:  Ensemble runs split into 0-36 and 36-72 forecasts</a:t>
            </a:r>
          </a:p>
          <a:p>
            <a:pPr>
              <a:buSzPct val="45000"/>
            </a:pPr>
            <a:endParaRPr lang="en-US" sz="2400" b="1" dirty="0">
              <a:latin typeface="Arial"/>
            </a:endParaRPr>
          </a:p>
          <a:p>
            <a:pPr>
              <a:buSzPct val="45000"/>
            </a:pPr>
            <a:endParaRPr lang="en-US" sz="2400" b="1" dirty="0">
              <a:latin typeface="Arial"/>
            </a:endParaRP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endParaRPr lang="en-US" sz="2400" b="1" dirty="0">
              <a:latin typeface="Arial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302998"/>
              </p:ext>
            </p:extLst>
          </p:nvPr>
        </p:nvGraphicFramePr>
        <p:xfrm>
          <a:off x="320039" y="2071244"/>
          <a:ext cx="9585960" cy="4665380"/>
        </p:xfrm>
        <a:graphic>
          <a:graphicData uri="http://schemas.openxmlformats.org/drawingml/2006/table">
            <a:tbl>
              <a:tblPr firstRow="1" firstCol="1" bandRow="1">
                <a:tableStyleId>{E8034E78-7F5D-4C2E-B375-FC64B27BC917}</a:tableStyleId>
              </a:tblPr>
              <a:tblGrid>
                <a:gridCol w="3840481">
                  <a:extLst>
                    <a:ext uri="{9D8B030D-6E8A-4147-A177-3AD203B41FA5}">
                      <a16:colId xmlns:a16="http://schemas.microsoft.com/office/drawing/2014/main" val="267506512"/>
                    </a:ext>
                  </a:extLst>
                </a:gridCol>
                <a:gridCol w="2550159">
                  <a:extLst>
                    <a:ext uri="{9D8B030D-6E8A-4147-A177-3AD203B41FA5}">
                      <a16:colId xmlns:a16="http://schemas.microsoft.com/office/drawing/2014/main" val="4237308070"/>
                    </a:ext>
                  </a:extLst>
                </a:gridCol>
                <a:gridCol w="3195320">
                  <a:extLst>
                    <a:ext uri="{9D8B030D-6E8A-4147-A177-3AD203B41FA5}">
                      <a16:colId xmlns:a16="http://schemas.microsoft.com/office/drawing/2014/main" val="367635294"/>
                    </a:ext>
                  </a:extLst>
                </a:gridCol>
              </a:tblGrid>
              <a:tr h="907589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Product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Ready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time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Prior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to split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Ready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time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After split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869662"/>
                  </a:ext>
                </a:extLst>
              </a:tr>
              <a:tr h="701592">
                <a:tc>
                  <a:txBody>
                    <a:bodyPr/>
                    <a:lstStyle/>
                    <a:p>
                      <a:r>
                        <a:rPr lang="en-US" baseline="0" dirty="0"/>
                        <a:t>Mean and spread (0-36 hours)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7:30 am/pm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4:50 am/pm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660231"/>
                  </a:ext>
                </a:extLst>
              </a:tr>
              <a:tr h="701592">
                <a:tc>
                  <a:txBody>
                    <a:bodyPr/>
                    <a:lstStyle/>
                    <a:p>
                      <a:r>
                        <a:rPr lang="en-US" dirty="0"/>
                        <a:t>Mean and spread (0-72 hours)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7:30 am/pm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7:55 am/pm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031810"/>
                  </a:ext>
                </a:extLst>
              </a:tr>
              <a:tr h="525825">
                <a:tc>
                  <a:txBody>
                    <a:bodyPr/>
                    <a:lstStyle/>
                    <a:p>
                      <a:r>
                        <a:rPr lang="en-US" dirty="0"/>
                        <a:t>Plumes (0-36 hours)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6:40 – 7:15 am/pm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4:10 am/pm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072008"/>
                  </a:ext>
                </a:extLst>
              </a:tr>
              <a:tr h="525825">
                <a:tc>
                  <a:txBody>
                    <a:bodyPr/>
                    <a:lstStyle/>
                    <a:p>
                      <a:r>
                        <a:rPr lang="en-US" dirty="0"/>
                        <a:t>Plumes (0-72 hours)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6:40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– 7:15 am/pm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7:30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am/pm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415728"/>
                  </a:ext>
                </a:extLst>
              </a:tr>
              <a:tr h="1302957">
                <a:tc>
                  <a:txBody>
                    <a:bodyPr/>
                    <a:lstStyle/>
                    <a:p>
                      <a:r>
                        <a:rPr lang="en-US" dirty="0"/>
                        <a:t>Air Quality Plumes (for WSU</a:t>
                      </a:r>
                      <a:r>
                        <a:rPr lang="en-US" baseline="0" dirty="0"/>
                        <a:t> Machine learning and Idaho DEQ)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6:40 – 7:15 am/pm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7:15 – 7:40 am/pm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83384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0039" y="1289539"/>
            <a:ext cx="9585960" cy="7694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Trade-offs to splitting ensembles</a:t>
            </a:r>
          </a:p>
          <a:p>
            <a:pPr algn="ctr"/>
            <a:r>
              <a:rPr lang="en-US" sz="2000" b="1" dirty="0"/>
              <a:t>(since have to stop the model and run post-processing twice)</a:t>
            </a:r>
          </a:p>
        </p:txBody>
      </p:sp>
    </p:spTree>
    <p:extLst>
      <p:ext uri="{BB962C8B-B14F-4D97-AF65-F5344CB8AC3E}">
        <p14:creationId xmlns:p14="http://schemas.microsoft.com/office/powerpoint/2010/main" val="406607565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106680"/>
            <a:ext cx="9071640" cy="725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3600" b="1" dirty="0">
                <a:latin typeface="Arial"/>
              </a:rPr>
              <a:t>Other Changes of Note</a:t>
            </a:r>
            <a:endParaRPr sz="3600" b="1" dirty="0"/>
          </a:p>
        </p:txBody>
      </p:sp>
      <p:sp>
        <p:nvSpPr>
          <p:cNvPr id="42" name="TextShape 2"/>
          <p:cNvSpPr txBox="1"/>
          <p:nvPr/>
        </p:nvSpPr>
        <p:spPr>
          <a:xfrm>
            <a:off x="182879" y="831960"/>
            <a:ext cx="8764351" cy="635591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October 21, 2020 – smoke and aerosol effect from GEOS model turned off for the season (until July).</a:t>
            </a:r>
          </a:p>
          <a:p>
            <a:pPr marL="571500" indent="-571500">
              <a:buSzPct val="45000"/>
              <a:buFont typeface="Wingdings" pitchFamily="2" charset="2"/>
              <a:buChar char="§"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SzPct val="45000"/>
              <a:buFont typeface="Wingdings" pitchFamily="2" charset="2"/>
              <a:buChar char="§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October 2020 – wrfv75 (75 vertical level WRF-GFS) member had repeated CFL errors throughout October (nearly 1 in 3 runs).  Diagnosed and fixed by switching to auto-generated vertical levels.</a:t>
            </a:r>
          </a:p>
          <a:p>
            <a:pPr marL="342900" indent="-342900">
              <a:buSzPct val="45000"/>
              <a:buFont typeface="Wingdings" pitchFamily="2" charset="2"/>
              <a:buChar char="§"/>
            </a:pPr>
            <a:endParaRPr lang="en-US" sz="2400" b="1" dirty="0"/>
          </a:p>
          <a:p>
            <a:pPr marL="342900" indent="-342900">
              <a:buSzPct val="45000"/>
              <a:buFont typeface="Wingdings" pitchFamily="2" charset="2"/>
              <a:buChar char="§"/>
            </a:pPr>
            <a:endParaRPr lang="en-US" sz="2400" b="1" dirty="0"/>
          </a:p>
          <a:p>
            <a:pPr marL="800100" lvl="1" indent="-342900">
              <a:buSzPct val="45000"/>
              <a:buFont typeface="Wingdings" pitchFamily="2" charset="2"/>
              <a:buChar char="§"/>
            </a:pPr>
            <a:endParaRPr lang="en-US" sz="2400" b="1" dirty="0">
              <a:latin typeface="Arial"/>
            </a:endParaRP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endParaRPr lang="en-US" sz="2400" b="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178666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749C0-54D7-1F4C-A1FF-C5F0F0D78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Other changes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3F59E-1D8A-E448-A6B0-D4B368FAD935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504000" y="1410224"/>
            <a:ext cx="9071640" cy="4384440"/>
          </a:xfrm>
        </p:spPr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November 19, 2020 – HRRR-member updates to more closely match FSL’s HRRR: aerosol-aware Thompson microphysics, no grid-nudging, simple horizontal diffusion (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diff_opt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=1) vs the full diffusion (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diff_opt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=2) that we use in real-time WRF and other members.  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NOTE: still have to use Noah LSM instead of RUC LSM since do not have 9-layer soil data available for all 72 hours of forecast.</a:t>
            </a:r>
          </a:p>
          <a:p>
            <a:pPr marL="342900" indent="-342900">
              <a:buSzPct val="45000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January 3, 2021 – lost access to Japanese Met Office model, ensemble member JMA or JMAG.</a:t>
            </a:r>
          </a:p>
          <a:p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98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5093</TotalTime>
  <Words>526</Words>
  <Application>Microsoft Macintosh PowerPoint</Application>
  <PresentationFormat>Custom</PresentationFormat>
  <Paragraphs>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StarSymbol</vt:lpstr>
      <vt:lpstr>Times New Roman</vt:lpstr>
      <vt:lpstr>Wingdings</vt:lpstr>
      <vt:lpstr>Office Theme</vt:lpstr>
      <vt:lpstr>Consortium Meeting February 4, 2021</vt:lpstr>
      <vt:lpstr>Replacement of Sage Head Node</vt:lpstr>
      <vt:lpstr>PowerPoint Presentation</vt:lpstr>
      <vt:lpstr>Some Growing Pains</vt:lpstr>
      <vt:lpstr>Splitting the Ensemble</vt:lpstr>
      <vt:lpstr>PowerPoint Presentation</vt:lpstr>
      <vt:lpstr>PowerPoint Presentation</vt:lpstr>
      <vt:lpstr>PowerPoint Presentation</vt:lpstr>
      <vt:lpstr>Other changes</vt:lpstr>
      <vt:lpstr>Forecast Verification Study for DNR/Ecology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Updated Consortium Description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Ovens</dc:creator>
  <cp:lastModifiedBy>Clifford F. Mass</cp:lastModifiedBy>
  <cp:revision>92</cp:revision>
  <dcterms:modified xsi:type="dcterms:W3CDTF">2021-02-03T23:37:39Z</dcterms:modified>
</cp:coreProperties>
</file>