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7" r:id="rId2"/>
    <p:sldId id="256" r:id="rId3"/>
    <p:sldId id="260" r:id="rId4"/>
    <p:sldId id="259" r:id="rId5"/>
    <p:sldId id="257" r:id="rId6"/>
    <p:sldId id="258" r:id="rId7"/>
    <p:sldId id="261" r:id="rId8"/>
    <p:sldId id="268" r:id="rId9"/>
    <p:sldId id="272" r:id="rId10"/>
    <p:sldId id="264" r:id="rId11"/>
    <p:sldId id="266" r:id="rId12"/>
    <p:sldId id="269" r:id="rId13"/>
    <p:sldId id="270" r:id="rId14"/>
    <p:sldId id="271" r:id="rId15"/>
    <p:sldId id="267" r:id="rId16"/>
    <p:sldId id="279" r:id="rId17"/>
    <p:sldId id="275" r:id="rId18"/>
    <p:sldId id="276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/>
    <p:restoredTop sz="94608"/>
  </p:normalViewPr>
  <p:slideViewPr>
    <p:cSldViewPr>
      <p:cViewPr varScale="1">
        <p:scale>
          <a:sx n="117" d="100"/>
          <a:sy n="117" d="100"/>
        </p:scale>
        <p:origin x="1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866896-94CD-B1D6-1D6D-C599ABA32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90890-81C1-C964-64FF-76252CB87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225BD1-FA3E-7B62-EF64-6A9002D6B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CE5B-C552-AC43-8278-B72792C9D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E1FA7-DE4F-244C-A49B-904828464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E2287-B7CA-86C8-EF79-558BF902E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AA78F-2D55-8E3D-60BF-28DAA21E3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F3FA-D8F3-4B45-853A-F13D78900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26207-B987-5DB9-1AB2-8D1D7D7A7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F0FCE-7393-1157-56F0-E06EC73EA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CA65D-0D6C-9962-F90B-806DD6C41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0C6F-BF24-6A45-AC85-FD49E6ACF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7F1D7-509C-17B1-7A02-4F1781C98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C43CA-E6B1-1252-B25F-9B3E25958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3BFF7-B33D-68A4-FD5D-0F213BAA1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A027-6EB4-9F40-9C16-761415DB4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AC38E-14EF-2B7C-2D39-B754E0090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806BF-D721-3CBF-94FD-570DBC9CB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DFEC1-393C-A453-56E6-A74DB2A92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9C45-BAEB-CB4E-8C39-A234B473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5B5B0-744F-E129-3B9A-1671082FC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BB94F-1705-DF4F-CEE8-627538F5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59EA6-F9A5-D077-5093-F6084D297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550F-9438-804B-B817-3EF58FD42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6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825EC-C535-E6F4-3992-B77E78E37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EFC8A2-ECBF-8423-AC6A-67C8D653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8F88B0-C75A-3FF0-6572-0329E0D02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7312-2328-6445-A147-58D2DCB4E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C45490-B33A-31E7-A2AB-DA9D6757B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C4FACB-D103-4D0B-FBEE-F38B381AA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1E3542-6F97-B21D-11AD-F8B1ACF0C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E286-47A8-3C44-981E-2E6991EE3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2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00B905-DF5F-F9FB-D425-D4419F2E6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74CCAB-B18F-06E6-DEE2-854D3021B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8EBC-1BD8-4EAF-9FB0-547F36688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6EBA-1C0E-D04D-A586-E135C8999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1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0251F-8139-6476-3AC5-63EDF9771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AB6B9-9210-6674-18A2-E27641C4D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763F0-3975-5A01-7863-8E10E1D0B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262B-29AE-DB45-A640-54C0EEE24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0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0232D-713C-0EBC-CB78-482FA5648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CE3D2-3B72-603F-6289-92F5A7A07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36EF1-0EF3-7419-3457-92E15D87E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6AD9-BD62-824D-B7FA-E7E3D5BA6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89BC86-DA85-EBF2-3321-D3F97FD43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643931-28F0-D035-B896-731DF739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551FB9-5EE8-37DB-ED6C-641C47286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F77F89-0B29-2614-1A9B-D96FF67DA7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ECFF0C-300B-7FAF-F53E-B474496DF3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ADCA3FF-9836-DF43-90FC-AC2DC2B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1229D87-354F-862C-058F-BFD16F06E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Psychology of Weather Prediction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Atmospheric Sciences 452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Spring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9D34007-0C5A-05F8-B031-A255CED2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NWS Precipitation Icons</a:t>
            </a:r>
          </a:p>
        </p:txBody>
      </p:sp>
      <p:pic>
        <p:nvPicPr>
          <p:cNvPr id="21506" name="Picture 4" descr="chance3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6B7666E1-1136-09DE-723D-9F7CF7DA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314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hance2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EDA83BB6-BC82-2590-C1D1-DDF74AF5CC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>
            <a:fillRect/>
          </a:stretch>
        </p:blipFill>
        <p:spPr>
          <a:xfrm>
            <a:off x="3810000" y="3048000"/>
            <a:ext cx="1298575" cy="2762250"/>
          </a:xfrm>
          <a:noFill/>
        </p:spPr>
      </p:pic>
      <p:pic>
        <p:nvPicPr>
          <p:cNvPr id="21508" name="Picture 6" descr="chance8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C26F1797-F32F-2AC1-D633-64CB6973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6"/>
          <a:stretch>
            <a:fillRect/>
          </a:stretch>
        </p:blipFill>
        <p:spPr bwMode="auto">
          <a:xfrm>
            <a:off x="1752600" y="2971800"/>
            <a:ext cx="1622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80BB5A-1D86-3957-0809-FC1B933C6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990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And a “slight” chance of freezing drizzle reminds one of a trip to Antarctica</a:t>
            </a:r>
          </a:p>
        </p:txBody>
      </p:sp>
      <p:pic>
        <p:nvPicPr>
          <p:cNvPr id="22530" name="Picture 4" descr="chance9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4F52CEA5-1A46-C496-38D7-F3093F26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782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recipicon.tiff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FC8145FF-3726-0DB9-15F4-C5FD5699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29577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>
            <a:extLst>
              <a:ext uri="{FF2B5EF4-FFF2-40B4-BE49-F238E27FC236}">
                <a16:creationId xmlns:a16="http://schemas.microsoft.com/office/drawing/2014/main" id="{B45340F6-04E9-A09C-A52F-11C7E53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266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Study by Professor Joslyn and students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recipsurvey.tiff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103E9AA7-A5E0-C568-D40C-AC0E8EC8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8750"/>
            <a:ext cx="73533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7AD59FB-69C0-7418-8935-D590D619F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Winner</a:t>
            </a:r>
          </a:p>
        </p:txBody>
      </p:sp>
      <p:pic>
        <p:nvPicPr>
          <p:cNvPr id="27650" name="Picture 4" descr="PrecipiconSmall.tiff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0BFDE1DB-E0D1-BAA5-405E-12085F9D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1623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4AA320D-B727-5CCE-34EC-927A06351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Getting the Correct Response to Forecasts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1A5C792D-5566-0244-4B6E-FF44982DD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example: Excellent tornado forecasts (2011) in Joplin, MI were unable to stop massive deaths and injury.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Forecasts were very skillful but folks did not take the correct actions.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Shows the need for psychological studies.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Also true with Hurricane Katrina.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Many other examples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A4C1-D39D-9C49-A357-1D2A89A9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LA Wildfire:  Excellent Meteorological Forecasts-Poor Outcome</a:t>
            </a:r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BCE7A182-C119-E8E2-B1ED-64180775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80" y="1981200"/>
            <a:ext cx="6057239" cy="4114800"/>
          </a:xfrm>
        </p:spPr>
      </p:pic>
    </p:spTree>
    <p:extLst>
      <p:ext uri="{BB962C8B-B14F-4D97-AF65-F5344CB8AC3E}">
        <p14:creationId xmlns:p14="http://schemas.microsoft.com/office/powerpoint/2010/main" val="312050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3B65E24-8086-77B7-9910-66F8E8394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5" y="914400"/>
            <a:ext cx="7991475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National Weather Service is Putting Increasing Emphasis on </a:t>
            </a:r>
            <a:r>
              <a:rPr lang="en-US" altLang="en-US" b="1" dirty="0">
                <a:ea typeface="ＭＳ Ｐゴシック" panose="020B0600070205080204" pitchFamily="34" charset="-128"/>
              </a:rPr>
              <a:t>IDSS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(Impact-Based Decision Support Services)</a:t>
            </a:r>
          </a:p>
        </p:txBody>
      </p:sp>
      <p:pic>
        <p:nvPicPr>
          <p:cNvPr id="29698" name="Content Placeholder 4">
            <a:extLst>
              <a:ext uri="{FF2B5EF4-FFF2-40B4-BE49-F238E27FC236}">
                <a16:creationId xmlns:a16="http://schemas.microsoft.com/office/drawing/2014/main" id="{7097379C-840E-18A7-90EB-BFA37051C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2971800"/>
            <a:ext cx="7772400" cy="1639888"/>
          </a:xfrm>
        </p:spPr>
      </p:pic>
      <p:sp>
        <p:nvSpPr>
          <p:cNvPr id="29699" name="TextBox 5">
            <a:extLst>
              <a:ext uri="{FF2B5EF4-FFF2-40B4-BE49-F238E27FC236}">
                <a16:creationId xmlns:a16="http://schemas.microsoft.com/office/drawing/2014/main" id="{0124E61A-CC0B-2615-38CC-46F30D76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1485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IDSS includes forecast advice and interpretative services that the NWS provides to help partners, such as emergency personnel and public safety officials, make decisions.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11B21E4-5B0A-0534-8B13-9CB5F7DD3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NWS IDSS Goals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F8063AD0-7E46-686A-EC3D-9DF0F4CC7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2286000"/>
            <a:ext cx="8617264" cy="3124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9809350-733A-E74D-0BA9-8A4F47BE2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CF0C38B-CA56-3486-B3B8-FE1ED8FD8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Making skillful weather forecasts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 only half the battle.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Just as important, </a:t>
            </a:r>
            <a:r>
              <a:rPr lang="en-US" altLang="en-US" b="1" dirty="0">
                <a:ea typeface="ＭＳ Ｐゴシック" panose="020B0600070205080204" pitchFamily="34" charset="-128"/>
              </a:rPr>
              <a:t>and harder</a:t>
            </a:r>
            <a:r>
              <a:rPr lang="en-US" altLang="en-US" dirty="0">
                <a:ea typeface="ＭＳ Ｐゴシック" panose="020B0600070205080204" pitchFamily="34" charset="-128"/>
              </a:rPr>
              <a:t>, is to: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Communicate forecasts skillfully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 society to pay attention and to respond appropriately to save lives and property and to secure maximum economic benefit.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1DE058A-61B0-DAED-A559-A78C6375B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Psychology of Weather Prediction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27A11FD-CE23-84F5-B4D8-0EF147D61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Psychological elements are crucial.  Must strive to be </a:t>
            </a:r>
            <a:r>
              <a:rPr lang="en-US" altLang="en-US" b="1" dirty="0">
                <a:ea typeface="ＭＳ Ｐゴシック" panose="020B0600070205080204" pitchFamily="34" charset="-128"/>
              </a:rPr>
              <a:t>mentally neutral </a:t>
            </a:r>
            <a:r>
              <a:rPr lang="en-US" altLang="en-US" dirty="0">
                <a:ea typeface="ＭＳ Ｐゴシック" panose="020B0600070205080204" pitchFamily="34" charset="-128"/>
              </a:rPr>
              <a:t>about forecasts.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some ways, meteorologists are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last</a:t>
            </a:r>
            <a:r>
              <a:rPr lang="en-US" altLang="en-US" dirty="0">
                <a:ea typeface="ＭＳ Ｐゴシック" panose="020B0600070205080204" pitchFamily="34" charset="-128"/>
              </a:rPr>
              <a:t> people you want making forecasts, because we love interesting weather and have a bias to forecast intense weather too frequently.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Sometimes forecasters with great technical knowledge have poor performance because of psychological reasons!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5554-7E20-B24F-4C45-ED216D5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Recent Example of Failure to Do So:  LA Wildfire</a:t>
            </a:r>
          </a:p>
        </p:txBody>
      </p:sp>
      <p:pic>
        <p:nvPicPr>
          <p:cNvPr id="5" name="Content Placeholder 4" descr="A fire in the sky&#10;&#10;AI-generated content may be incorrect.">
            <a:extLst>
              <a:ext uri="{FF2B5EF4-FFF2-40B4-BE49-F238E27FC236}">
                <a16:creationId xmlns:a16="http://schemas.microsoft.com/office/drawing/2014/main" id="{B75799DE-3CCE-C6FD-1A3A-1AF1A605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955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val="325361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667F80D-5003-0186-54EB-5754EFA77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Potentially Good Forecasters</a:t>
            </a:r>
          </a:p>
        </p:txBody>
      </p:sp>
      <p:pic>
        <p:nvPicPr>
          <p:cNvPr id="15362" name="Content Placeholder 3" descr="spockfor.jpg">
            <a:extLst>
              <a:ext uri="{FF2B5EF4-FFF2-40B4-BE49-F238E27FC236}">
                <a16:creationId xmlns:a16="http://schemas.microsoft.com/office/drawing/2014/main" id="{DCFF8069-8877-A40B-ED95-87381FA91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7" r="-26997"/>
          <a:stretch>
            <a:fillRect/>
          </a:stretch>
        </p:blipFill>
        <p:spPr>
          <a:xfrm>
            <a:off x="-457200" y="2438400"/>
            <a:ext cx="6045200" cy="3200400"/>
          </a:xfrm>
        </p:spPr>
      </p:pic>
      <p:pic>
        <p:nvPicPr>
          <p:cNvPr id="15363" name="Picture 4" descr="DataTNG.jpg">
            <a:extLst>
              <a:ext uri="{FF2B5EF4-FFF2-40B4-BE49-F238E27FC236}">
                <a16:creationId xmlns:a16="http://schemas.microsoft.com/office/drawing/2014/main" id="{804860A0-A5CE-478D-77C6-559780D6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5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>
            <a:extLst>
              <a:ext uri="{FF2B5EF4-FFF2-40B4-BE49-F238E27FC236}">
                <a16:creationId xmlns:a16="http://schemas.microsoft.com/office/drawing/2014/main" id="{3773D2AB-3EC0-B26C-C2AB-C30F64607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Psychology of Weather Prediction</a:t>
            </a:r>
          </a:p>
        </p:txBody>
      </p:sp>
      <p:sp>
        <p:nvSpPr>
          <p:cNvPr id="16386" name="Rectangle 1027">
            <a:extLst>
              <a:ext uri="{FF2B5EF4-FFF2-40B4-BE49-F238E27FC236}">
                <a16:creationId xmlns:a16="http://schemas.microsoft.com/office/drawing/2014/main" id="{8A764BB0-F670-96A2-A29C-3D35FDE6E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many things are happening at once, meteorologists often focus on one of them to the detriment of others.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Humans like conceptual models and often hold on to them even when reality is at odds with such models. (like fronts)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Humans are deterministic animals and often push uncertainty away when we shouldn’t.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B4C4789-6DE9-D264-574A-62EFF1D06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  <a:ea typeface="ＭＳ Ｐゴシック" panose="020B0600070205080204" pitchFamily="34" charset="-128"/>
              </a:rPr>
              <a:t>Major Psychological Elements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E72902A-E8E5-6A7F-DE27-D6CE1B56C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724900" cy="5486400"/>
          </a:xfrm>
        </p:spPr>
        <p:txBody>
          <a:bodyPr/>
          <a:lstStyle/>
          <a:p>
            <a:r>
              <a:rPr lang="en-US" altLang="en-US">
                <a:solidFill>
                  <a:srgbClr val="333300"/>
                </a:solidFill>
                <a:ea typeface="ＭＳ Ｐゴシック" panose="020B0600070205080204" pitchFamily="34" charset="-128"/>
              </a:rPr>
              <a:t>LOVE</a:t>
            </a:r>
          </a:p>
          <a:p>
            <a:pPr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Meteorologists love interesting weather and tend to overforecast it</a:t>
            </a:r>
          </a:p>
          <a:p>
            <a:r>
              <a:rPr lang="en-US" altLang="en-US">
                <a:solidFill>
                  <a:srgbClr val="333300"/>
                </a:solidFill>
                <a:ea typeface="ＭＳ Ｐゴシック" panose="020B0600070205080204" pitchFamily="34" charset="-128"/>
              </a:rPr>
              <a:t>OVERCOMPENSATION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We tend to excessively compensate for previous errors.  This can produce a classic sinusoidal error evolution.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solidFill>
                  <a:srgbClr val="333300"/>
                </a:solidFill>
                <a:ea typeface="ＭＳ Ｐゴシック" panose="020B0600070205080204" pitchFamily="34" charset="-128"/>
              </a:rPr>
              <a:t>MACHO</a:t>
            </a:r>
          </a:p>
          <a:p>
            <a:pPr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There is a tendency to go for extreme or improbable situations.  If you hit, it is like meteorological cocaine high!</a:t>
            </a:r>
            <a:r>
              <a:rPr lang="en-US" altLang="en-US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>
                <a:solidFill>
                  <a:srgbClr val="333300"/>
                </a:solidFill>
                <a:ea typeface="ＭＳ Ｐゴシック" panose="020B0600070205080204" pitchFamily="34" charset="-128"/>
              </a:rPr>
              <a:t>INSECURE</a:t>
            </a:r>
          </a:p>
          <a:p>
            <a:pPr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Going with MOS or NWS forecast or fearing to deviate from them substantially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1C92761-BC92-6FE6-EDE1-49550FD04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The Bottom Line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0EA4C96-5E7A-974F-858B-37703551C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Forecasting is very important and critically affects people’s lives.  It requires professional detachment.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643C78F-5825-2AB5-4B87-2F4C32126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Understanding How Our Customers Use Weather Forecasts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D39BD91-824C-DC09-725A-CEC879578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Psychological studies have examined how people interpret and use forecasts.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can we express predictions in a way to maximize understanding and correct response?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particular issue is probabilistic prediction.  How to communicate uncertainty?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6165A9C-539F-7221-502B-6886BEA22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Communication Issue:  Poor Icons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9922300-868F-D058-0D07-FDE370D91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NWS Icons</a:t>
            </a:r>
          </a:p>
        </p:txBody>
      </p:sp>
      <p:pic>
        <p:nvPicPr>
          <p:cNvPr id="23554" name="Content Placeholder 3" descr="newicon.tiff">
            <a:extLst>
              <a:ext uri="{FF2B5EF4-FFF2-40B4-BE49-F238E27FC236}">
                <a16:creationId xmlns:a16="http://schemas.microsoft.com/office/drawing/2014/main" id="{9521F1FB-0306-6A23-1C0B-2A3E12DF5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1" b="-3075"/>
          <a:stretch/>
        </p:blipFill>
        <p:spPr>
          <a:xfrm>
            <a:off x="914400" y="2819400"/>
            <a:ext cx="7772400" cy="1905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476</Words>
  <Application>Microsoft Macintosh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ＭＳ Ｐゴシック</vt:lpstr>
      <vt:lpstr>Times</vt:lpstr>
      <vt:lpstr>Office Theme</vt:lpstr>
      <vt:lpstr>Psychology of Weather Prediction Atmospheric Sciences 452 Spring 2025</vt:lpstr>
      <vt:lpstr>Psychology of Weather Prediction</vt:lpstr>
      <vt:lpstr>Potentially Good Forecasters</vt:lpstr>
      <vt:lpstr>Psychology of Weather Prediction</vt:lpstr>
      <vt:lpstr>Major Psychological Elements</vt:lpstr>
      <vt:lpstr>The Bottom Line</vt:lpstr>
      <vt:lpstr>Understanding How Our Customers Use Weather Forecasts</vt:lpstr>
      <vt:lpstr>Communication Issue:  Poor Icons</vt:lpstr>
      <vt:lpstr> NWS Icons</vt:lpstr>
      <vt:lpstr>NWS Precipitation Icons</vt:lpstr>
      <vt:lpstr>And a “slight” chance of freezing drizzle reminds one of a trip to Antarctica</vt:lpstr>
      <vt:lpstr>PowerPoint Presentation</vt:lpstr>
      <vt:lpstr>PowerPoint Presentation</vt:lpstr>
      <vt:lpstr>The Winner</vt:lpstr>
      <vt:lpstr>Getting the Correct Response to Forecasts</vt:lpstr>
      <vt:lpstr>LA Wildfire:  Excellent Meteorological Forecasts-Poor Outcome</vt:lpstr>
      <vt:lpstr>National Weather Service is Putting Increasing Emphasis on IDSS (Impact-Based Decision Support Services)</vt:lpstr>
      <vt:lpstr>NWS IDSS Goals</vt:lpstr>
      <vt:lpstr>Summary</vt:lpstr>
      <vt:lpstr>A Recent Example of Failure to Do So:  LA Wildfire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of Weather Prediction</dc:title>
  <dc:creator>Cliff Mass</dc:creator>
  <cp:lastModifiedBy>Clifford F. Mass</cp:lastModifiedBy>
  <cp:revision>38</cp:revision>
  <cp:lastPrinted>2001-03-28T01:45:55Z</cp:lastPrinted>
  <dcterms:created xsi:type="dcterms:W3CDTF">2014-04-02T00:31:47Z</dcterms:created>
  <dcterms:modified xsi:type="dcterms:W3CDTF">2025-04-04T18:27:07Z</dcterms:modified>
</cp:coreProperties>
</file>