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3" r:id="rId9"/>
    <p:sldId id="264" r:id="rId10"/>
    <p:sldId id="265" r:id="rId11"/>
    <p:sldId id="268" r:id="rId12"/>
    <p:sldId id="262" r:id="rId13"/>
    <p:sldId id="266" r:id="rId14"/>
    <p:sldId id="267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30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5"/>
    <p:restoredTop sz="94694"/>
  </p:normalViewPr>
  <p:slideViewPr>
    <p:cSldViewPr snapToGrid="0" snapToObjects="1">
      <p:cViewPr varScale="1">
        <p:scale>
          <a:sx n="153" d="100"/>
          <a:sy n="153" d="100"/>
        </p:scale>
        <p:origin x="184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5C0F-195F-8749-8F35-0D259E806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19FA1-2511-8F48-B4A2-F6AD861D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EF6A-9D3A-2742-A48C-8F11E95E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9866-5838-1240-8461-FB72ECE2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0614-3CDF-F346-A848-FE1B12A9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84A-BE64-8349-B750-3804E42B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42B4-2897-A842-85B7-95DAF38D1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0CE9A-A619-D24E-9C5F-B766D737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80D-8B52-2944-8064-931F7147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9F3C-63FF-6D4A-893C-B8403637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6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4574B-B6E2-0B41-AFCF-A5EDEDA8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281F-1D34-B741-A06F-F1F621F2C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7EDA-D022-CB40-9B77-EF92D091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13B7E-F75C-5449-A7C8-A6F215D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6A81-FB43-644C-AB65-6DC1D21C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6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B39-2ADF-674D-87E5-8E2DFFC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FF9B-35ED-3C40-AA96-7091E20FD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8CBF-6CF8-CC48-8DFF-F69F9EF6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9EC3-9656-794D-8040-D2250EAD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8283-8893-CC49-9146-890CEDB4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2831-2D99-5544-AAAF-B0CB1E17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F19-3FB0-AE46-9485-B30561B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3C05-E352-8D4C-B9F3-DAEFEA81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98B6-39FE-0F4A-AE61-17716835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A8D4-395C-3A4D-ACF9-D82D2EC9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2A10-0C2D-8E4F-943F-A26862AB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5F05-1DF8-3841-8A07-A4A02C1A3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174D6-DFE7-BE46-B76B-B08F7AE28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41F4-D49B-2949-BC96-DC58CEC8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D04DA-E4B6-3143-A95F-E539FC5D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9C4FA-5548-C742-AD34-B4E53838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CC2A-0338-CC4D-8372-56FFF84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9114E-CA6D-7146-90B6-C67240F09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E993C-DF0A-8B4A-BA0E-3E3B93CA8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32E8B-ABC9-7B40-AE9B-D1244A3C2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71364-2EBB-AD4C-84AD-6952663E6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B6C0B-DC90-424F-B5CF-AB043250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1AD55-0FBC-894D-BB29-36627055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4B37B-F787-E344-82C7-53D8FB9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6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F1E-C8A5-C94E-B044-8AE192B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F890-F7FF-3B41-A9D2-00FD497A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9788-51E2-1543-8966-0A7B4A77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2E153-458D-074F-B46F-5BD3FE02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4EDD4-BA98-B140-ACE0-CFF59512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E6AC4-0C66-3F4E-BA94-35AC4D26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3EBEB-7FB5-3542-9797-B37FB358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ABFA-92F4-BC4A-8999-80920E28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E97B-15B0-A64B-AF8F-53A2C2009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63AD2-786D-FD48-82CC-D5B6ACAB3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6C069-9BD5-F143-B916-48FB72BE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A28B4-9479-584B-B197-02590A35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07491-996B-EA45-BFE9-4B64C51F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A07B-0B0D-0B4B-898E-961FC913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D312E-85F6-2A45-BED4-3AFC9EC28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F0DD6-EE8B-C840-BC63-7E6447837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2415-E55B-6A44-8F88-CA43E1E7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4A08-3F7A-584C-A7C3-EA522A22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04A58-5126-7B4E-B0F2-E2E87D25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4B44C-0853-2341-A5FE-99A6867C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AC0E-0C4A-E448-A40C-5D06C8ACB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6EE4-50F6-E749-B53C-B4ED18FDB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83FEC-4024-034F-9F96-B97AFDECCEE6}" type="datetimeFigureOut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7561-6D37-B246-A9F5-BCD43C933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2536-1CDA-1E49-9DDB-1A35C3F83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AC9-F5E1-D148-AD5A-3779B6486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Wind Balances and Applications in Synoptic Meteorology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6853E-8B13-3E40-8762-DACF5C058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Atmospheric Sciences 370</a:t>
            </a:r>
          </a:p>
        </p:txBody>
      </p:sp>
    </p:spTree>
    <p:extLst>
      <p:ext uri="{BB962C8B-B14F-4D97-AF65-F5344CB8AC3E}">
        <p14:creationId xmlns:p14="http://schemas.microsoft.com/office/powerpoint/2010/main" val="113090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46DE-5F61-644F-BC05-21AE83B39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850 hPa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BABB53-3045-7943-A3B1-70A2FAD5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4759" y="176158"/>
            <a:ext cx="6316717" cy="6316717"/>
          </a:xfrm>
        </p:spPr>
      </p:pic>
    </p:spTree>
    <p:extLst>
      <p:ext uri="{BB962C8B-B14F-4D97-AF65-F5344CB8AC3E}">
        <p14:creationId xmlns:p14="http://schemas.microsoft.com/office/powerpoint/2010/main" val="87677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36F2-4685-9E44-A9DC-07C41409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041" y="407166"/>
            <a:ext cx="4639887" cy="521271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Develop a Relationship Between the Distance Between 500 hPa Contours (60 m interval) and wind speed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4C8E839-BE0E-894E-81CB-42A104E7A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5051" y="-15983"/>
            <a:ext cx="4639886" cy="6409917"/>
          </a:xfrm>
        </p:spPr>
      </p:pic>
    </p:spTree>
    <p:extLst>
      <p:ext uri="{BB962C8B-B14F-4D97-AF65-F5344CB8AC3E}">
        <p14:creationId xmlns:p14="http://schemas.microsoft.com/office/powerpoint/2010/main" val="1706886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0AC9-9481-1B49-8D65-37973225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Contour Spacing (in degrees of latitude) Versus Wind Speed at 500 hPa (60 m contour interval)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3D36DA06-6EFE-B540-AEF1-4D27DD9D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975" y="2141537"/>
            <a:ext cx="627804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3E07D-33AD-B941-9674-C4B81E8C9196}"/>
              </a:ext>
            </a:extLst>
          </p:cNvPr>
          <p:cNvSpPr txBox="1"/>
          <p:nvPr/>
        </p:nvSpPr>
        <p:spPr>
          <a:xfrm>
            <a:off x="2061556" y="4073236"/>
            <a:ext cx="95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6D39-173E-E447-A7BC-0C94D5C7F178}"/>
              </a:ext>
            </a:extLst>
          </p:cNvPr>
          <p:cNvSpPr txBox="1"/>
          <p:nvPr/>
        </p:nvSpPr>
        <p:spPr>
          <a:xfrm>
            <a:off x="4813069" y="1956871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 in knots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423B1-0A9F-4043-8F98-902F25685331}"/>
              </a:ext>
            </a:extLst>
          </p:cNvPr>
          <p:cNvSpPr txBox="1"/>
          <p:nvPr/>
        </p:nvSpPr>
        <p:spPr>
          <a:xfrm>
            <a:off x="9373985" y="3466407"/>
            <a:ext cx="2276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degree of latitude</a:t>
            </a:r>
          </a:p>
          <a:p>
            <a:r>
              <a:rPr lang="en-US" sz="2000" b="1" dirty="0"/>
              <a:t>is  ~ 111 km</a:t>
            </a:r>
          </a:p>
        </p:txBody>
      </p:sp>
    </p:spTree>
    <p:extLst>
      <p:ext uri="{BB962C8B-B14F-4D97-AF65-F5344CB8AC3E}">
        <p14:creationId xmlns:p14="http://schemas.microsoft.com/office/powerpoint/2010/main" val="600710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2036-AF0B-284D-8340-39089975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1417" cy="84853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9CCB-4E63-CD4F-9089-DE30F1FB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Wind speed increase as contour spacing decreases.</a:t>
            </a:r>
          </a:p>
          <a:p>
            <a:r>
              <a:rPr lang="en-US" sz="3200" dirty="0"/>
              <a:t>But why does contour spacing INCREASE for the same speed as one goes to the south?</a:t>
            </a:r>
          </a:p>
          <a:p>
            <a:r>
              <a:rPr lang="en-US" sz="3200" dirty="0"/>
              <a:t>Why need LESS height</a:t>
            </a:r>
          </a:p>
          <a:p>
            <a:pPr marL="0" indent="0">
              <a:buNone/>
            </a:pPr>
            <a:r>
              <a:rPr lang="en-US" sz="3200" dirty="0"/>
              <a:t>gradient to get the same </a:t>
            </a:r>
          </a:p>
          <a:p>
            <a:pPr marL="0" indent="0">
              <a:buNone/>
            </a:pPr>
            <a:r>
              <a:rPr lang="en-US" sz="3200" dirty="0"/>
              <a:t>wind speed?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D624135-60F2-5348-A826-84623101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92" y="2678708"/>
            <a:ext cx="5503025" cy="3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1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39D4-1F7E-E241-A0E4-757B91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Answer:  because f is less.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EDDE76-68B7-8240-90E1-11812DC68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4" y="1388438"/>
            <a:ext cx="10515600" cy="1451733"/>
          </a:xfr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BE39B26-D051-274F-8FDE-25B834D9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49" y="2714001"/>
            <a:ext cx="6042945" cy="37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35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36BE-2D82-5047-97B4-6DC6D319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 assumes that accelerations are small and that the centrifugal force is not appreciable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0247-5CE0-4F4C-BFCF-21DB1DE9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04902"/>
            <a:ext cx="733884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But in strong, sharply curved flow, the centrifugal force is important</a:t>
            </a:r>
          </a:p>
          <a:p>
            <a:r>
              <a:rPr lang="en-US" dirty="0"/>
              <a:t>In such situations, the </a:t>
            </a:r>
            <a:r>
              <a:rPr lang="en-US" b="1" dirty="0"/>
              <a:t>gradient wind balance </a:t>
            </a:r>
            <a:r>
              <a:rPr lang="en-US" dirty="0"/>
              <a:t>is more accurate.</a:t>
            </a:r>
          </a:p>
          <a:p>
            <a:r>
              <a:rPr lang="en-US" dirty="0"/>
              <a:t>Gradient wind balance assumes a balance between:</a:t>
            </a:r>
          </a:p>
          <a:p>
            <a:pPr lvl="1"/>
            <a:r>
              <a:rPr lang="en-US" dirty="0"/>
              <a:t>Pressure gradient force</a:t>
            </a:r>
          </a:p>
          <a:p>
            <a:pPr lvl="1"/>
            <a:r>
              <a:rPr lang="en-US" dirty="0"/>
              <a:t>Coriolis force </a:t>
            </a:r>
          </a:p>
          <a:p>
            <a:pPr lvl="1"/>
            <a:r>
              <a:rPr lang="en-US" dirty="0"/>
              <a:t>Centrifugal force</a:t>
            </a:r>
          </a:p>
          <a:p>
            <a:r>
              <a:rPr lang="en-US" dirty="0"/>
              <a:t>Still assumes relatively steady stat, no drag/friction, and no mountains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E901-542B-F94C-809D-60ABA257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049" y="2004902"/>
            <a:ext cx="3306220" cy="38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1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5BD9-964E-9B42-8044-2C9DEE0F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Gradient Wind Balance (natural coordinates)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/>
              <p:nvPr/>
            </p:nvSpPr>
            <p:spPr>
              <a:xfrm>
                <a:off x="1592317" y="2701158"/>
                <a:ext cx="5933090" cy="1008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𝑓𝑉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17" y="2701158"/>
                <a:ext cx="5933090" cy="1008546"/>
              </a:xfrm>
              <a:prstGeom prst="rect">
                <a:avLst/>
              </a:prstGeom>
              <a:blipFill>
                <a:blip r:embed="rId2"/>
                <a:stretch>
                  <a:fillRect t="-2469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982FD6A-3916-F942-AF7B-0CF602DA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68" y="2108195"/>
            <a:ext cx="36449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2B85-968D-3B40-A6B1-1B1F7CB57FFA}"/>
              </a:ext>
            </a:extLst>
          </p:cNvPr>
          <p:cNvSpPr txBox="1"/>
          <p:nvPr/>
        </p:nvSpPr>
        <p:spPr>
          <a:xfrm>
            <a:off x="1408387" y="3943846"/>
            <a:ext cx="586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Centrifugal force       Coriolis                 Pressure Gradient 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9B0D5-E57B-A849-8242-204EE6B6B597}"/>
              </a:ext>
            </a:extLst>
          </p:cNvPr>
          <p:cNvSpPr txBox="1"/>
          <p:nvPr/>
        </p:nvSpPr>
        <p:spPr>
          <a:xfrm>
            <a:off x="2091560" y="5198961"/>
            <a:ext cx="7504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-25000" dirty="0"/>
              <a:t>T</a:t>
            </a:r>
            <a:r>
              <a:rPr lang="en-US" sz="3200" dirty="0"/>
              <a:t> is the radius of curvature of the the trajectory through point in question</a:t>
            </a:r>
          </a:p>
        </p:txBody>
      </p:sp>
    </p:spTree>
    <p:extLst>
      <p:ext uri="{BB962C8B-B14F-4D97-AF65-F5344CB8AC3E}">
        <p14:creationId xmlns:p14="http://schemas.microsoft.com/office/powerpoint/2010/main" val="285035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BDFB-74A1-BE49-9E5B-DB947A67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 Versus Streamlines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B757-475E-2545-B5D8-0422E26B8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Streamlines are lines parallel to the flow at some time.</a:t>
            </a:r>
          </a:p>
          <a:p>
            <a:r>
              <a:rPr lang="en-US" dirty="0"/>
              <a:t>Trajectories show the three-dimensional path of air parcel over time ending or starting at a point.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B2B3BB4-CF74-F74A-9150-BA662733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55" y="3429000"/>
            <a:ext cx="4451338" cy="2819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86B41-A107-CC45-A113-AD333A860176}"/>
              </a:ext>
            </a:extLst>
          </p:cNvPr>
          <p:cNvSpPr txBox="1"/>
          <p:nvPr/>
        </p:nvSpPr>
        <p:spPr>
          <a:xfrm>
            <a:off x="2343806" y="6311900"/>
            <a:ext cx="128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Streamlines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0317C46-D7CC-B640-A32E-E39AF088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2" y="3429000"/>
            <a:ext cx="5741588" cy="256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D96DC-2594-9B4A-9DAF-FCFC54B6EF69}"/>
              </a:ext>
            </a:extLst>
          </p:cNvPr>
          <p:cNvSpPr txBox="1"/>
          <p:nvPr/>
        </p:nvSpPr>
        <p:spPr>
          <a:xfrm>
            <a:off x="8061434" y="6176963"/>
            <a:ext cx="127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Trajectories</a:t>
            </a:r>
          </a:p>
        </p:txBody>
      </p:sp>
    </p:spTree>
    <p:extLst>
      <p:ext uri="{BB962C8B-B14F-4D97-AF65-F5344CB8AC3E}">
        <p14:creationId xmlns:p14="http://schemas.microsoft.com/office/powerpoint/2010/main" val="3051802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613B-C28B-BF4D-BD23-5C8863D4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2255" cy="7699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Radius of Curvature of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821FA-D08D-1B4D-BF04-338B615F6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230"/>
          <a:stretch/>
        </p:blipFill>
        <p:spPr>
          <a:xfrm>
            <a:off x="431609" y="1562867"/>
            <a:ext cx="5527757" cy="4351338"/>
          </a:xfr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7CB0FBB3-0580-6543-9EBD-FA5FAB71F2C9}"/>
              </a:ext>
            </a:extLst>
          </p:cNvPr>
          <p:cNvSpPr/>
          <p:nvPr/>
        </p:nvSpPr>
        <p:spPr>
          <a:xfrm rot="18778032">
            <a:off x="7638953" y="1931895"/>
            <a:ext cx="3913984" cy="451807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0D9027-1E24-0E41-AA4C-1E1ABACF221B}"/>
              </a:ext>
            </a:extLst>
          </p:cNvPr>
          <p:cNvSpPr/>
          <p:nvPr/>
        </p:nvSpPr>
        <p:spPr>
          <a:xfrm rot="19216222" flipH="1">
            <a:off x="8572367" y="2377965"/>
            <a:ext cx="129415" cy="210206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47434C66-4E1C-864E-B163-BF04CC1B19A5}"/>
              </a:ext>
            </a:extLst>
          </p:cNvPr>
          <p:cNvSpPr/>
          <p:nvPr/>
        </p:nvSpPr>
        <p:spPr>
          <a:xfrm rot="2876144">
            <a:off x="10010128" y="2406485"/>
            <a:ext cx="129033" cy="213965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B25A1-0AA0-7E46-BA14-D3598B780FC0}"/>
              </a:ext>
            </a:extLst>
          </p:cNvPr>
          <p:cNvSpPr txBox="1"/>
          <p:nvPr/>
        </p:nvSpPr>
        <p:spPr>
          <a:xfrm>
            <a:off x="9308205" y="4111694"/>
            <a:ext cx="57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T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8930B-EF7A-F947-A0A0-6CF43EE8D56C}"/>
              </a:ext>
            </a:extLst>
          </p:cNvPr>
          <p:cNvSpPr txBox="1"/>
          <p:nvPr/>
        </p:nvSpPr>
        <p:spPr>
          <a:xfrm>
            <a:off x="9358625" y="1681655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632712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Can Understand the Qualitative Effects of the Centrifugal Force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508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3500882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1383091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86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low or</a:t>
            </a:r>
          </a:p>
          <a:p>
            <a:r>
              <a:rPr lang="en-US" sz="3200" dirty="0"/>
              <a:t>trough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>
            <a:off x="7782906" y="2384289"/>
            <a:ext cx="199699" cy="13663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>
            <a:off x="7917245" y="2897911"/>
            <a:ext cx="199699" cy="86024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571846" y="204275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8057143" y="2971065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>
            <a:off x="6659981" y="3639470"/>
            <a:ext cx="1151734" cy="1764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948772" y="3790251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flipH="1">
            <a:off x="7948772" y="3639470"/>
            <a:ext cx="757523" cy="16154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7023290" y="383682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8587805" y="338130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8280552" y="391542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= Ce +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558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398682" y="2042755"/>
            <a:ext cx="2703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helps balance Pn, Co doesn’t have to be as large. Since Co= fV, then V does not have to be as large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948772" y="5302079"/>
            <a:ext cx="3984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&lt;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/>
              <a:t>Wind are subgeostrophic in low and troughs</a:t>
            </a:r>
          </a:p>
        </p:txBody>
      </p:sp>
    </p:spTree>
    <p:extLst>
      <p:ext uri="{BB962C8B-B14F-4D97-AF65-F5344CB8AC3E}">
        <p14:creationId xmlns:p14="http://schemas.microsoft.com/office/powerpoint/2010/main" val="380706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DF3B-8317-6E47-BD65-90BF0183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Heights and winds aloft are closely related by the geostrophic and gradient wind 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</p:spPr>
            <p:txBody>
              <a:bodyPr/>
              <a:lstStyle/>
              <a:p>
                <a:r>
                  <a:rPr lang="en-US" dirty="0"/>
                  <a:t>For 80%+ of the atmosphere outside of the inner tropics, the geostrophic relationship is quite good.</a:t>
                </a:r>
              </a:p>
              <a:p>
                <a:r>
                  <a:rPr lang="en-US" dirty="0"/>
                  <a:t>In natural coordinates: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𝑓𝑉𝑔𝑒𝑜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 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height</a:t>
                </a:r>
                <a:endParaRPr lang="en-US" sz="240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𝑔𝑒𝑜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           </a:t>
                </a:r>
                <a:r>
                  <a:rPr lang="en-US" sz="3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pressure</a:t>
                </a:r>
              </a:p>
              <a:p>
                <a:pPr marL="0" indent="0">
                  <a:buNone/>
                </a:pPr>
                <a:endPara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  <a:blipFill>
                <a:blip r:embed="rId2"/>
                <a:stretch>
                  <a:fillRect l="-1106" t="-3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7F4C09-C63B-1D4D-8C61-12734BFA37F2}"/>
              </a:ext>
            </a:extLst>
          </p:cNvPr>
          <p:cNvSpPr txBox="1"/>
          <p:nvPr/>
        </p:nvSpPr>
        <p:spPr>
          <a:xfrm>
            <a:off x="1397285" y="5024063"/>
            <a:ext cx="516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 Force          Horizonal Pressure Gradient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/>
              <p:nvPr/>
            </p:nvSpPr>
            <p:spPr>
              <a:xfrm flipH="1">
                <a:off x="1397285" y="5753527"/>
                <a:ext cx="457193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=7.292 ∗10 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−1 </m:t>
                          </m:r>
                        </m:e>
                      </m:func>
                    </m:oMath>
                  </m:oMathPara>
                </a14:m>
                <a:endParaRPr lang="en-US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7285" y="5753527"/>
                <a:ext cx="4571938" cy="276999"/>
              </a:xfrm>
              <a:prstGeom prst="rect">
                <a:avLst/>
              </a:prstGeom>
              <a:blipFill>
                <a:blip r:embed="rId3"/>
                <a:stretch>
                  <a:fillRect t="-22727" b="-4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D68E3B-B818-6B4F-817D-4194AEB1CE35}"/>
              </a:ext>
            </a:extLst>
          </p:cNvPr>
          <p:cNvCxnSpPr/>
          <p:nvPr/>
        </p:nvCxnSpPr>
        <p:spPr>
          <a:xfrm>
            <a:off x="9421402" y="4561726"/>
            <a:ext cx="18082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B189E3-F8E3-5441-A735-12C6823A2888}"/>
              </a:ext>
            </a:extLst>
          </p:cNvPr>
          <p:cNvCxnSpPr>
            <a:cxnSpLocks/>
          </p:cNvCxnSpPr>
          <p:nvPr/>
        </p:nvCxnSpPr>
        <p:spPr>
          <a:xfrm flipV="1">
            <a:off x="9421402" y="3029211"/>
            <a:ext cx="0" cy="1532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/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/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blipFill>
                <a:blip r:embed="rId5"/>
                <a:stretch>
                  <a:fillRect t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12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Opposite around Highs and Ridges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14021140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325423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86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low or</a:t>
            </a:r>
          </a:p>
          <a:p>
            <a:r>
              <a:rPr lang="en-US" sz="3200" dirty="0"/>
              <a:t>trough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 rot="10800000">
            <a:off x="7829511" y="3765962"/>
            <a:ext cx="199699" cy="65698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 rot="10800000">
            <a:off x="7946266" y="3765962"/>
            <a:ext cx="199699" cy="103304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882755" y="474480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311374" y="4292617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 rot="10800000">
            <a:off x="7906552" y="3577534"/>
            <a:ext cx="1021317" cy="20929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897965" y="3453620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rot="10800000" flipH="1">
            <a:off x="6583889" y="3605250"/>
            <a:ext cx="1245622" cy="14171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8217715" y="37469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7172724" y="372512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7906407" y="32019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+ Ce =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558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150773" y="1667546"/>
            <a:ext cx="270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supports P</a:t>
            </a:r>
            <a:r>
              <a:rPr lang="en-US" sz="2800" baseline="-25000" dirty="0"/>
              <a:t>n</a:t>
            </a:r>
            <a:r>
              <a:rPr lang="en-US" sz="2800" dirty="0"/>
              <a:t>, Co has to be larges. Since Co= fV, then V needs to be larger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706700" y="5177863"/>
            <a:ext cx="4226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&gt;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/>
              <a:t>Wind are supergeostrophic in low and troughs</a:t>
            </a:r>
          </a:p>
        </p:txBody>
      </p:sp>
    </p:spTree>
    <p:extLst>
      <p:ext uri="{BB962C8B-B14F-4D97-AF65-F5344CB8AC3E}">
        <p14:creationId xmlns:p14="http://schemas.microsoft.com/office/powerpoint/2010/main" val="1828818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880-AC24-F145-A241-4B60A09D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Explains an Interesting Phenomenon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11E2908-53D2-1040-8F8D-36B63B07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89"/>
          <a:stretch/>
        </p:blipFill>
        <p:spPr>
          <a:xfrm>
            <a:off x="1320360" y="1756149"/>
            <a:ext cx="8725824" cy="40441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B5AF1-BB0A-B340-9D81-ECB49FD6EB52}"/>
              </a:ext>
            </a:extLst>
          </p:cNvPr>
          <p:cNvSpPr txBox="1"/>
          <p:nvPr/>
        </p:nvSpPr>
        <p:spPr>
          <a:xfrm>
            <a:off x="2452255" y="3198167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39C1B-34AE-324F-B239-F43DB79FB4FD}"/>
              </a:ext>
            </a:extLst>
          </p:cNvPr>
          <p:cNvSpPr/>
          <p:nvPr/>
        </p:nvSpPr>
        <p:spPr>
          <a:xfrm>
            <a:off x="5683272" y="4898567"/>
            <a:ext cx="260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6741E-951B-E246-9B25-238415E8C1F6}"/>
              </a:ext>
            </a:extLst>
          </p:cNvPr>
          <p:cNvSpPr txBox="1"/>
          <p:nvPr/>
        </p:nvSpPr>
        <p:spPr>
          <a:xfrm>
            <a:off x="2319020" y="5277105"/>
            <a:ext cx="271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supergeostrophic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91BFC-EAF6-F84B-96C1-2A8D2C5898C6}"/>
              </a:ext>
            </a:extLst>
          </p:cNvPr>
          <p:cNvSpPr/>
          <p:nvPr/>
        </p:nvSpPr>
        <p:spPr>
          <a:xfrm>
            <a:off x="6030217" y="5604176"/>
            <a:ext cx="241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subgeostrophic</a:t>
            </a:r>
          </a:p>
        </p:txBody>
      </p:sp>
    </p:spTree>
    <p:extLst>
      <p:ext uri="{BB962C8B-B14F-4D97-AF65-F5344CB8AC3E}">
        <p14:creationId xmlns:p14="http://schemas.microsoft.com/office/powerpoint/2010/main" val="242437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6324-7025-FD4A-837C-AF059C288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Observed wind speeds in sharp troughs with high winds can be as much as 50% subgeostrophic, although most troughs are less.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AF280-5EBB-3F44-ABC3-202E1A97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Next I will show you a series of plots of heights, plus the ageostrophic wind vector.  </a:t>
            </a:r>
          </a:p>
          <a:p>
            <a:r>
              <a:rPr lang="en-US" sz="3600" dirty="0"/>
              <a:t>Ageostrophic wind vector is the vector difference between the actual wind and the geostrophic wind</a:t>
            </a:r>
          </a:p>
        </p:txBody>
      </p:sp>
    </p:spTree>
    <p:extLst>
      <p:ext uri="{BB962C8B-B14F-4D97-AF65-F5344CB8AC3E}">
        <p14:creationId xmlns:p14="http://schemas.microsoft.com/office/powerpoint/2010/main" val="126113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ECF97F29-7E95-104F-954D-AE602B4F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4338" name="Content Placeholder 3" descr="supergeo1.tiff">
            <a:extLst>
              <a:ext uri="{FF2B5EF4-FFF2-40B4-BE49-F238E27FC236}">
                <a16:creationId xmlns:a16="http://schemas.microsoft.com/office/drawing/2014/main" id="{BE192942-D03E-AB44-8761-BA1BDC87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1" y="381000"/>
            <a:ext cx="6989763" cy="5632450"/>
          </a:xfrm>
        </p:spPr>
      </p:pic>
    </p:spTree>
    <p:extLst>
      <p:ext uri="{BB962C8B-B14F-4D97-AF65-F5344CB8AC3E}">
        <p14:creationId xmlns:p14="http://schemas.microsoft.com/office/powerpoint/2010/main" val="2622139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43807A5-E3EA-B747-82CA-256F9803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5362" name="Content Placeholder 3" descr="subgeo2.tiff">
            <a:extLst>
              <a:ext uri="{FF2B5EF4-FFF2-40B4-BE49-F238E27FC236}">
                <a16:creationId xmlns:a16="http://schemas.microsoft.com/office/drawing/2014/main" id="{38EBE6E8-E60B-0340-9F21-328FD876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533400"/>
            <a:ext cx="5627688" cy="5659438"/>
          </a:xfrm>
        </p:spPr>
      </p:pic>
    </p:spTree>
    <p:extLst>
      <p:ext uri="{BB962C8B-B14F-4D97-AF65-F5344CB8AC3E}">
        <p14:creationId xmlns:p14="http://schemas.microsoft.com/office/powerpoint/2010/main" val="210444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0C43AE5-6D0B-244C-8E5C-04A22C1D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6386" name="Content Placeholder 3" descr="supergeo.tiff">
            <a:extLst>
              <a:ext uri="{FF2B5EF4-FFF2-40B4-BE49-F238E27FC236}">
                <a16:creationId xmlns:a16="http://schemas.microsoft.com/office/drawing/2014/main" id="{DD3255F3-CFA7-DA47-8501-5B95226A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838200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96467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DB163B2-65C1-EB41-8C15-925FCA53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7410" name="Content Placeholder 3" descr="super3.tiff">
            <a:extLst>
              <a:ext uri="{FF2B5EF4-FFF2-40B4-BE49-F238E27FC236}">
                <a16:creationId xmlns:a16="http://schemas.microsoft.com/office/drawing/2014/main" id="{718A574F-DF93-8E44-B7CD-EAE33824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9116" y="548946"/>
            <a:ext cx="6843657" cy="5760107"/>
          </a:xfrm>
        </p:spPr>
      </p:pic>
    </p:spTree>
    <p:extLst>
      <p:ext uri="{BB962C8B-B14F-4D97-AF65-F5344CB8AC3E}">
        <p14:creationId xmlns:p14="http://schemas.microsoft.com/office/powerpoint/2010/main" val="2952758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B20794D-158F-4B48-9D51-457A4587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8434" name="Content Placeholder 3" descr="super5.tiff">
            <a:extLst>
              <a:ext uri="{FF2B5EF4-FFF2-40B4-BE49-F238E27FC236}">
                <a16:creationId xmlns:a16="http://schemas.microsoft.com/office/drawing/2014/main" id="{06E67FD1-45B2-9647-A1C4-1E043B1FD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685800"/>
            <a:ext cx="7291388" cy="5486400"/>
          </a:xfrm>
        </p:spPr>
      </p:pic>
    </p:spTree>
    <p:extLst>
      <p:ext uri="{BB962C8B-B14F-4D97-AF65-F5344CB8AC3E}">
        <p14:creationId xmlns:p14="http://schemas.microsoft.com/office/powerpoint/2010/main" val="430192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18FEA4-4FFC-E445-B55A-C7D7D730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Inertial Wind Balance</a:t>
            </a:r>
            <a:br>
              <a:rPr lang="en-US" altLang="en-US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Coriolis Force Balanced by Centrifugal force in an environment with pressure gradient is weak or absent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/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000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𝑅𝑇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blipFill>
                <a:blip r:embed="rId2"/>
                <a:stretch>
                  <a:fillRect l="-8879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4701AB-03DA-5147-971E-A80C5FB75E28}"/>
              </a:ext>
            </a:extLst>
          </p:cNvPr>
          <p:cNvSpPr txBox="1"/>
          <p:nvPr/>
        </p:nvSpPr>
        <p:spPr>
          <a:xfrm>
            <a:off x="3623517" y="2923315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		Centrifugal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/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𝑓𝑉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blipFill>
                <a:blip r:embed="rId3"/>
                <a:stretch>
                  <a:fillRect l="-1563" t="-2222" r="-2344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5D84E4B-3B76-E848-8BEE-89E2756C1D05}"/>
              </a:ext>
            </a:extLst>
          </p:cNvPr>
          <p:cNvSpPr txBox="1"/>
          <p:nvPr/>
        </p:nvSpPr>
        <p:spPr>
          <a:xfrm>
            <a:off x="1152942" y="5103674"/>
            <a:ext cx="9886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Thus, one ends up with curved trajectories, whose radius of curvature depends on wind speed and latitude</a:t>
            </a:r>
          </a:p>
        </p:txBody>
      </p:sp>
    </p:spTree>
    <p:extLst>
      <p:ext uri="{BB962C8B-B14F-4D97-AF65-F5344CB8AC3E}">
        <p14:creationId xmlns:p14="http://schemas.microsoft.com/office/powerpoint/2010/main" val="2900956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41D7-98DC-2343-ADCB-28734435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Inertial Wind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CCF4-2E14-C440-A4F0-AE9D237C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68" y="1499805"/>
            <a:ext cx="11027979" cy="4351338"/>
          </a:xfrm>
        </p:spPr>
        <p:txBody>
          <a:bodyPr/>
          <a:lstStyle/>
          <a:p>
            <a:r>
              <a:rPr lang="en-US" dirty="0"/>
              <a:t>Sometimes evident when flow escapes from a gap into the open ocean.</a:t>
            </a:r>
          </a:p>
          <a:p>
            <a:r>
              <a:rPr lang="en-US" dirty="0"/>
              <a:t>IW balance is only strictly followed at the center of the flow exiting the gap (there is often a pressure gradient on the side of the jet)</a:t>
            </a:r>
          </a:p>
          <a:p>
            <a:r>
              <a:rPr lang="en-US" dirty="0"/>
              <a:t>Great example:  The Gulf of Tehuantepec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1AC7323-9494-2345-92AB-7A9761E2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724" y="3429000"/>
            <a:ext cx="5474552" cy="325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7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E28A-10F5-D542-9A40-C8058F95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Classic thought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D01E-A8CE-4249-8836-8ED9D466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72" y="1253331"/>
            <a:ext cx="10515600" cy="4351338"/>
          </a:xfrm>
        </p:spPr>
        <p:txBody>
          <a:bodyPr/>
          <a:lstStyle/>
          <a:p>
            <a:r>
              <a:rPr lang="en-US" dirty="0"/>
              <a:t>Start with a rotating planet and an atmosphere with pressure gradients and initially no winds </a:t>
            </a:r>
          </a:p>
          <a:p>
            <a:r>
              <a:rPr lang="en-US" dirty="0"/>
              <a:t>Assume no surface drag and mountains to keep it simple.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2F105-B2F2-9648-A757-FAD41B1869BB}"/>
              </a:ext>
            </a:extLst>
          </p:cNvPr>
          <p:cNvCxnSpPr/>
          <p:nvPr/>
        </p:nvCxnSpPr>
        <p:spPr>
          <a:xfrm>
            <a:off x="2300610" y="5128680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021311-81BB-5F40-947A-5667F2ECABB9}"/>
              </a:ext>
            </a:extLst>
          </p:cNvPr>
          <p:cNvCxnSpPr/>
          <p:nvPr/>
        </p:nvCxnSpPr>
        <p:spPr>
          <a:xfrm>
            <a:off x="2300611" y="4166264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6FA1B4-5ECD-354E-A758-93DACE7A2F26}"/>
              </a:ext>
            </a:extLst>
          </p:cNvPr>
          <p:cNvCxnSpPr/>
          <p:nvPr/>
        </p:nvCxnSpPr>
        <p:spPr>
          <a:xfrm>
            <a:off x="2300612" y="326647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65BF3-73BE-A34D-BC16-73DD2870F7DE}"/>
              </a:ext>
            </a:extLst>
          </p:cNvPr>
          <p:cNvCxnSpPr/>
          <p:nvPr/>
        </p:nvCxnSpPr>
        <p:spPr>
          <a:xfrm>
            <a:off x="2300610" y="604516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CF0DAC-40B3-1449-BAF5-09F03F25E099}"/>
              </a:ext>
            </a:extLst>
          </p:cNvPr>
          <p:cNvSpPr txBox="1"/>
          <p:nvPr/>
        </p:nvSpPr>
        <p:spPr>
          <a:xfrm>
            <a:off x="5436900" y="2763896"/>
            <a:ext cx="779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C52F6-E793-BE4E-89A6-A706E221C225}"/>
              </a:ext>
            </a:extLst>
          </p:cNvPr>
          <p:cNvSpPr txBox="1"/>
          <p:nvPr/>
        </p:nvSpPr>
        <p:spPr>
          <a:xfrm>
            <a:off x="5353639" y="6107250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92008BB-93F7-004D-9416-A948DA0E1FF1}"/>
              </a:ext>
            </a:extLst>
          </p:cNvPr>
          <p:cNvSpPr/>
          <p:nvPr/>
        </p:nvSpPr>
        <p:spPr>
          <a:xfrm rot="16200000">
            <a:off x="6146761" y="3137798"/>
            <a:ext cx="2842611" cy="5658766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60FAB51E-D3FB-F640-BBA4-CDC279F017C1}"/>
              </a:ext>
            </a:extLst>
          </p:cNvPr>
          <p:cNvSpPr/>
          <p:nvPr/>
        </p:nvSpPr>
        <p:spPr>
          <a:xfrm>
            <a:off x="4665133" y="5317067"/>
            <a:ext cx="73550" cy="6501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/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blipFill>
                <a:blip r:embed="rId2"/>
                <a:stretch>
                  <a:fillRect l="-15385" r="-1923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p Arrow 14">
            <a:extLst>
              <a:ext uri="{FF2B5EF4-FFF2-40B4-BE49-F238E27FC236}">
                <a16:creationId xmlns:a16="http://schemas.microsoft.com/office/drawing/2014/main" id="{1E4431AC-D820-204A-8A8E-EE5D7FFAFF38}"/>
              </a:ext>
            </a:extLst>
          </p:cNvPr>
          <p:cNvSpPr/>
          <p:nvPr/>
        </p:nvSpPr>
        <p:spPr>
          <a:xfrm>
            <a:off x="7366234" y="3922819"/>
            <a:ext cx="45719" cy="511050"/>
          </a:xfrm>
          <a:prstGeom prst="up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/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Up Arrow 16">
            <a:extLst>
              <a:ext uri="{FF2B5EF4-FFF2-40B4-BE49-F238E27FC236}">
                <a16:creationId xmlns:a16="http://schemas.microsoft.com/office/drawing/2014/main" id="{918DCC2B-6AFD-364C-89C6-7253499F5309}"/>
              </a:ext>
            </a:extLst>
          </p:cNvPr>
          <p:cNvSpPr/>
          <p:nvPr/>
        </p:nvSpPr>
        <p:spPr>
          <a:xfrm rot="10800000">
            <a:off x="7366232" y="4729202"/>
            <a:ext cx="45720" cy="716458"/>
          </a:xfrm>
          <a:prstGeom prst="up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FFE78-58A1-7448-BE60-2A5308B56814}"/>
              </a:ext>
            </a:extLst>
          </p:cNvPr>
          <p:cNvSpPr txBox="1"/>
          <p:nvPr/>
        </p:nvSpPr>
        <p:spPr>
          <a:xfrm>
            <a:off x="7541111" y="531706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</a:t>
            </a:r>
          </a:p>
        </p:txBody>
      </p:sp>
    </p:spTree>
    <p:extLst>
      <p:ext uri="{BB962C8B-B14F-4D97-AF65-F5344CB8AC3E}">
        <p14:creationId xmlns:p14="http://schemas.microsoft.com/office/powerpoint/2010/main" val="3713979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D68AD0C-A7EC-5945-B110-79B8D2FE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482" name="Content Placeholder 3" descr="i1520-0493-126-10-2673-f01.gif">
            <a:extLst>
              <a:ext uri="{FF2B5EF4-FFF2-40B4-BE49-F238E27FC236}">
                <a16:creationId xmlns:a16="http://schemas.microsoft.com/office/drawing/2014/main" id="{8B9F658D-A8C8-1548-A941-97153EE0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3352800" cy="6235700"/>
          </a:xfrm>
        </p:spPr>
      </p:pic>
      <p:pic>
        <p:nvPicPr>
          <p:cNvPr id="20483" name="Picture 4" descr="i1520-0493-126-10-2673-f13.gif">
            <a:extLst>
              <a:ext uri="{FF2B5EF4-FFF2-40B4-BE49-F238E27FC236}">
                <a16:creationId xmlns:a16="http://schemas.microsoft.com/office/drawing/2014/main" id="{F5BA1DB0-3F56-3E46-94EF-0F6793F6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838200"/>
            <a:ext cx="4937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37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D291AB-0492-734D-BEE4-9E8334E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3"/>
            <a:ext cx="2977055" cy="408075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Model Simulation</a:t>
            </a:r>
          </a:p>
        </p:txBody>
      </p:sp>
      <p:pic>
        <p:nvPicPr>
          <p:cNvPr id="21506" name="Content Placeholder 3" descr="i1520-0493-126-10-2673-f09.gif">
            <a:extLst>
              <a:ext uri="{FF2B5EF4-FFF2-40B4-BE49-F238E27FC236}">
                <a16:creationId xmlns:a16="http://schemas.microsoft.com/office/drawing/2014/main" id="{8801798F-D65D-3D46-BBC0-2698A18A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7" b="-17"/>
          <a:stretch/>
        </p:blipFill>
        <p:spPr>
          <a:xfrm>
            <a:off x="4550978" y="609544"/>
            <a:ext cx="7220607" cy="5975751"/>
          </a:xfrm>
        </p:spPr>
      </p:pic>
    </p:spTree>
    <p:extLst>
      <p:ext uri="{BB962C8B-B14F-4D97-AF65-F5344CB8AC3E}">
        <p14:creationId xmlns:p14="http://schemas.microsoft.com/office/powerpoint/2010/main" val="4286649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A206D9F-1A7D-A643-A428-952C7C14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300545"/>
            <a:ext cx="3815255" cy="3281965"/>
          </a:xfrm>
        </p:spPr>
        <p:txBody>
          <a:bodyPr/>
          <a:lstStyle/>
          <a:p>
            <a:pPr eaLnBrk="1" hangingPunct="1"/>
            <a:r>
              <a:rPr lang="en-US" altLang="en-US" dirty="0"/>
              <a:t>Observations</a:t>
            </a:r>
            <a:br>
              <a:rPr lang="en-US" altLang="en-US" dirty="0"/>
            </a:br>
            <a:r>
              <a:rPr lang="en-US" altLang="en-US" dirty="0"/>
              <a:t>Scatterometer</a:t>
            </a:r>
            <a:br>
              <a:rPr lang="en-US" altLang="en-US" dirty="0"/>
            </a:br>
            <a:r>
              <a:rPr lang="en-US" altLang="en-US" dirty="0"/>
              <a:t>Winds</a:t>
            </a:r>
          </a:p>
        </p:txBody>
      </p:sp>
      <p:pic>
        <p:nvPicPr>
          <p:cNvPr id="22530" name="Picture 4" descr="080308_quikscat_topo.jpg">
            <a:extLst>
              <a:ext uri="{FF2B5EF4-FFF2-40B4-BE49-F238E27FC236}">
                <a16:creationId xmlns:a16="http://schemas.microsoft.com/office/drawing/2014/main" id="{746399DB-CFD7-A642-A34B-CA6FF749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08" y="365125"/>
            <a:ext cx="637381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1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492E202-F148-1741-96F9-98EF37BA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2514600"/>
            <a:ext cx="7772400" cy="1143000"/>
          </a:xfrm>
        </p:spPr>
        <p:txBody>
          <a:bodyPr/>
          <a:lstStyle/>
          <a:p>
            <a:r>
              <a:rPr lang="en-US" altLang="en-US" dirty="0"/>
              <a:t>Surface drag or friction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C07E6A8-F656-3344-B34C-8A6695C0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721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FCAEAC7-5545-114E-BC88-6999DBAAE8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C583FFB-F58C-C74B-BEC4-526CFB6151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4579" name="Picture 4" descr="ferry4">
            <a:extLst>
              <a:ext uri="{FF2B5EF4-FFF2-40B4-BE49-F238E27FC236}">
                <a16:creationId xmlns:a16="http://schemas.microsoft.com/office/drawing/2014/main" id="{089C4339-8E18-044E-97AC-D01BE229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9850"/>
            <a:ext cx="8267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62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6BEBF3A-9914-1B4E-ABE1-6B4AC527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5602" name="Content Placeholder 3" descr="ferrydrag.tiff">
            <a:extLst>
              <a:ext uri="{FF2B5EF4-FFF2-40B4-BE49-F238E27FC236}">
                <a16:creationId xmlns:a16="http://schemas.microsoft.com/office/drawing/2014/main" id="{4A04C0AC-B489-E947-9A3F-4D1ACED2E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1" y="460376"/>
            <a:ext cx="7199313" cy="5559425"/>
          </a:xfrm>
        </p:spPr>
      </p:pic>
    </p:spTree>
    <p:extLst>
      <p:ext uri="{BB962C8B-B14F-4D97-AF65-F5344CB8AC3E}">
        <p14:creationId xmlns:p14="http://schemas.microsoft.com/office/powerpoint/2010/main" val="4123085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492E7C4-904F-324A-9141-692FF8B73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6B5A0B3E-4E62-3243-BC89-C425143DD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6627" name="Picture 6" descr="ferry2">
            <a:extLst>
              <a:ext uri="{FF2B5EF4-FFF2-40B4-BE49-F238E27FC236}">
                <a16:creationId xmlns:a16="http://schemas.microsoft.com/office/drawing/2014/main" id="{B1D2EBD7-5091-034F-9480-9512EAA8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31750"/>
            <a:ext cx="72136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882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45692DD8-BC55-D248-AB43-BF46734EF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EB8D03E-3265-8947-BFE3-955932956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7651" name="Picture 5" descr="2009011418.gif">
            <a:extLst>
              <a:ext uri="{FF2B5EF4-FFF2-40B4-BE49-F238E27FC236}">
                <a16:creationId xmlns:a16="http://schemas.microsoft.com/office/drawing/2014/main" id="{651B506C-9E09-044B-92B8-82685DA0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32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5FBBCEE-886F-8043-A34A-AC95443A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550" y="914400"/>
            <a:ext cx="7772400" cy="1143000"/>
          </a:xfrm>
        </p:spPr>
        <p:txBody>
          <a:bodyPr/>
          <a:lstStyle/>
          <a:p>
            <a:r>
              <a:rPr lang="en-US" altLang="en-US" dirty="0"/>
              <a:t>Terrain Effects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63E08A95-7AC2-1A48-93FA-34DE8796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5699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F9A7902-DC72-6947-B0BE-7536906E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896E725-D5B5-BE45-BF88-1A77B167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218969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E69F-01D7-224B-B54F-D1063081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8270200-43E1-5940-97FF-987D7FDA3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28" y="1481959"/>
            <a:ext cx="9422184" cy="4433969"/>
          </a:xfrm>
        </p:spPr>
      </p:pic>
    </p:spTree>
    <p:extLst>
      <p:ext uri="{BB962C8B-B14F-4D97-AF65-F5344CB8AC3E}">
        <p14:creationId xmlns:p14="http://schemas.microsoft.com/office/powerpoint/2010/main" val="1210803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EB7132E-4162-A340-A2F2-CD651E3A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DE412A3D-1BED-E94F-BC7E-E59406AC4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 r="47995" b="15414"/>
          <a:stretch>
            <a:fillRect/>
          </a:stretch>
        </p:blipFill>
        <p:spPr>
          <a:xfrm>
            <a:off x="2590800" y="201613"/>
            <a:ext cx="6477000" cy="6661150"/>
          </a:xfrm>
        </p:spPr>
      </p:pic>
    </p:spTree>
    <p:extLst>
      <p:ext uri="{BB962C8B-B14F-4D97-AF65-F5344CB8AC3E}">
        <p14:creationId xmlns:p14="http://schemas.microsoft.com/office/powerpoint/2010/main" val="2848498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B7D7AA6-B00D-C549-ADEA-AE8ADBC1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6866" name="Content Placeholder 3">
            <a:extLst>
              <a:ext uri="{FF2B5EF4-FFF2-40B4-BE49-F238E27FC236}">
                <a16:creationId xmlns:a16="http://schemas.microsoft.com/office/drawing/2014/main" id="{8D17681B-4A7D-544A-9DA4-1C1EBBD39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551" y="609600"/>
            <a:ext cx="9090025" cy="5715000"/>
          </a:xfrm>
        </p:spPr>
      </p:pic>
    </p:spTree>
    <p:extLst>
      <p:ext uri="{BB962C8B-B14F-4D97-AF65-F5344CB8AC3E}">
        <p14:creationId xmlns:p14="http://schemas.microsoft.com/office/powerpoint/2010/main" val="3817885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9664674B-37E1-9D42-AED3-4E680BA9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Cold Air Damming</a:t>
            </a:r>
          </a:p>
        </p:txBody>
      </p:sp>
      <p:pic>
        <p:nvPicPr>
          <p:cNvPr id="31746" name="Content Placeholder 3" descr="startup.jpg">
            <a:extLst>
              <a:ext uri="{FF2B5EF4-FFF2-40B4-BE49-F238E27FC236}">
                <a16:creationId xmlns:a16="http://schemas.microsoft.com/office/drawing/2014/main" id="{25521BA4-787E-A443-9FE2-3C4DBBC21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92" r="-19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053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5F3ADAA0-F493-F54F-A816-59B157BE1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2770" name="Content Placeholder 3" descr="coa1mslp.gif">
            <a:extLst>
              <a:ext uri="{FF2B5EF4-FFF2-40B4-BE49-F238E27FC236}">
                <a16:creationId xmlns:a16="http://schemas.microsoft.com/office/drawing/2014/main" id="{443BA409-338C-0844-8166-816B3AC74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0855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18476B7A-4683-4742-BED2-D3B6094E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Cold Air Damming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6ED46D83-0EDE-0144-89E7-B09B39C27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Found around the world, where there is stable flow interacting with terrain.</a:t>
            </a:r>
          </a:p>
          <a:p>
            <a:r>
              <a:rPr lang="en-US" altLang="en-US" dirty="0"/>
              <a:t>Dependent on a </a:t>
            </a:r>
            <a:r>
              <a:rPr lang="en-US" altLang="en-US" b="1" dirty="0"/>
              <a:t>semi-geostrophic </a:t>
            </a:r>
            <a:r>
              <a:rPr lang="en-US" altLang="en-US" dirty="0"/>
              <a:t>balance.  Geostrophic in one direction and ageostrophic in another.</a:t>
            </a:r>
          </a:p>
        </p:txBody>
      </p:sp>
    </p:spTree>
    <p:extLst>
      <p:ext uri="{BB962C8B-B14F-4D97-AF65-F5344CB8AC3E}">
        <p14:creationId xmlns:p14="http://schemas.microsoft.com/office/powerpoint/2010/main" val="1055577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19ABC51-758E-874C-966B-671DA597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42CA075E-C728-AB42-8CB9-6801941E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56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BA11616-4E9F-B143-9CE6-5F26E91F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8914" name="Content Placeholder 3">
            <a:extLst>
              <a:ext uri="{FF2B5EF4-FFF2-40B4-BE49-F238E27FC236}">
                <a16:creationId xmlns:a16="http://schemas.microsoft.com/office/drawing/2014/main" id="{197ABF73-3749-054F-B698-028B15A9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838200"/>
            <a:ext cx="7756525" cy="5334000"/>
          </a:xfrm>
        </p:spPr>
      </p:pic>
    </p:spTree>
    <p:extLst>
      <p:ext uri="{BB962C8B-B14F-4D97-AF65-F5344CB8AC3E}">
        <p14:creationId xmlns:p14="http://schemas.microsoft.com/office/powerpoint/2010/main" val="1956692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E3F1A88-D690-5F4F-B3EF-7979E3F6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r>
              <a:rPr lang="en-US" altLang="en-US" dirty="0"/>
              <a:t>1000 hPa</a:t>
            </a:r>
          </a:p>
        </p:txBody>
      </p:sp>
      <p:pic>
        <p:nvPicPr>
          <p:cNvPr id="39938" name="Content Placeholder 3">
            <a:extLst>
              <a:ext uri="{FF2B5EF4-FFF2-40B4-BE49-F238E27FC236}">
                <a16:creationId xmlns:a16="http://schemas.microsoft.com/office/drawing/2014/main" id="{9CB53B53-6129-4748-82AE-958C4EA76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371600"/>
            <a:ext cx="6546850" cy="5062538"/>
          </a:xfrm>
        </p:spPr>
      </p:pic>
    </p:spTree>
    <p:extLst>
      <p:ext uri="{BB962C8B-B14F-4D97-AF65-F5344CB8AC3E}">
        <p14:creationId xmlns:p14="http://schemas.microsoft.com/office/powerpoint/2010/main" val="183462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7CA6-163B-B448-B70F-961C0CCE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Geostrophic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865A-24B7-9A42-A2EC-54F3519FA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Needs sufficient space and time for the wind field to adjust to the pressure (mass) field.</a:t>
            </a:r>
          </a:p>
          <a:p>
            <a:r>
              <a:rPr lang="en-US" dirty="0"/>
              <a:t>If insufficient time (say a parcel hits a mountain), no geostrophy.</a:t>
            </a:r>
          </a:p>
          <a:p>
            <a:r>
              <a:rPr lang="en-US" dirty="0"/>
              <a:t>Advection and time rate of change of fields mush be small.</a:t>
            </a:r>
          </a:p>
          <a:p>
            <a:r>
              <a:rPr lang="en-US" dirty="0"/>
              <a:t>No friction.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8C9D3F-7CD5-6A4F-A398-292E9C5D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84" y="4283561"/>
            <a:ext cx="9334500" cy="2400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5ADDB2-F044-7048-AB6B-7BC43D6D24F9}"/>
              </a:ext>
            </a:extLst>
          </p:cNvPr>
          <p:cNvSpPr/>
          <p:nvPr/>
        </p:nvSpPr>
        <p:spPr>
          <a:xfrm>
            <a:off x="4270786" y="4283561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2C86FD-82FE-184B-8E0E-996762B991EA}"/>
              </a:ext>
            </a:extLst>
          </p:cNvPr>
          <p:cNvSpPr/>
          <p:nvPr/>
        </p:nvSpPr>
        <p:spPr>
          <a:xfrm>
            <a:off x="7940937" y="4156693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5E794A19-90FC-174A-A3A4-EC3F34A8034A}"/>
              </a:ext>
            </a:extLst>
          </p:cNvPr>
          <p:cNvSpPr/>
          <p:nvPr/>
        </p:nvSpPr>
        <p:spPr>
          <a:xfrm>
            <a:off x="5163671" y="4029825"/>
            <a:ext cx="3119717" cy="1268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FF36A-FE2A-C545-A69C-DAA742B5355A}"/>
              </a:ext>
            </a:extLst>
          </p:cNvPr>
          <p:cNvSpPr txBox="1"/>
          <p:nvPr/>
        </p:nvSpPr>
        <p:spPr>
          <a:xfrm>
            <a:off x="6400800" y="3776663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to be zero</a:t>
            </a:r>
          </a:p>
        </p:txBody>
      </p:sp>
    </p:spTree>
    <p:extLst>
      <p:ext uri="{BB962C8B-B14F-4D97-AF65-F5344CB8AC3E}">
        <p14:creationId xmlns:p14="http://schemas.microsoft.com/office/powerpoint/2010/main" val="103845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64F8-4318-6749-9894-F6C5A159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Need rate of change and advection to be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2537-E114-364A-AFA8-629B208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8689" cy="1971824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/>
              <p:nvPr/>
            </p:nvSpPr>
            <p:spPr>
              <a:xfrm>
                <a:off x="3044413" y="2630245"/>
                <a:ext cx="5766099" cy="724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𝐷𝑢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⃑"/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413" y="2630245"/>
                <a:ext cx="5766099" cy="724044"/>
              </a:xfrm>
              <a:prstGeom prst="rect">
                <a:avLst/>
              </a:prstGeom>
              <a:blipFill>
                <a:blip r:embed="rId2"/>
                <a:stretch>
                  <a:fillRect l="-175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BA661C6-0719-7D45-8B9E-260DEB40297B}"/>
              </a:ext>
            </a:extLst>
          </p:cNvPr>
          <p:cNvSpPr txBox="1"/>
          <p:nvPr/>
        </p:nvSpPr>
        <p:spPr>
          <a:xfrm>
            <a:off x="3922956" y="3955738"/>
            <a:ext cx="90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 of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C2B35-70B0-AD45-BA36-ABF94CB4CF3A}"/>
              </a:ext>
            </a:extLst>
          </p:cNvPr>
          <p:cNvSpPr txBox="1"/>
          <p:nvPr/>
        </p:nvSpPr>
        <p:spPr>
          <a:xfrm>
            <a:off x="5374586" y="3974243"/>
            <a:ext cx="110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116110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2665-D62A-E54D-83E1-CEB38EB2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90" y="128456"/>
            <a:ext cx="11188849" cy="9241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Deviations from geostrophic balance occur: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4697-9330-8242-BAFE-FA435D1D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43" y="1454019"/>
            <a:ext cx="7477462" cy="4351338"/>
          </a:xfrm>
        </p:spPr>
        <p:txBody>
          <a:bodyPr>
            <a:noAutofit/>
          </a:bodyPr>
          <a:lstStyle/>
          <a:p>
            <a:r>
              <a:rPr lang="en-US" sz="3200" dirty="0"/>
              <a:t>In the free atmosphere, in sharp troughs and ridges, where the centrifugal force is significant:  (gradient wind balance)</a:t>
            </a:r>
          </a:p>
          <a:p>
            <a:r>
              <a:rPr lang="en-US" sz="3200" dirty="0"/>
              <a:t>Near the equator where f is small</a:t>
            </a:r>
          </a:p>
          <a:p>
            <a:r>
              <a:rPr lang="en-US" sz="3200" dirty="0"/>
              <a:t> Near terrain</a:t>
            </a:r>
          </a:p>
          <a:p>
            <a:r>
              <a:rPr lang="en-US" sz="3200" dirty="0"/>
              <a:t>Near surface where drag is important</a:t>
            </a:r>
          </a:p>
          <a:p>
            <a:r>
              <a:rPr lang="en-US" sz="3200" dirty="0"/>
              <a:t>When the flow or forces change rapidly</a:t>
            </a:r>
          </a:p>
          <a:p>
            <a:r>
              <a:rPr lang="en-US" sz="3200" dirty="0"/>
              <a:t>Amazing, geostrophic balance is very applicable in a large portion of atmosphere north and south of ~5N and 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04E336E-8C69-D946-B084-26F3D32D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0" t="23209" r="5398" b="27382"/>
          <a:stretch/>
        </p:blipFill>
        <p:spPr>
          <a:xfrm>
            <a:off x="7291786" y="2229204"/>
            <a:ext cx="4844737" cy="24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8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C2FB-F012-5A4E-A3F0-42A304B8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BF4AE66-DC42-504D-BF76-365E362F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261" y="101955"/>
            <a:ext cx="6516441" cy="6516441"/>
          </a:xfrm>
        </p:spPr>
      </p:pic>
    </p:spTree>
    <p:extLst>
      <p:ext uri="{BB962C8B-B14F-4D97-AF65-F5344CB8AC3E}">
        <p14:creationId xmlns:p14="http://schemas.microsoft.com/office/powerpoint/2010/main" val="181041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C9A6B-ED0D-2246-A576-14D5998E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1A5225A-CF83-234F-A631-6250FDEFC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8855" y="501855"/>
            <a:ext cx="5854290" cy="5854290"/>
          </a:xfrm>
        </p:spPr>
      </p:pic>
    </p:spTree>
    <p:extLst>
      <p:ext uri="{BB962C8B-B14F-4D97-AF65-F5344CB8AC3E}">
        <p14:creationId xmlns:p14="http://schemas.microsoft.com/office/powerpoint/2010/main" val="2422238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887</Words>
  <Application>Microsoft Macintosh PowerPoint</Application>
  <PresentationFormat>Widescreen</PresentationFormat>
  <Paragraphs>124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Symbol</vt:lpstr>
      <vt:lpstr>Office Theme</vt:lpstr>
      <vt:lpstr>Wind Balances and Applications in Synoptic Meteorology</vt:lpstr>
      <vt:lpstr>Heights and winds aloft are closely related by the geostrophic and gradient wind relationships</vt:lpstr>
      <vt:lpstr>Classic thought experiment</vt:lpstr>
      <vt:lpstr>PowerPoint Presentation</vt:lpstr>
      <vt:lpstr>Geostrophic Balance</vt:lpstr>
      <vt:lpstr>Need rate of change and advection to be small</vt:lpstr>
      <vt:lpstr>Deviations from geostrophic balance occur:</vt:lpstr>
      <vt:lpstr>PowerPoint Presentation</vt:lpstr>
      <vt:lpstr>PowerPoint Presentation</vt:lpstr>
      <vt:lpstr>850 hPa</vt:lpstr>
      <vt:lpstr>Can Develop a Relationship Between the Distance Between 500 hPa Contours (60 m interval) and wind speed</vt:lpstr>
      <vt:lpstr>Contour Spacing (in degrees of latitude) Versus Wind Speed at 500 hPa (60 m contour interval)</vt:lpstr>
      <vt:lpstr>Question</vt:lpstr>
      <vt:lpstr>Answer:  because f is less.</vt:lpstr>
      <vt:lpstr>Geostrophic balance assumes that accelerations are small and that the centrifugal force is not appreciable</vt:lpstr>
      <vt:lpstr>Gradient Wind Balance (natural coordinates)</vt:lpstr>
      <vt:lpstr>Trajectories Versus Streamlines</vt:lpstr>
      <vt:lpstr>Radius of Curvature of Trajectories</vt:lpstr>
      <vt:lpstr>Can Understand the Qualitative Effects of the Centrifugal Force</vt:lpstr>
      <vt:lpstr>Opposite around Highs and Ridges</vt:lpstr>
      <vt:lpstr>Explains an Interesting Phenomenon</vt:lpstr>
      <vt:lpstr>Observed wind speeds in sharp troughs with high winds can be as much as 50% subgeostrophic, although most troughs are less.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Inertial Wind Balance Coriolis Force Balanced by Centrifugal force in an environment with pressure gradient is weak or absent</vt:lpstr>
      <vt:lpstr>Inertial Wind Balance</vt:lpstr>
      <vt:lpstr>PowerPoint Presentation</vt:lpstr>
      <vt:lpstr>Model Simulation</vt:lpstr>
      <vt:lpstr>Observations Scatterometer Winds</vt:lpstr>
      <vt:lpstr>Surface drag or friction</vt:lpstr>
      <vt:lpstr>PowerPoint Presentation</vt:lpstr>
      <vt:lpstr>PowerPoint Presentation</vt:lpstr>
      <vt:lpstr>PowerPoint Presentation</vt:lpstr>
      <vt:lpstr>PowerPoint Presentation</vt:lpstr>
      <vt:lpstr>Terrain Effects</vt:lpstr>
      <vt:lpstr>PowerPoint Presentation</vt:lpstr>
      <vt:lpstr>PowerPoint Presentation</vt:lpstr>
      <vt:lpstr>PowerPoint Presentation</vt:lpstr>
      <vt:lpstr>Cold Air Damming</vt:lpstr>
      <vt:lpstr>PowerPoint Presentation</vt:lpstr>
      <vt:lpstr>Cold Air Damming</vt:lpstr>
      <vt:lpstr>PowerPoint Presentation</vt:lpstr>
      <vt:lpstr>PowerPoint Presentation</vt:lpstr>
      <vt:lpstr>1000 hPa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Balances and Applications in Synoptic Meteorology</dc:title>
  <dc:creator>Cliff Mass</dc:creator>
  <cp:lastModifiedBy>Cliff Mass</cp:lastModifiedBy>
  <cp:revision>42</cp:revision>
  <dcterms:created xsi:type="dcterms:W3CDTF">2021-01-10T23:26:37Z</dcterms:created>
  <dcterms:modified xsi:type="dcterms:W3CDTF">2021-01-11T21:05:12Z</dcterms:modified>
</cp:coreProperties>
</file>