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7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290" r:id="rId20"/>
    <p:sldId id="289" r:id="rId21"/>
    <p:sldId id="319" r:id="rId22"/>
    <p:sldId id="320" r:id="rId23"/>
    <p:sldId id="330" r:id="rId24"/>
    <p:sldId id="300" r:id="rId25"/>
    <p:sldId id="326" r:id="rId26"/>
    <p:sldId id="325" r:id="rId27"/>
    <p:sldId id="293" r:id="rId28"/>
    <p:sldId id="301" r:id="rId29"/>
    <p:sldId id="303" r:id="rId30"/>
    <p:sldId id="281" r:id="rId31"/>
    <p:sldId id="323" r:id="rId32"/>
    <p:sldId id="324" r:id="rId33"/>
    <p:sldId id="331" r:id="rId34"/>
    <p:sldId id="332" r:id="rId35"/>
    <p:sldId id="327" r:id="rId36"/>
    <p:sldId id="299" r:id="rId37"/>
    <p:sldId id="328" r:id="rId38"/>
    <p:sldId id="304" r:id="rId39"/>
    <p:sldId id="298" r:id="rId40"/>
    <p:sldId id="264" r:id="rId41"/>
    <p:sldId id="261" r:id="rId42"/>
    <p:sldId id="262" r:id="rId43"/>
    <p:sldId id="265" r:id="rId44"/>
    <p:sldId id="275" r:id="rId45"/>
    <p:sldId id="266" r:id="rId46"/>
    <p:sldId id="271" r:id="rId47"/>
    <p:sldId id="270" r:id="rId48"/>
    <p:sldId id="268" r:id="rId49"/>
    <p:sldId id="269" r:id="rId50"/>
    <p:sldId id="267" r:id="rId51"/>
    <p:sldId id="272" r:id="rId52"/>
    <p:sldId id="274" r:id="rId53"/>
    <p:sldId id="260" r:id="rId54"/>
    <p:sldId id="276" r:id="rId55"/>
    <p:sldId id="278" r:id="rId56"/>
    <p:sldId id="273" r:id="rId57"/>
    <p:sldId id="279" r:id="rId58"/>
    <p:sldId id="280" r:id="rId59"/>
    <p:sldId id="286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58" autoAdjust="0"/>
  </p:normalViewPr>
  <p:slideViewPr>
    <p:cSldViewPr>
      <p:cViewPr>
        <p:scale>
          <a:sx n="70" d="100"/>
          <a:sy n="70" d="100"/>
        </p:scale>
        <p:origin x="-116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610BB-6C32-4B22-A29C-8AC48F953363}" type="datetimeFigureOut">
              <a:rPr lang="en-US" smtClean="0"/>
              <a:pPr/>
              <a:t>12/10/2008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534400" cy="1676399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Warm rain and climate: </a:t>
            </a:r>
            <a:br>
              <a:rPr lang="en-US" sz="6000" b="1" dirty="0" smtClean="0"/>
            </a:br>
            <a:r>
              <a:rPr lang="en-US" dirty="0" smtClean="0"/>
              <a:t>VOCALS, </a:t>
            </a:r>
            <a:r>
              <a:rPr lang="en-US" dirty="0" err="1" smtClean="0"/>
              <a:t>CloudSat</a:t>
            </a:r>
            <a:r>
              <a:rPr lang="en-US" dirty="0" smtClean="0"/>
              <a:t>, </a:t>
            </a:r>
            <a:r>
              <a:rPr lang="en-US" dirty="0" smtClean="0"/>
              <a:t>Models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410200"/>
            <a:ext cx="8610600" cy="91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Robert Wood</a:t>
            </a:r>
          </a:p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University of Washington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 descr="EPIC_Drizz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1200"/>
            <a:ext cx="9169401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b="1" dirty="0" smtClean="0"/>
              <a:t>Warm rain – a missing climatology</a:t>
            </a:r>
            <a:endParaRPr lang="en-US" b="1" dirty="0"/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/>
          <a:srcRect b="46880"/>
          <a:stretch>
            <a:fillRect/>
          </a:stretch>
        </p:blipFill>
        <p:spPr bwMode="auto">
          <a:xfrm>
            <a:off x="304800" y="1066800"/>
            <a:ext cx="8382000" cy="2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cloudsat_z_pdf"/>
          <p:cNvPicPr>
            <a:picLocks noChangeAspect="1" noChangeArrowheads="1"/>
          </p:cNvPicPr>
          <p:nvPr/>
        </p:nvPicPr>
        <p:blipFill>
          <a:blip r:embed="rId3" cstate="print"/>
          <a:srcRect b="-4196"/>
          <a:stretch>
            <a:fillRect/>
          </a:stretch>
        </p:blipFill>
        <p:spPr bwMode="auto">
          <a:xfrm>
            <a:off x="4419600" y="3794825"/>
            <a:ext cx="4038600" cy="306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-Point Star 5"/>
          <p:cNvSpPr/>
          <p:nvPr/>
        </p:nvSpPr>
        <p:spPr>
          <a:xfrm>
            <a:off x="2708031" y="2394438"/>
            <a:ext cx="228600" cy="2286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22223" y="4665785"/>
            <a:ext cx="101021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TRMM PR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 flipH="1" flipV="1">
            <a:off x="6744494" y="5218906"/>
            <a:ext cx="2057400" cy="1588"/>
          </a:xfrm>
          <a:prstGeom prst="line">
            <a:avLst/>
          </a:prstGeom>
          <a:ln w="381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7792915" y="4950069"/>
            <a:ext cx="436685" cy="298938"/>
          </a:xfrm>
          <a:custGeom>
            <a:avLst/>
            <a:gdLst>
              <a:gd name="connsiteX0" fmla="*/ 422031 w 562707"/>
              <a:gd name="connsiteY0" fmla="*/ 0 h 298938"/>
              <a:gd name="connsiteX1" fmla="*/ 492369 w 562707"/>
              <a:gd name="connsiteY1" fmla="*/ 175846 h 298938"/>
              <a:gd name="connsiteX2" fmla="*/ 0 w 562707"/>
              <a:gd name="connsiteY2" fmla="*/ 298938 h 29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2707" h="298938">
                <a:moveTo>
                  <a:pt x="422031" y="0"/>
                </a:moveTo>
                <a:cubicBezTo>
                  <a:pt x="492369" y="63011"/>
                  <a:pt x="562707" y="126023"/>
                  <a:pt x="492369" y="175846"/>
                </a:cubicBezTo>
                <a:cubicBezTo>
                  <a:pt x="422031" y="225669"/>
                  <a:pt x="211015" y="262303"/>
                  <a:pt x="0" y="298938"/>
                </a:cubicBezTo>
              </a:path>
            </a:pathLst>
          </a:custGeom>
          <a:ln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8600" y="3962400"/>
            <a:ext cx="3962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200" dirty="0" smtClean="0"/>
              <a:t>Shipboard remote-sensing shows frequent precipitation from shallow clouds</a:t>
            </a:r>
          </a:p>
          <a:p>
            <a:pPr algn="ctr">
              <a:buFont typeface="Arial" pitchFamily="34" charset="0"/>
              <a:buChar char="•"/>
            </a:pPr>
            <a:endParaRPr lang="en-US" sz="1200" dirty="0" smtClean="0"/>
          </a:p>
          <a:p>
            <a:pPr algn="ctr">
              <a:buFont typeface="Arial" pitchFamily="34" charset="0"/>
              <a:buChar char="•"/>
            </a:pPr>
            <a:r>
              <a:rPr lang="en-US" sz="2200" dirty="0" smtClean="0"/>
              <a:t>Many echoes below detection limit of current satellite sensors (passive or active) </a:t>
            </a:r>
            <a:endParaRPr lang="en-US" sz="2200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3124200"/>
            <a:ext cx="1739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Image: NASA GSFC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Warm rain – </a:t>
            </a:r>
            <a:br>
              <a:rPr lang="en-US" b="1" dirty="0" smtClean="0"/>
            </a:br>
            <a:r>
              <a:rPr lang="en-US" b="1" dirty="0" err="1" smtClean="0"/>
              <a:t>macrophysical</a:t>
            </a:r>
            <a:r>
              <a:rPr lang="en-US" b="1" dirty="0" smtClean="0"/>
              <a:t> </a:t>
            </a:r>
            <a:r>
              <a:rPr lang="en-US" b="1" dirty="0" err="1" smtClean="0"/>
              <a:t>vs</a:t>
            </a:r>
            <a:r>
              <a:rPr lang="en-US" b="1" dirty="0" smtClean="0"/>
              <a:t> microphysical control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676400"/>
            <a:ext cx="3810000" cy="529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400" dirty="0" smtClean="0"/>
              <a:t> In shallow stratocumulus-topped MBLs (</a:t>
            </a:r>
            <a:r>
              <a:rPr lang="en-US" sz="2400" dirty="0" err="1" smtClean="0"/>
              <a:t>z</a:t>
            </a:r>
            <a:r>
              <a:rPr lang="en-US" sz="2400" i="1" baseline="-25000" dirty="0" err="1" smtClean="0"/>
              <a:t>i</a:t>
            </a:r>
            <a:r>
              <a:rPr lang="en-US" sz="2400" i="1" baseline="-25000" dirty="0" smtClean="0"/>
              <a:t> </a:t>
            </a:r>
            <a:r>
              <a:rPr lang="en-US" sz="2400" dirty="0" smtClean="0"/>
              <a:t>&lt; 1500 m) recent studies indicate a dependence of drizzle rate upon cloud droplet concentration (see right)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lnSpc>
                <a:spcPct val="95000"/>
              </a:lnSpc>
              <a:buFont typeface="Arial" pitchFamily="34" charset="0"/>
              <a:buChar char="•"/>
            </a:pPr>
            <a:r>
              <a:rPr lang="en-US" sz="2400" dirty="0" smtClean="0"/>
              <a:t> In deeper trade wind boundary layers no definitive relationship between precipitation rate and microphysics has been observed (e.g. </a:t>
            </a:r>
            <a:r>
              <a:rPr lang="en-US" sz="2400" dirty="0" err="1" smtClean="0"/>
              <a:t>Nuijens</a:t>
            </a:r>
            <a:r>
              <a:rPr lang="en-US" sz="2400" dirty="0" smtClean="0"/>
              <a:t> et al. 2009)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6248400"/>
            <a:ext cx="243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R. Wood, </a:t>
            </a:r>
            <a:r>
              <a:rPr lang="en-US" sz="14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J. Atmos. Sci. 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(2005)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343400" y="2057400"/>
            <a:ext cx="4343400" cy="3770312"/>
            <a:chOff x="4495800" y="1828800"/>
            <a:chExt cx="4343400" cy="3770312"/>
          </a:xfrm>
        </p:grpSpPr>
        <p:pic>
          <p:nvPicPr>
            <p:cNvPr id="11" name="Picture 9" descr="drizvsnd"/>
            <p:cNvPicPr>
              <a:picLocks noChangeAspect="1" noChangeArrowheads="1"/>
            </p:cNvPicPr>
            <p:nvPr/>
          </p:nvPicPr>
          <p:blipFill>
            <a:blip r:embed="rId2"/>
            <a:srcRect l="-4669" t="-5566" r="-2335" b="-8348"/>
            <a:stretch>
              <a:fillRect/>
            </a:stretch>
          </p:blipFill>
          <p:spPr bwMode="auto">
            <a:xfrm>
              <a:off x="4724400" y="1828800"/>
              <a:ext cx="4114800" cy="3770312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</p:pic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 rot="16200000">
              <a:off x="3529926" y="3083444"/>
              <a:ext cx="2701189" cy="769441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200" baseline="0" dirty="0" err="1" smtClean="0"/>
                <a:t>Cloudbase</a:t>
              </a:r>
              <a:r>
                <a:rPr lang="en-US" sz="2200" baseline="0" dirty="0" smtClean="0"/>
                <a:t> </a:t>
              </a:r>
              <a:r>
                <a:rPr lang="en-US" sz="2200" baseline="0" dirty="0"/>
                <a:t>drizzle </a:t>
              </a:r>
              <a:r>
                <a:rPr lang="en-US" sz="2200" baseline="0" dirty="0" smtClean="0"/>
                <a:t>rate</a:t>
              </a:r>
            </a:p>
            <a:p>
              <a:pPr algn="ctr"/>
              <a:r>
                <a:rPr lang="en-US" sz="2200" baseline="0" dirty="0" smtClean="0"/>
                <a:t> </a:t>
              </a:r>
              <a:r>
                <a:rPr lang="en-US" sz="2200" baseline="0" dirty="0"/>
                <a:t>[mm d</a:t>
              </a:r>
              <a:r>
                <a:rPr lang="en-US" sz="2200" baseline="30000" dirty="0"/>
                <a:t>-1</a:t>
              </a:r>
              <a:r>
                <a:rPr lang="en-US" sz="2200" baseline="0" dirty="0"/>
                <a:t>]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5334000" y="5105400"/>
              <a:ext cx="3505200" cy="384721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square" tIns="0">
              <a:spAutoFit/>
            </a:bodyPr>
            <a:lstStyle/>
            <a:p>
              <a:r>
                <a:rPr lang="en-US" sz="2200" baseline="0" dirty="0" smtClean="0"/>
                <a:t>Cloud droplet conc.</a:t>
              </a:r>
              <a:r>
                <a:rPr lang="en-US" sz="2200" dirty="0" smtClean="0"/>
                <a:t> </a:t>
              </a:r>
              <a:r>
                <a:rPr lang="en-US" sz="2200" i="1" baseline="0" dirty="0" err="1" smtClean="0"/>
                <a:t>N</a:t>
              </a:r>
              <a:r>
                <a:rPr lang="en-US" sz="2200" baseline="-25000" dirty="0" err="1" smtClean="0"/>
                <a:t>d</a:t>
              </a:r>
              <a:r>
                <a:rPr lang="en-US" sz="2200" baseline="-25000" dirty="0" smtClean="0"/>
                <a:t> </a:t>
              </a:r>
              <a:r>
                <a:rPr lang="en-US" sz="2200" baseline="0" dirty="0"/>
                <a:t>[cm</a:t>
              </a:r>
              <a:r>
                <a:rPr lang="en-US" sz="2200" baseline="30000" dirty="0"/>
                <a:t>-3</a:t>
              </a:r>
              <a:r>
                <a:rPr lang="en-US" sz="2200" baseline="0" dirty="0"/>
                <a:t>]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4800" y="152400"/>
            <a:ext cx="8534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Warm rain – why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 we care?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295400" y="1066800"/>
            <a:ext cx="3886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GCMs estimate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that:</a:t>
            </a:r>
          </a:p>
          <a:p>
            <a:pPr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AIE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 -0.5 to -1.9 W m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lang="en-US" sz="2400" dirty="0" smtClean="0"/>
              <a:t> </a:t>
            </a:r>
          </a:p>
          <a:p>
            <a:pPr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AIE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-0.3 to -1.4 W m</a:t>
            </a:r>
            <a:r>
              <a:rPr kumimoji="0" lang="en-US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8600" y="5715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37160" bIns="137160" anchor="ctr"/>
          <a:lstStyle/>
          <a:p>
            <a:pPr algn="ctr">
              <a:lnSpc>
                <a:spcPct val="95000"/>
              </a:lnSpc>
            </a:pPr>
            <a:r>
              <a:rPr lang="en-US" sz="2800" b="1" baseline="0" dirty="0" smtClean="0"/>
              <a:t>Warm rain rate</a:t>
            </a:r>
            <a:r>
              <a:rPr lang="en-US" sz="2800" b="1" dirty="0" smtClean="0"/>
              <a:t> and its sensitivity to aerosols/microphysics is important and unknown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 t="6720" b="14400"/>
          <a:stretch>
            <a:fillRect/>
          </a:stretch>
        </p:blipFill>
        <p:spPr bwMode="auto">
          <a:xfrm>
            <a:off x="3886200" y="2438400"/>
            <a:ext cx="4978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81600" y="1828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Lohmann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en-US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Feichter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(2005)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3429000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Change in LWP [g m</a:t>
            </a:r>
            <a:r>
              <a:rPr lang="en-US" sz="2000" b="1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-2</a:t>
            </a: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] estimated using the GFDL AM2: Ming et al. (2008)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Right Brace 16"/>
          <p:cNvSpPr/>
          <p:nvPr/>
        </p:nvSpPr>
        <p:spPr>
          <a:xfrm>
            <a:off x="4988626" y="1712026"/>
            <a:ext cx="228600" cy="609600"/>
          </a:xfrm>
          <a:prstGeom prst="rightBrace">
            <a:avLst>
              <a:gd name="adj1" fmla="val 8333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096962"/>
          </a:xfrm>
        </p:spPr>
        <p:txBody>
          <a:bodyPr>
            <a:noAutofit/>
          </a:bodyPr>
          <a:lstStyle/>
          <a:p>
            <a:r>
              <a:rPr lang="en-US" b="1" dirty="0" err="1" smtClean="0"/>
              <a:t>CloudSat</a:t>
            </a:r>
            <a:r>
              <a:rPr lang="en-US" b="1" dirty="0" smtClean="0"/>
              <a:t> now observes drizzle</a:t>
            </a:r>
            <a:endParaRPr lang="en-US" b="1" dirty="0"/>
          </a:p>
        </p:txBody>
      </p:sp>
      <p:pic>
        <p:nvPicPr>
          <p:cNvPr id="497667" name="Picture 3" descr="CloudSat_DRIZZLE_notext"/>
          <p:cNvPicPr>
            <a:picLocks noChangeAspect="1" noChangeArrowheads="1"/>
          </p:cNvPicPr>
          <p:nvPr/>
        </p:nvPicPr>
        <p:blipFill>
          <a:blip r:embed="rId2"/>
          <a:srcRect t="9334"/>
          <a:stretch>
            <a:fillRect/>
          </a:stretch>
        </p:blipFill>
        <p:spPr bwMode="auto">
          <a:xfrm>
            <a:off x="0" y="1676400"/>
            <a:ext cx="9144000" cy="4419600"/>
          </a:xfrm>
          <a:prstGeom prst="rect">
            <a:avLst/>
          </a:prstGeom>
          <a:noFill/>
        </p:spPr>
      </p:pic>
      <p:sp>
        <p:nvSpPr>
          <p:cNvPr id="497668" name="Text Box 4"/>
          <p:cNvSpPr txBox="1">
            <a:spLocks noChangeArrowheads="1"/>
          </p:cNvSpPr>
          <p:nvPr/>
        </p:nvSpPr>
        <p:spPr bwMode="auto">
          <a:xfrm>
            <a:off x="7391400" y="5943600"/>
            <a:ext cx="13648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 b="1" baseline="0" dirty="0">
                <a:latin typeface="Calibri" pitchFamily="34" charset="0"/>
              </a:rPr>
              <a:t>SE Pacific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7186" b="21557"/>
          <a:stretch>
            <a:fillRect/>
          </a:stretch>
        </p:blipFill>
        <p:spPr bwMode="auto">
          <a:xfrm>
            <a:off x="0" y="4191000"/>
            <a:ext cx="914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3581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</a:rPr>
              <a:t>Collocated </a:t>
            </a:r>
            <a:r>
              <a:rPr lang="en-US" sz="2800" dirty="0" err="1" smtClean="0">
                <a:solidFill>
                  <a:schemeClr val="bg1"/>
                </a:solidFill>
              </a:rPr>
              <a:t>CloudSat</a:t>
            </a:r>
            <a:r>
              <a:rPr lang="en-US" sz="2800" dirty="0" smtClean="0">
                <a:solidFill>
                  <a:schemeClr val="bg1"/>
                </a:solidFill>
              </a:rPr>
              <a:t> and Aqua-MODIS data: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Daytime data only (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</a:t>
            </a:r>
            <a:r>
              <a:rPr lang="en-US" dirty="0" smtClean="0">
                <a:solidFill>
                  <a:schemeClr val="bg1"/>
                </a:solidFill>
              </a:rPr>
              <a:t>13:30 local)</a:t>
            </a:r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Warm clouds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</a:rPr>
              <a:t>MODIS used to estimate </a:t>
            </a:r>
            <a:r>
              <a:rPr lang="en-US" sz="2800" i="1" dirty="0" smtClean="0">
                <a:solidFill>
                  <a:schemeClr val="bg1"/>
                </a:solidFill>
              </a:rPr>
              <a:t>LWP</a:t>
            </a:r>
            <a:r>
              <a:rPr lang="en-US" sz="2800" dirty="0" smtClean="0">
                <a:solidFill>
                  <a:schemeClr val="bg1"/>
                </a:solidFill>
              </a:rPr>
              <a:t> and </a:t>
            </a:r>
            <a:r>
              <a:rPr lang="en-US" sz="2800" i="1" dirty="0" err="1" smtClean="0">
                <a:solidFill>
                  <a:schemeClr val="bg1"/>
                </a:solidFill>
              </a:rPr>
              <a:t>N</a:t>
            </a:r>
            <a:r>
              <a:rPr lang="en-US" sz="2800" baseline="-25000" dirty="0" err="1" smtClean="0">
                <a:solidFill>
                  <a:schemeClr val="bg1"/>
                </a:solidFill>
              </a:rPr>
              <a:t>d</a:t>
            </a:r>
            <a:r>
              <a:rPr lang="en-US" sz="2800" dirty="0" smtClean="0">
                <a:solidFill>
                  <a:schemeClr val="bg1"/>
                </a:solidFill>
              </a:rPr>
              <a:t>:</a:t>
            </a:r>
          </a:p>
          <a:p>
            <a:pPr lvl="1">
              <a:spcBef>
                <a:spcPts val="0"/>
              </a:spcBef>
            </a:pPr>
            <a:r>
              <a:rPr lang="en-US" i="1" dirty="0" err="1" smtClean="0">
                <a:solidFill>
                  <a:schemeClr val="bg1"/>
                </a:solidFill>
              </a:rPr>
              <a:t>N</a:t>
            </a:r>
            <a:r>
              <a:rPr lang="en-US" baseline="-25000" dirty="0" err="1" smtClean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 using method of </a:t>
            </a:r>
            <a:r>
              <a:rPr lang="en-US" dirty="0" err="1" smtClean="0">
                <a:solidFill>
                  <a:schemeClr val="bg1"/>
                </a:solidFill>
              </a:rPr>
              <a:t>Bennartz</a:t>
            </a:r>
            <a:r>
              <a:rPr lang="en-US" dirty="0" smtClean="0">
                <a:solidFill>
                  <a:schemeClr val="bg1"/>
                </a:solidFill>
              </a:rPr>
              <a:t> (2007), assuming adiabatic vertical cloud profile</a:t>
            </a:r>
          </a:p>
          <a:p>
            <a:pPr>
              <a:spcBef>
                <a:spcPts val="0"/>
              </a:spcBef>
            </a:pPr>
            <a:r>
              <a:rPr lang="en-US" sz="2800" dirty="0" err="1" smtClean="0">
                <a:solidFill>
                  <a:schemeClr val="bg1"/>
                </a:solidFill>
              </a:rPr>
              <a:t>CloudSat</a:t>
            </a:r>
            <a:r>
              <a:rPr lang="en-US" sz="2800" dirty="0" smtClean="0">
                <a:solidFill>
                  <a:schemeClr val="bg1"/>
                </a:solidFill>
              </a:rPr>
              <a:t> used to determine maximum Z in column. Classify &gt; -15 </a:t>
            </a:r>
            <a:r>
              <a:rPr lang="en-US" sz="2800" dirty="0" err="1" smtClean="0">
                <a:solidFill>
                  <a:schemeClr val="bg1"/>
                </a:solidFill>
              </a:rPr>
              <a:t>dBZ</a:t>
            </a:r>
            <a:r>
              <a:rPr lang="en-US" sz="2800" dirty="0" smtClean="0">
                <a:solidFill>
                  <a:schemeClr val="bg1"/>
                </a:solidFill>
              </a:rPr>
              <a:t> as precipitating.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Data/Methods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0" y="6172200"/>
            <a:ext cx="3124200" cy="685800"/>
          </a:xfrm>
          <a:prstGeom prst="rect">
            <a:avLst/>
          </a:prstGeom>
          <a:solidFill>
            <a:schemeClr val="bg1">
              <a:alpha val="46000"/>
            </a:schemeClr>
          </a:solidFill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Helvetica" pitchFamily="34" charset="0"/>
                <a:ea typeface="+mj-ea"/>
                <a:cs typeface="+mj-cs"/>
              </a:rPr>
              <a:t>The A-Train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Fraction of clouds that are drizzling</a:t>
            </a:r>
            <a:br>
              <a:rPr lang="en-US" b="1" dirty="0" smtClean="0"/>
            </a:br>
            <a:r>
              <a:rPr lang="en-US" b="1" dirty="0" smtClean="0"/>
              <a:t> (&gt; -15 </a:t>
            </a:r>
            <a:r>
              <a:rPr lang="en-US" b="1" dirty="0" err="1" smtClean="0"/>
              <a:t>dBZ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4181"/>
          <a:stretch>
            <a:fillRect/>
          </a:stretch>
        </p:blipFill>
        <p:spPr bwMode="auto">
          <a:xfrm>
            <a:off x="70003" y="1600200"/>
            <a:ext cx="907399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676400" y="6248400"/>
            <a:ext cx="5494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qualitatively consistent with Byers and Hall (1955)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63137" y="4298868"/>
            <a:ext cx="1211284" cy="2173184"/>
          </a:xfrm>
          <a:custGeom>
            <a:avLst/>
            <a:gdLst>
              <a:gd name="connsiteX0" fmla="*/ 1211284 w 1211284"/>
              <a:gd name="connsiteY0" fmla="*/ 2173184 h 2173184"/>
              <a:gd name="connsiteX1" fmla="*/ 23751 w 1211284"/>
              <a:gd name="connsiteY1" fmla="*/ 1448789 h 2173184"/>
              <a:gd name="connsiteX2" fmla="*/ 1068780 w 1211284"/>
              <a:gd name="connsiteY2" fmla="*/ 0 h 217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1284" h="2173184">
                <a:moveTo>
                  <a:pt x="1211284" y="2173184"/>
                </a:moveTo>
                <a:cubicBezTo>
                  <a:pt x="629393" y="1992085"/>
                  <a:pt x="47502" y="1810986"/>
                  <a:pt x="23751" y="1448789"/>
                </a:cubicBezTo>
                <a:cubicBezTo>
                  <a:pt x="0" y="1086592"/>
                  <a:pt x="534390" y="543296"/>
                  <a:pt x="1068780" y="0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Effective radius </a:t>
            </a:r>
            <a:r>
              <a:rPr lang="en-US" sz="3600" b="1" u="sng" dirty="0" smtClean="0"/>
              <a:t>not</a:t>
            </a:r>
            <a:r>
              <a:rPr lang="en-US" sz="3600" b="1" dirty="0" smtClean="0"/>
              <a:t> unique determinant of precipitation</a:t>
            </a:r>
            <a:endParaRPr lang="en-US" sz="3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371600"/>
            <a:ext cx="5715000" cy="53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>
          <a:xfrm rot="5400000">
            <a:off x="2705894" y="3847306"/>
            <a:ext cx="2667000" cy="1588"/>
          </a:xfrm>
          <a:prstGeom prst="straightConnector1">
            <a:avLst/>
          </a:prstGeom>
          <a:ln w="66675">
            <a:tailEnd type="stealth" w="lg" len="lg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67200" y="5105400"/>
            <a:ext cx="218066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decreasing LWP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dirty="0" smtClean="0"/>
              <a:t>Heuristic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8392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Goals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Attempt to reproduce salient features of A-Train data</a:t>
            </a:r>
          </a:p>
          <a:p>
            <a:pPr lvl="1"/>
            <a:r>
              <a:rPr lang="en-US" dirty="0" smtClean="0"/>
              <a:t>Minimal physics necessary</a:t>
            </a:r>
          </a:p>
          <a:p>
            <a:r>
              <a:rPr lang="en-US" b="1" dirty="0" smtClean="0"/>
              <a:t>Continuous collection model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Given realistic assumed macro/micro-microphysical cloud structure, allow small fraction of largest cloud droplets at cloud top to fall through cloud collecting droplets (10 liter</a:t>
            </a:r>
            <a:r>
              <a:rPr lang="en-US" baseline="30000" dirty="0" smtClean="0"/>
              <a:t>-1 </a:t>
            </a:r>
            <a:r>
              <a:rPr lang="en-US" dirty="0" smtClean="0"/>
              <a:t>leads to </a:t>
            </a:r>
            <a:r>
              <a:rPr lang="en-US" i="1" dirty="0" smtClean="0"/>
              <a:t>Z-R</a:t>
            </a:r>
            <a:r>
              <a:rPr lang="en-US" dirty="0" smtClean="0"/>
              <a:t> consistent with obs.)</a:t>
            </a:r>
          </a:p>
          <a:p>
            <a:pPr lvl="1"/>
            <a:r>
              <a:rPr lang="en-US" dirty="0" smtClean="0"/>
              <a:t>Essential inputs are cloud liquid water path (</a:t>
            </a:r>
            <a:r>
              <a:rPr lang="en-US" i="1" dirty="0" smtClean="0"/>
              <a:t>LWP</a:t>
            </a:r>
            <a:r>
              <a:rPr lang="en-US" dirty="0" smtClean="0"/>
              <a:t>) and cloud droplet concentration (</a:t>
            </a: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Other free parameters constrained by observations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 smtClean="0"/>
              <a:t>Model cloud 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Subadiabatic</a:t>
            </a:r>
            <a:r>
              <a:rPr lang="en-US" sz="2800" dirty="0" smtClean="0"/>
              <a:t> to represent entrainment effects in precipitating trade-cumulus</a:t>
            </a:r>
          </a:p>
          <a:p>
            <a:endParaRPr lang="en-US" sz="1000" dirty="0" smtClean="0"/>
          </a:p>
          <a:p>
            <a:r>
              <a:rPr lang="en-US" sz="2800" dirty="0" err="1" smtClean="0"/>
              <a:t>Adiabaticity</a:t>
            </a:r>
            <a:r>
              <a:rPr lang="en-US" sz="2800" dirty="0" smtClean="0"/>
              <a:t> parameter </a:t>
            </a:r>
            <a:r>
              <a:rPr lang="en-US" sz="2800" i="1" dirty="0" smtClean="0"/>
              <a:t>f</a:t>
            </a:r>
            <a:r>
              <a:rPr lang="en-US" sz="2800" baseline="-25000" dirty="0" smtClean="0"/>
              <a:t>ad</a:t>
            </a:r>
            <a:r>
              <a:rPr lang="en-US" sz="2800" dirty="0" smtClean="0"/>
              <a:t> decreases with height </a:t>
            </a:r>
            <a:r>
              <a:rPr lang="en-US" sz="2800" i="1" dirty="0" smtClean="0"/>
              <a:t>z</a:t>
            </a:r>
            <a:r>
              <a:rPr lang="en-US" sz="2800" dirty="0" smtClean="0"/>
              <a:t> above cloud base</a:t>
            </a:r>
          </a:p>
          <a:p>
            <a:pPr>
              <a:buNone/>
            </a:pPr>
            <a:r>
              <a:rPr lang="en-US" i="1" dirty="0" smtClean="0"/>
              <a:t>				f</a:t>
            </a:r>
            <a:r>
              <a:rPr lang="en-US" baseline="-25000" dirty="0" smtClean="0"/>
              <a:t>ad </a:t>
            </a:r>
            <a:r>
              <a:rPr lang="en-US" baseline="30000" dirty="0" smtClean="0"/>
              <a:t>=</a:t>
            </a:r>
            <a:r>
              <a:rPr lang="en-US" dirty="0" smtClean="0"/>
              <a:t> </a:t>
            </a:r>
            <a:r>
              <a:rPr lang="en-US" i="1" dirty="0" smtClean="0"/>
              <a:t>z</a:t>
            </a:r>
            <a:r>
              <a:rPr lang="en-US" baseline="-25000" dirty="0" smtClean="0"/>
              <a:t>0</a:t>
            </a:r>
            <a:r>
              <a:rPr lang="en-US" dirty="0" smtClean="0"/>
              <a:t>/(</a:t>
            </a:r>
            <a:r>
              <a:rPr lang="en-US" i="1" dirty="0" smtClean="0"/>
              <a:t>z</a:t>
            </a:r>
            <a:r>
              <a:rPr lang="en-US" baseline="-25000" dirty="0" smtClean="0"/>
              <a:t>0</a:t>
            </a:r>
            <a:r>
              <a:rPr lang="en-US" dirty="0" smtClean="0"/>
              <a:t>+</a:t>
            </a:r>
            <a:r>
              <a:rPr lang="en-US" i="1" dirty="0" smtClean="0"/>
              <a:t>z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sz="1000" dirty="0" smtClean="0"/>
          </a:p>
          <a:p>
            <a:r>
              <a:rPr lang="en-US" sz="2800" dirty="0" err="1" smtClean="0"/>
              <a:t>Adiabaticity</a:t>
            </a:r>
            <a:r>
              <a:rPr lang="en-US" sz="2800" dirty="0" smtClean="0"/>
              <a:t> height scale </a:t>
            </a:r>
            <a:r>
              <a:rPr lang="en-US" sz="2800" i="1" dirty="0" smtClean="0"/>
              <a:t>z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=500 m (estimated from RICO observations)</a:t>
            </a:r>
          </a:p>
          <a:p>
            <a:endParaRPr lang="en-US" sz="1000" dirty="0" smtClean="0"/>
          </a:p>
          <a:p>
            <a:r>
              <a:rPr lang="en-US" sz="2800" dirty="0" smtClean="0"/>
              <a:t>Gives liquid water content as a function of height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Precipitation embryos</a:t>
            </a:r>
            <a:endParaRPr lang="en-US" b="1" dirty="0"/>
          </a:p>
        </p:txBody>
      </p:sp>
      <p:grpSp>
        <p:nvGrpSpPr>
          <p:cNvPr id="3" name="Group 20"/>
          <p:cNvGrpSpPr/>
          <p:nvPr/>
        </p:nvGrpSpPr>
        <p:grpSpPr>
          <a:xfrm>
            <a:off x="1752600" y="1676400"/>
            <a:ext cx="6355761" cy="3190220"/>
            <a:chOff x="1066802" y="1676400"/>
            <a:chExt cx="6355761" cy="3190220"/>
          </a:xfrm>
        </p:grpSpPr>
        <p:sp>
          <p:nvSpPr>
            <p:cNvPr id="10" name="TextBox 9"/>
            <p:cNvSpPr txBox="1"/>
            <p:nvPr/>
          </p:nvSpPr>
          <p:spPr>
            <a:xfrm>
              <a:off x="3886200" y="4343400"/>
              <a:ext cx="3080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/>
                <a:t>r</a:t>
              </a:r>
              <a:endParaRPr lang="en-US" sz="2800" dirty="0"/>
            </a:p>
          </p:txBody>
        </p:sp>
        <p:grpSp>
          <p:nvGrpSpPr>
            <p:cNvPr id="5" name="Group 19"/>
            <p:cNvGrpSpPr/>
            <p:nvPr/>
          </p:nvGrpSpPr>
          <p:grpSpPr>
            <a:xfrm>
              <a:off x="1066802" y="1676400"/>
              <a:ext cx="6355761" cy="2684387"/>
              <a:chOff x="1066802" y="1676400"/>
              <a:chExt cx="6355761" cy="2684387"/>
            </a:xfrm>
          </p:grpSpPr>
          <p:cxnSp>
            <p:nvCxnSpPr>
              <p:cNvPr id="7" name="Straight Connector 6"/>
              <p:cNvCxnSpPr/>
              <p:nvPr/>
            </p:nvCxnSpPr>
            <p:spPr>
              <a:xfrm rot="5400000">
                <a:off x="609600" y="3276600"/>
                <a:ext cx="2133600" cy="1588"/>
              </a:xfrm>
              <a:prstGeom prst="line">
                <a:avLst/>
              </a:prstGeom>
              <a:ln w="25400">
                <a:headEnd type="stealth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 rot="16200000">
                <a:off x="973186" y="2760615"/>
                <a:ext cx="7104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 smtClean="0"/>
                  <a:t>n</a:t>
                </a:r>
                <a:r>
                  <a:rPr lang="en-US" sz="2800" dirty="0" smtClean="0"/>
                  <a:t>(</a:t>
                </a:r>
                <a:r>
                  <a:rPr lang="en-US" sz="2800" i="1" dirty="0" smtClean="0"/>
                  <a:t>r</a:t>
                </a:r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3639019" y="4222706"/>
                <a:ext cx="795412" cy="138081"/>
              </a:xfrm>
              <a:custGeom>
                <a:avLst/>
                <a:gdLst>
                  <a:gd name="connsiteX0" fmla="*/ 701654 w 701654"/>
                  <a:gd name="connsiteY0" fmla="*/ 120182 h 138081"/>
                  <a:gd name="connsiteX1" fmla="*/ 465383 w 701654"/>
                  <a:gd name="connsiteY1" fmla="*/ 107908 h 138081"/>
                  <a:gd name="connsiteX2" fmla="*/ 210701 w 701654"/>
                  <a:gd name="connsiteY2" fmla="*/ 77223 h 138081"/>
                  <a:gd name="connsiteX3" fmla="*/ 32730 w 701654"/>
                  <a:gd name="connsiteY3" fmla="*/ 25060 h 138081"/>
                  <a:gd name="connsiteX4" fmla="*/ 14319 w 701654"/>
                  <a:gd name="connsiteY4" fmla="*/ 15854 h 138081"/>
                  <a:gd name="connsiteX5" fmla="*/ 14319 w 701654"/>
                  <a:gd name="connsiteY5" fmla="*/ 120182 h 138081"/>
                  <a:gd name="connsiteX6" fmla="*/ 32730 w 701654"/>
                  <a:gd name="connsiteY6" fmla="*/ 123250 h 138081"/>
                  <a:gd name="connsiteX0" fmla="*/ 701654 w 701654"/>
                  <a:gd name="connsiteY0" fmla="*/ 120182 h 138081"/>
                  <a:gd name="connsiteX1" fmla="*/ 465383 w 701654"/>
                  <a:gd name="connsiteY1" fmla="*/ 107908 h 138081"/>
                  <a:gd name="connsiteX2" fmla="*/ 210701 w 701654"/>
                  <a:gd name="connsiteY2" fmla="*/ 77223 h 138081"/>
                  <a:gd name="connsiteX3" fmla="*/ 32730 w 701654"/>
                  <a:gd name="connsiteY3" fmla="*/ 25060 h 138081"/>
                  <a:gd name="connsiteX4" fmla="*/ 14319 w 701654"/>
                  <a:gd name="connsiteY4" fmla="*/ 15854 h 138081"/>
                  <a:gd name="connsiteX5" fmla="*/ 14319 w 701654"/>
                  <a:gd name="connsiteY5" fmla="*/ 120182 h 138081"/>
                  <a:gd name="connsiteX6" fmla="*/ 32730 w 701654"/>
                  <a:gd name="connsiteY6" fmla="*/ 123250 h 138081"/>
                  <a:gd name="connsiteX7" fmla="*/ 29150 w 701654"/>
                  <a:gd name="connsiteY7" fmla="*/ 117624 h 138081"/>
                  <a:gd name="connsiteX0" fmla="*/ 701654 w 701654"/>
                  <a:gd name="connsiteY0" fmla="*/ 120182 h 138081"/>
                  <a:gd name="connsiteX1" fmla="*/ 465383 w 701654"/>
                  <a:gd name="connsiteY1" fmla="*/ 107908 h 138081"/>
                  <a:gd name="connsiteX2" fmla="*/ 210701 w 701654"/>
                  <a:gd name="connsiteY2" fmla="*/ 77223 h 138081"/>
                  <a:gd name="connsiteX3" fmla="*/ 32730 w 701654"/>
                  <a:gd name="connsiteY3" fmla="*/ 25060 h 138081"/>
                  <a:gd name="connsiteX4" fmla="*/ 14319 w 701654"/>
                  <a:gd name="connsiteY4" fmla="*/ 15854 h 138081"/>
                  <a:gd name="connsiteX5" fmla="*/ 14319 w 701654"/>
                  <a:gd name="connsiteY5" fmla="*/ 120182 h 138081"/>
                  <a:gd name="connsiteX6" fmla="*/ 32730 w 701654"/>
                  <a:gd name="connsiteY6" fmla="*/ 123250 h 138081"/>
                  <a:gd name="connsiteX7" fmla="*/ 29150 w 701654"/>
                  <a:gd name="connsiteY7" fmla="*/ 117624 h 138081"/>
                  <a:gd name="connsiteX0" fmla="*/ 734896 w 734896"/>
                  <a:gd name="connsiteY0" fmla="*/ 120182 h 282447"/>
                  <a:gd name="connsiteX1" fmla="*/ 498625 w 734896"/>
                  <a:gd name="connsiteY1" fmla="*/ 107908 h 282447"/>
                  <a:gd name="connsiteX2" fmla="*/ 243943 w 734896"/>
                  <a:gd name="connsiteY2" fmla="*/ 77223 h 282447"/>
                  <a:gd name="connsiteX3" fmla="*/ 65972 w 734896"/>
                  <a:gd name="connsiteY3" fmla="*/ 25060 h 282447"/>
                  <a:gd name="connsiteX4" fmla="*/ 47561 w 734896"/>
                  <a:gd name="connsiteY4" fmla="*/ 15854 h 282447"/>
                  <a:gd name="connsiteX5" fmla="*/ 47561 w 734896"/>
                  <a:gd name="connsiteY5" fmla="*/ 120182 h 282447"/>
                  <a:gd name="connsiteX6" fmla="*/ 65972 w 734896"/>
                  <a:gd name="connsiteY6" fmla="*/ 123250 h 282447"/>
                  <a:gd name="connsiteX7" fmla="*/ 443392 w 734896"/>
                  <a:gd name="connsiteY7" fmla="*/ 270024 h 282447"/>
                  <a:gd name="connsiteX0" fmla="*/ 734896 w 734896"/>
                  <a:gd name="connsiteY0" fmla="*/ 120182 h 270024"/>
                  <a:gd name="connsiteX1" fmla="*/ 498625 w 734896"/>
                  <a:gd name="connsiteY1" fmla="*/ 107908 h 270024"/>
                  <a:gd name="connsiteX2" fmla="*/ 243943 w 734896"/>
                  <a:gd name="connsiteY2" fmla="*/ 77223 h 270024"/>
                  <a:gd name="connsiteX3" fmla="*/ 65972 w 734896"/>
                  <a:gd name="connsiteY3" fmla="*/ 25060 h 270024"/>
                  <a:gd name="connsiteX4" fmla="*/ 47561 w 734896"/>
                  <a:gd name="connsiteY4" fmla="*/ 15854 h 270024"/>
                  <a:gd name="connsiteX5" fmla="*/ 47561 w 734896"/>
                  <a:gd name="connsiteY5" fmla="*/ 120182 h 270024"/>
                  <a:gd name="connsiteX6" fmla="*/ 65972 w 734896"/>
                  <a:gd name="connsiteY6" fmla="*/ 123250 h 270024"/>
                  <a:gd name="connsiteX7" fmla="*/ 443392 w 734896"/>
                  <a:gd name="connsiteY7" fmla="*/ 270024 h 270024"/>
                  <a:gd name="connsiteX0" fmla="*/ 785184 w 795412"/>
                  <a:gd name="connsiteY0" fmla="*/ 120182 h 138081"/>
                  <a:gd name="connsiteX1" fmla="*/ 548913 w 795412"/>
                  <a:gd name="connsiteY1" fmla="*/ 107908 h 138081"/>
                  <a:gd name="connsiteX2" fmla="*/ 294231 w 795412"/>
                  <a:gd name="connsiteY2" fmla="*/ 77223 h 138081"/>
                  <a:gd name="connsiteX3" fmla="*/ 116260 w 795412"/>
                  <a:gd name="connsiteY3" fmla="*/ 25060 h 138081"/>
                  <a:gd name="connsiteX4" fmla="*/ 97849 w 795412"/>
                  <a:gd name="connsiteY4" fmla="*/ 15854 h 138081"/>
                  <a:gd name="connsiteX5" fmla="*/ 97849 w 795412"/>
                  <a:gd name="connsiteY5" fmla="*/ 120182 h 138081"/>
                  <a:gd name="connsiteX6" fmla="*/ 116260 w 795412"/>
                  <a:gd name="connsiteY6" fmla="*/ 123250 h 138081"/>
                  <a:gd name="connsiteX7" fmla="*/ 795412 w 795412"/>
                  <a:gd name="connsiteY7" fmla="*/ 119670 h 138081"/>
                  <a:gd name="connsiteX0" fmla="*/ 785184 w 795412"/>
                  <a:gd name="connsiteY0" fmla="*/ 120182 h 138081"/>
                  <a:gd name="connsiteX1" fmla="*/ 548913 w 795412"/>
                  <a:gd name="connsiteY1" fmla="*/ 107908 h 138081"/>
                  <a:gd name="connsiteX2" fmla="*/ 294231 w 795412"/>
                  <a:gd name="connsiteY2" fmla="*/ 77223 h 138081"/>
                  <a:gd name="connsiteX3" fmla="*/ 116260 w 795412"/>
                  <a:gd name="connsiteY3" fmla="*/ 25060 h 138081"/>
                  <a:gd name="connsiteX4" fmla="*/ 97849 w 795412"/>
                  <a:gd name="connsiteY4" fmla="*/ 15854 h 138081"/>
                  <a:gd name="connsiteX5" fmla="*/ 97849 w 795412"/>
                  <a:gd name="connsiteY5" fmla="*/ 120182 h 138081"/>
                  <a:gd name="connsiteX6" fmla="*/ 116260 w 795412"/>
                  <a:gd name="connsiteY6" fmla="*/ 123250 h 138081"/>
                  <a:gd name="connsiteX7" fmla="*/ 795412 w 795412"/>
                  <a:gd name="connsiteY7" fmla="*/ 119670 h 13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12" h="138081">
                    <a:moveTo>
                      <a:pt x="785184" y="120182"/>
                    </a:moveTo>
                    <a:cubicBezTo>
                      <a:pt x="707961" y="117625"/>
                      <a:pt x="630739" y="115068"/>
                      <a:pt x="548913" y="107908"/>
                    </a:cubicBezTo>
                    <a:cubicBezTo>
                      <a:pt x="467088" y="100748"/>
                      <a:pt x="366340" y="91031"/>
                      <a:pt x="294231" y="77223"/>
                    </a:cubicBezTo>
                    <a:cubicBezTo>
                      <a:pt x="222122" y="63415"/>
                      <a:pt x="148990" y="35288"/>
                      <a:pt x="116260" y="25060"/>
                    </a:cubicBezTo>
                    <a:cubicBezTo>
                      <a:pt x="83530" y="14832"/>
                      <a:pt x="100918" y="0"/>
                      <a:pt x="97849" y="15854"/>
                    </a:cubicBezTo>
                    <a:cubicBezTo>
                      <a:pt x="94781" y="31708"/>
                      <a:pt x="94781" y="102283"/>
                      <a:pt x="97849" y="120182"/>
                    </a:cubicBezTo>
                    <a:cubicBezTo>
                      <a:pt x="100917" y="138081"/>
                      <a:pt x="0" y="123335"/>
                      <a:pt x="116260" y="123250"/>
                    </a:cubicBezTo>
                    <a:lnTo>
                      <a:pt x="795412" y="119670"/>
                    </a:ln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rot="10800000">
                <a:off x="1676400" y="4343400"/>
                <a:ext cx="2895600" cy="1588"/>
              </a:xfrm>
              <a:prstGeom prst="line">
                <a:avLst/>
              </a:prstGeom>
              <a:ln w="25400">
                <a:headEnd type="stealth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Freeform 3"/>
              <p:cNvSpPr/>
              <p:nvPr/>
            </p:nvSpPr>
            <p:spPr>
              <a:xfrm>
                <a:off x="1755647" y="2538983"/>
                <a:ext cx="2677615" cy="1805099"/>
              </a:xfrm>
              <a:custGeom>
                <a:avLst/>
                <a:gdLst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6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8509081"/>
                  <a:gd name="connsiteY0" fmla="*/ 4067556 h 4074059"/>
                  <a:gd name="connsiteX1" fmla="*/ 594360 w 8509081"/>
                  <a:gd name="connsiteY1" fmla="*/ 4058412 h 4074059"/>
                  <a:gd name="connsiteX2" fmla="*/ 740664 w 8509081"/>
                  <a:gd name="connsiteY2" fmla="*/ 4049268 h 4074059"/>
                  <a:gd name="connsiteX3" fmla="*/ 841248 w 8509081"/>
                  <a:gd name="connsiteY3" fmla="*/ 4021836 h 4074059"/>
                  <a:gd name="connsiteX4" fmla="*/ 950976 w 8509081"/>
                  <a:gd name="connsiteY4" fmla="*/ 3957828 h 4074059"/>
                  <a:gd name="connsiteX5" fmla="*/ 1143000 w 8509081"/>
                  <a:gd name="connsiteY5" fmla="*/ 3802380 h 4074059"/>
                  <a:gd name="connsiteX6" fmla="*/ 1353312 w 8509081"/>
                  <a:gd name="connsiteY6" fmla="*/ 3564636 h 4074059"/>
                  <a:gd name="connsiteX7" fmla="*/ 1591056 w 8509081"/>
                  <a:gd name="connsiteY7" fmla="*/ 3217164 h 4074059"/>
                  <a:gd name="connsiteX8" fmla="*/ 2029968 w 8509081"/>
                  <a:gd name="connsiteY8" fmla="*/ 2110740 h 4074059"/>
                  <a:gd name="connsiteX9" fmla="*/ 2276856 w 8509081"/>
                  <a:gd name="connsiteY9" fmla="*/ 1068324 h 4074059"/>
                  <a:gd name="connsiteX10" fmla="*/ 2450592 w 8509081"/>
                  <a:gd name="connsiteY10" fmla="*/ 464820 h 4074059"/>
                  <a:gd name="connsiteX11" fmla="*/ 2578608 w 8509081"/>
                  <a:gd name="connsiteY11" fmla="*/ 153924 h 4074059"/>
                  <a:gd name="connsiteX12" fmla="*/ 2734056 w 8509081"/>
                  <a:gd name="connsiteY12" fmla="*/ 25908 h 4074059"/>
                  <a:gd name="connsiteX13" fmla="*/ 2953512 w 8509081"/>
                  <a:gd name="connsiteY13" fmla="*/ 309372 h 4074059"/>
                  <a:gd name="connsiteX14" fmla="*/ 3310128 w 8509081"/>
                  <a:gd name="connsiteY14" fmla="*/ 1168908 h 4074059"/>
                  <a:gd name="connsiteX15" fmla="*/ 3941064 w 8509081"/>
                  <a:gd name="connsiteY15" fmla="*/ 2348484 h 4074059"/>
                  <a:gd name="connsiteX16" fmla="*/ 4965192 w 8509081"/>
                  <a:gd name="connsiteY16" fmla="*/ 3436620 h 4074059"/>
                  <a:gd name="connsiteX17" fmla="*/ 6007608 w 8509081"/>
                  <a:gd name="connsiteY17" fmla="*/ 3866388 h 4074059"/>
                  <a:gd name="connsiteX18" fmla="*/ 6766560 w 8509081"/>
                  <a:gd name="connsiteY18" fmla="*/ 3985260 h 4074059"/>
                  <a:gd name="connsiteX19" fmla="*/ 8509081 w 8509081"/>
                  <a:gd name="connsiteY19" fmla="*/ 3333586 h 4074059"/>
                  <a:gd name="connsiteX0" fmla="*/ 0 w 7986196"/>
                  <a:gd name="connsiteY0" fmla="*/ 4067556 h 4103133"/>
                  <a:gd name="connsiteX1" fmla="*/ 594360 w 7986196"/>
                  <a:gd name="connsiteY1" fmla="*/ 4058412 h 4103133"/>
                  <a:gd name="connsiteX2" fmla="*/ 740664 w 7986196"/>
                  <a:gd name="connsiteY2" fmla="*/ 4049268 h 4103133"/>
                  <a:gd name="connsiteX3" fmla="*/ 841248 w 7986196"/>
                  <a:gd name="connsiteY3" fmla="*/ 4021836 h 4103133"/>
                  <a:gd name="connsiteX4" fmla="*/ 950976 w 7986196"/>
                  <a:gd name="connsiteY4" fmla="*/ 3957828 h 4103133"/>
                  <a:gd name="connsiteX5" fmla="*/ 1143000 w 7986196"/>
                  <a:gd name="connsiteY5" fmla="*/ 3802380 h 4103133"/>
                  <a:gd name="connsiteX6" fmla="*/ 1353312 w 7986196"/>
                  <a:gd name="connsiteY6" fmla="*/ 3564636 h 4103133"/>
                  <a:gd name="connsiteX7" fmla="*/ 1591056 w 7986196"/>
                  <a:gd name="connsiteY7" fmla="*/ 3217164 h 4103133"/>
                  <a:gd name="connsiteX8" fmla="*/ 2029968 w 7986196"/>
                  <a:gd name="connsiteY8" fmla="*/ 2110740 h 4103133"/>
                  <a:gd name="connsiteX9" fmla="*/ 2276856 w 7986196"/>
                  <a:gd name="connsiteY9" fmla="*/ 1068324 h 4103133"/>
                  <a:gd name="connsiteX10" fmla="*/ 2450592 w 7986196"/>
                  <a:gd name="connsiteY10" fmla="*/ 464820 h 4103133"/>
                  <a:gd name="connsiteX11" fmla="*/ 2578608 w 7986196"/>
                  <a:gd name="connsiteY11" fmla="*/ 153924 h 4103133"/>
                  <a:gd name="connsiteX12" fmla="*/ 2734056 w 7986196"/>
                  <a:gd name="connsiteY12" fmla="*/ 25908 h 4103133"/>
                  <a:gd name="connsiteX13" fmla="*/ 2953512 w 7986196"/>
                  <a:gd name="connsiteY13" fmla="*/ 309372 h 4103133"/>
                  <a:gd name="connsiteX14" fmla="*/ 3310128 w 7986196"/>
                  <a:gd name="connsiteY14" fmla="*/ 1168908 h 4103133"/>
                  <a:gd name="connsiteX15" fmla="*/ 3941064 w 7986196"/>
                  <a:gd name="connsiteY15" fmla="*/ 2348484 h 4103133"/>
                  <a:gd name="connsiteX16" fmla="*/ 4965192 w 7986196"/>
                  <a:gd name="connsiteY16" fmla="*/ 3436620 h 4103133"/>
                  <a:gd name="connsiteX17" fmla="*/ 6007608 w 7986196"/>
                  <a:gd name="connsiteY17" fmla="*/ 3866388 h 4103133"/>
                  <a:gd name="connsiteX18" fmla="*/ 6766560 w 7986196"/>
                  <a:gd name="connsiteY18" fmla="*/ 3985260 h 4103133"/>
                  <a:gd name="connsiteX19" fmla="*/ 7986196 w 7986196"/>
                  <a:gd name="connsiteY19" fmla="*/ 4075981 h 4103133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091986 w 7986196"/>
                  <a:gd name="connsiteY19" fmla="*/ 4023903 h 4075980"/>
                  <a:gd name="connsiteX20" fmla="*/ 7986196 w 7986196"/>
                  <a:gd name="connsiteY20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091986 w 7986196"/>
                  <a:gd name="connsiteY19" fmla="*/ 4023903 h 4075980"/>
                  <a:gd name="connsiteX20" fmla="*/ 7986196 w 7986196"/>
                  <a:gd name="connsiteY20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1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76095 w 7986196"/>
                  <a:gd name="connsiteY18" fmla="*/ 3999699 h 4075980"/>
                  <a:gd name="connsiteX19" fmla="*/ 7986196 w 7986196"/>
                  <a:gd name="connsiteY19" fmla="*/ 4075981 h 4075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86196" h="4075980">
                    <a:moveTo>
                      <a:pt x="0" y="4067556"/>
                    </a:moveTo>
                    <a:lnTo>
                      <a:pt x="594360" y="4058412"/>
                    </a:lnTo>
                    <a:cubicBezTo>
                      <a:pt x="717804" y="4055364"/>
                      <a:pt x="699516" y="4055364"/>
                      <a:pt x="740664" y="4049268"/>
                    </a:cubicBezTo>
                    <a:cubicBezTo>
                      <a:pt x="781812" y="4043172"/>
                      <a:pt x="806196" y="4037076"/>
                      <a:pt x="841248" y="4021836"/>
                    </a:cubicBezTo>
                    <a:cubicBezTo>
                      <a:pt x="876300" y="4006596"/>
                      <a:pt x="900684" y="3994404"/>
                      <a:pt x="950976" y="3957828"/>
                    </a:cubicBezTo>
                    <a:cubicBezTo>
                      <a:pt x="1001268" y="3921252"/>
                      <a:pt x="1075944" y="3867912"/>
                      <a:pt x="1143000" y="3802380"/>
                    </a:cubicBezTo>
                    <a:cubicBezTo>
                      <a:pt x="1210056" y="3736848"/>
                      <a:pt x="1278636" y="3662172"/>
                      <a:pt x="1353312" y="3564636"/>
                    </a:cubicBezTo>
                    <a:cubicBezTo>
                      <a:pt x="1427988" y="3467100"/>
                      <a:pt x="1478280" y="3459480"/>
                      <a:pt x="1591056" y="3217164"/>
                    </a:cubicBezTo>
                    <a:cubicBezTo>
                      <a:pt x="1703832" y="2974848"/>
                      <a:pt x="1915668" y="2468880"/>
                      <a:pt x="2029968" y="2110740"/>
                    </a:cubicBezTo>
                    <a:cubicBezTo>
                      <a:pt x="2144268" y="1752600"/>
                      <a:pt x="2206752" y="1342644"/>
                      <a:pt x="2276856" y="1068324"/>
                    </a:cubicBezTo>
                    <a:cubicBezTo>
                      <a:pt x="2346960" y="794004"/>
                      <a:pt x="2400300" y="617220"/>
                      <a:pt x="2450592" y="464820"/>
                    </a:cubicBezTo>
                    <a:cubicBezTo>
                      <a:pt x="2500884" y="312420"/>
                      <a:pt x="2531364" y="227076"/>
                      <a:pt x="2578608" y="153924"/>
                    </a:cubicBezTo>
                    <a:cubicBezTo>
                      <a:pt x="2625852" y="80772"/>
                      <a:pt x="2671572" y="0"/>
                      <a:pt x="2734056" y="25908"/>
                    </a:cubicBezTo>
                    <a:cubicBezTo>
                      <a:pt x="2796540" y="51816"/>
                      <a:pt x="2857500" y="118872"/>
                      <a:pt x="2953512" y="309372"/>
                    </a:cubicBezTo>
                    <a:cubicBezTo>
                      <a:pt x="3049524" y="499872"/>
                      <a:pt x="3145536" y="829056"/>
                      <a:pt x="3310128" y="1168908"/>
                    </a:cubicBezTo>
                    <a:cubicBezTo>
                      <a:pt x="3474720" y="1508760"/>
                      <a:pt x="3665220" y="1970532"/>
                      <a:pt x="3941064" y="2348484"/>
                    </a:cubicBezTo>
                    <a:cubicBezTo>
                      <a:pt x="4216908" y="2726436"/>
                      <a:pt x="4620768" y="3183636"/>
                      <a:pt x="4965192" y="3436620"/>
                    </a:cubicBezTo>
                    <a:cubicBezTo>
                      <a:pt x="5309616" y="3689604"/>
                      <a:pt x="5705791" y="3772542"/>
                      <a:pt x="6007608" y="3866388"/>
                    </a:cubicBezTo>
                    <a:cubicBezTo>
                      <a:pt x="6309425" y="3960234"/>
                      <a:pt x="6446330" y="3964767"/>
                      <a:pt x="6776095" y="3999699"/>
                    </a:cubicBezTo>
                    <a:cubicBezTo>
                      <a:pt x="7105860" y="4034631"/>
                      <a:pt x="7307755" y="4046253"/>
                      <a:pt x="7986196" y="4075981"/>
                    </a:cubicBezTo>
                  </a:path>
                </a:pathLst>
              </a:custGeom>
              <a:ln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828800" y="1676400"/>
                <a:ext cx="25798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Assumed size distribution</a:t>
                </a:r>
              </a:p>
              <a:p>
                <a:pPr algn="ctr"/>
                <a:r>
                  <a:rPr lang="en-US" dirty="0" smtClean="0"/>
                  <a:t>(Gamma)</a:t>
                </a:r>
                <a:endParaRPr lang="en-US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495800" y="2743200"/>
                <a:ext cx="292676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Tail of distribution (10 liter</a:t>
                </a:r>
                <a:r>
                  <a:rPr lang="en-US" baseline="30000" dirty="0" smtClean="0"/>
                  <a:t>-1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constitutes embryonic </a:t>
                </a:r>
              </a:p>
              <a:p>
                <a:r>
                  <a:rPr lang="en-US" dirty="0" smtClean="0"/>
                  <a:t>precipitation drops</a:t>
                </a:r>
                <a:endParaRPr lang="en-US" dirty="0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3695700" y="3119718"/>
                <a:ext cx="788894" cy="1102658"/>
              </a:xfrm>
              <a:custGeom>
                <a:avLst/>
                <a:gdLst>
                  <a:gd name="connsiteX0" fmla="*/ 788894 w 788894"/>
                  <a:gd name="connsiteY0" fmla="*/ 0 h 1102658"/>
                  <a:gd name="connsiteX1" fmla="*/ 103094 w 788894"/>
                  <a:gd name="connsiteY1" fmla="*/ 497541 h 1102658"/>
                  <a:gd name="connsiteX2" fmla="*/ 170329 w 788894"/>
                  <a:gd name="connsiteY2" fmla="*/ 1102658 h 1102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8894" h="1102658">
                    <a:moveTo>
                      <a:pt x="788894" y="0"/>
                    </a:moveTo>
                    <a:cubicBezTo>
                      <a:pt x="497541" y="156882"/>
                      <a:pt x="206188" y="313765"/>
                      <a:pt x="103094" y="497541"/>
                    </a:cubicBezTo>
                    <a:cubicBezTo>
                      <a:pt x="0" y="681317"/>
                      <a:pt x="85164" y="891987"/>
                      <a:pt x="170329" y="1102658"/>
                    </a:cubicBezTo>
                  </a:path>
                </a:pathLst>
              </a:custGeom>
              <a:ln w="19050"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28600" y="5410200"/>
            <a:ext cx="8610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Gamma distribution of cloud drops determined from LWC at cloud top and cloud droplet concentration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b="1" dirty="0" smtClean="0"/>
              <a:t>Microphysics </a:t>
            </a:r>
            <a:r>
              <a:rPr lang="en-US" b="1" dirty="0" err="1" smtClean="0"/>
              <a:t>vs</a:t>
            </a:r>
            <a:r>
              <a:rPr lang="en-US" b="1" dirty="0" smtClean="0"/>
              <a:t> macrophysics</a:t>
            </a:r>
            <a:endParaRPr lang="en-US" b="1" dirty="0"/>
          </a:p>
        </p:txBody>
      </p:sp>
      <p:pic>
        <p:nvPicPr>
          <p:cNvPr id="4" name="Content Placeholder 3" descr="r_lwp_n_bothmodel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9622"/>
          <a:stretch>
            <a:fillRect/>
          </a:stretch>
        </p:blipFill>
        <p:spPr>
          <a:xfrm>
            <a:off x="1447800" y="1371600"/>
            <a:ext cx="5562600" cy="4622140"/>
          </a:xfrm>
        </p:spPr>
      </p:pic>
      <p:sp>
        <p:nvSpPr>
          <p:cNvPr id="5" name="TextBox 4"/>
          <p:cNvSpPr txBox="1"/>
          <p:nvPr/>
        </p:nvSpPr>
        <p:spPr>
          <a:xfrm>
            <a:off x="3886200" y="6019800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LWP</a:t>
            </a:r>
            <a:r>
              <a:rPr lang="en-US" sz="2400" dirty="0" smtClean="0"/>
              <a:t> [g m</a:t>
            </a:r>
            <a:r>
              <a:rPr lang="en-US" sz="2400" baseline="30000" dirty="0" smtClean="0"/>
              <a:t>-2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Freeform 6"/>
          <p:cNvSpPr/>
          <p:nvPr/>
        </p:nvSpPr>
        <p:spPr>
          <a:xfrm rot="21319757">
            <a:off x="3886200" y="3505200"/>
            <a:ext cx="2331720" cy="1298448"/>
          </a:xfrm>
          <a:custGeom>
            <a:avLst/>
            <a:gdLst>
              <a:gd name="connsiteX0" fmla="*/ 0 w 2560320"/>
              <a:gd name="connsiteY0" fmla="*/ 0 h 1298448"/>
              <a:gd name="connsiteX1" fmla="*/ 1133856 w 2560320"/>
              <a:gd name="connsiteY1" fmla="*/ 877824 h 1298448"/>
              <a:gd name="connsiteX2" fmla="*/ 2560320 w 2560320"/>
              <a:gd name="connsiteY2" fmla="*/ 1298448 h 129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0320" h="1298448">
                <a:moveTo>
                  <a:pt x="0" y="0"/>
                </a:moveTo>
                <a:cubicBezTo>
                  <a:pt x="353568" y="330708"/>
                  <a:pt x="707136" y="661416"/>
                  <a:pt x="1133856" y="877824"/>
                </a:cubicBezTo>
                <a:cubicBezTo>
                  <a:pt x="1560576" y="1094232"/>
                  <a:pt x="2060448" y="1196340"/>
                  <a:pt x="2560320" y="1298448"/>
                </a:cubicBezTo>
              </a:path>
            </a:pathLst>
          </a:custGeom>
          <a:ln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419600" y="2895600"/>
            <a:ext cx="1937106" cy="923330"/>
          </a:xfrm>
          <a:prstGeom prst="rect">
            <a:avLst/>
          </a:prstGeom>
          <a:gradFill>
            <a:gsLst>
              <a:gs pos="35000">
                <a:schemeClr val="accent6">
                  <a:tint val="37000"/>
                  <a:satMod val="300000"/>
                  <a:alpha val="65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Increasing relative importance of </a:t>
            </a:r>
            <a:r>
              <a:rPr lang="en-US" i="1" dirty="0" smtClean="0"/>
              <a:t>LWP</a:t>
            </a:r>
            <a:r>
              <a:rPr lang="en-US" dirty="0" smtClean="0"/>
              <a:t> over </a:t>
            </a: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endParaRPr lang="en-US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Rain rate-to-reflectivity (94 GHz)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steps need to be taken to compare model with </a:t>
            </a:r>
            <a:r>
              <a:rPr lang="en-US" dirty="0" err="1" smtClean="0"/>
              <a:t>CloudSat</a:t>
            </a:r>
            <a:r>
              <a:rPr lang="en-US" dirty="0" smtClean="0"/>
              <a:t>:</a:t>
            </a:r>
          </a:p>
          <a:p>
            <a:endParaRPr lang="en-US" sz="1600" dirty="0" smtClean="0"/>
          </a:p>
          <a:p>
            <a:pPr marL="971550" lvl="1" indent="-514350">
              <a:buAutoNum type="arabicParenBoth"/>
            </a:pPr>
            <a:r>
              <a:rPr lang="en-US" sz="2400" dirty="0" smtClean="0"/>
              <a:t>Use model assumed precipitation DSD to determine radar reflectivity in Rayleigh limit</a:t>
            </a:r>
          </a:p>
          <a:p>
            <a:pPr marL="971550" lvl="1" indent="-514350">
              <a:buAutoNum type="arabicParenBoth"/>
            </a:pPr>
            <a:r>
              <a:rPr lang="en-US" sz="2400" dirty="0" smtClean="0"/>
              <a:t>Mie correction for 94 GHz reflectivity (</a:t>
            </a:r>
            <a:r>
              <a:rPr lang="en-US" sz="2400" dirty="0" err="1" smtClean="0"/>
              <a:t>Bohren</a:t>
            </a:r>
            <a:r>
              <a:rPr lang="en-US" sz="2400" dirty="0" smtClean="0"/>
              <a:t>-Huffman)</a:t>
            </a:r>
          </a:p>
          <a:p>
            <a:pPr marL="971550" lvl="1" indent="-514350">
              <a:buAutoNum type="arabicParenBoth"/>
            </a:pPr>
            <a:r>
              <a:rPr lang="en-US" sz="2400" dirty="0" smtClean="0"/>
              <a:t>Attenuate model 94 GHz reflectivity using two-way attenuation correction of 8.3 </a:t>
            </a:r>
            <a:r>
              <a:rPr lang="en-US" sz="2400" dirty="0" err="1" smtClean="0"/>
              <a:t>dBZ</a:t>
            </a:r>
            <a:r>
              <a:rPr lang="en-US" sz="2400" dirty="0" smtClean="0"/>
              <a:t> mm</a:t>
            </a:r>
            <a:r>
              <a:rPr lang="en-US" sz="2400" baseline="30000" dirty="0" smtClean="0"/>
              <a:t>-1 </a:t>
            </a:r>
            <a:r>
              <a:rPr lang="en-US" sz="2400" dirty="0" smtClean="0"/>
              <a:t>of cloud liquid water (</a:t>
            </a:r>
            <a:r>
              <a:rPr lang="en-US" sz="2400" dirty="0" err="1" smtClean="0"/>
              <a:t>Lhermitte</a:t>
            </a:r>
            <a:r>
              <a:rPr lang="en-US" sz="2400" dirty="0" smtClean="0"/>
              <a:t> 1990)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lot_median_dbz_vs_lwp_and_neff_comb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52400"/>
            <a:ext cx="6377991" cy="55641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00800" y="5715000"/>
            <a:ext cx="2590800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5715000"/>
            <a:ext cx="2590800" cy="9906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CloudSat</a:t>
            </a:r>
            <a:r>
              <a:rPr lang="en-US" sz="2800" dirty="0" smtClean="0"/>
              <a:t>: colors</a:t>
            </a:r>
            <a:br>
              <a:rPr lang="en-US" sz="2800" dirty="0" smtClean="0"/>
            </a:br>
            <a:r>
              <a:rPr lang="en-US" sz="2800" dirty="0" smtClean="0"/>
              <a:t>Model: lines </a:t>
            </a:r>
            <a:endParaRPr lang="en-US" sz="2800" dirty="0"/>
          </a:p>
        </p:txBody>
      </p:sp>
      <p:sp>
        <p:nvSpPr>
          <p:cNvPr id="7" name="Freeform 6"/>
          <p:cNvSpPr/>
          <p:nvPr/>
        </p:nvSpPr>
        <p:spPr>
          <a:xfrm rot="21319757">
            <a:off x="5154394" y="3293179"/>
            <a:ext cx="2331720" cy="1298448"/>
          </a:xfrm>
          <a:custGeom>
            <a:avLst/>
            <a:gdLst>
              <a:gd name="connsiteX0" fmla="*/ 0 w 2560320"/>
              <a:gd name="connsiteY0" fmla="*/ 0 h 1298448"/>
              <a:gd name="connsiteX1" fmla="*/ 1133856 w 2560320"/>
              <a:gd name="connsiteY1" fmla="*/ 877824 h 1298448"/>
              <a:gd name="connsiteX2" fmla="*/ 2560320 w 2560320"/>
              <a:gd name="connsiteY2" fmla="*/ 1298448 h 129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0320" h="1298448">
                <a:moveTo>
                  <a:pt x="0" y="0"/>
                </a:moveTo>
                <a:cubicBezTo>
                  <a:pt x="353568" y="330708"/>
                  <a:pt x="707136" y="661416"/>
                  <a:pt x="1133856" y="877824"/>
                </a:cubicBezTo>
                <a:cubicBezTo>
                  <a:pt x="1560576" y="1094232"/>
                  <a:pt x="2060448" y="1196340"/>
                  <a:pt x="2560320" y="1298448"/>
                </a:cubicBezTo>
              </a:path>
            </a:pathLst>
          </a:custGeom>
          <a:ln w="63500">
            <a:tailEnd type="stealth" w="lg" len="lg"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4572000"/>
            <a:ext cx="2743200" cy="1569660"/>
          </a:xfrm>
          <a:prstGeom prst="rect">
            <a:avLst/>
          </a:prstGeom>
          <a:gradFill>
            <a:gsLst>
              <a:gs pos="35000">
                <a:schemeClr val="accent6">
                  <a:tint val="37000"/>
                  <a:satMod val="300000"/>
                  <a:alpha val="65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Increasing relative importance of </a:t>
            </a:r>
            <a:r>
              <a:rPr lang="en-US" sz="2400" i="1" dirty="0" smtClean="0"/>
              <a:t>LWP</a:t>
            </a:r>
            <a:r>
              <a:rPr lang="en-US" sz="2400" dirty="0" smtClean="0"/>
              <a:t> over </a:t>
            </a:r>
            <a:r>
              <a:rPr lang="en-US" sz="2400" i="1" dirty="0" err="1" smtClean="0"/>
              <a:t>N</a:t>
            </a:r>
            <a:r>
              <a:rPr lang="en-US" sz="2400" baseline="-25000" dirty="0" err="1" smtClean="0"/>
              <a:t>d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at high </a:t>
            </a:r>
            <a:r>
              <a:rPr lang="en-US" sz="2400" dirty="0" err="1" smtClean="0"/>
              <a:t>rainrates</a:t>
            </a:r>
            <a:endParaRPr lang="en-US" sz="2400" baseline="-25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28600" y="304800"/>
            <a:ext cx="25792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Reflectivity </a:t>
            </a:r>
          </a:p>
          <a:p>
            <a:pPr algn="ctr"/>
            <a:r>
              <a:rPr lang="en-US" sz="3600" b="1" dirty="0" smtClean="0"/>
              <a:t>in [</a:t>
            </a:r>
            <a:r>
              <a:rPr lang="en-US" sz="3600" b="1" i="1" dirty="0" smtClean="0"/>
              <a:t>LWP</a:t>
            </a:r>
            <a:r>
              <a:rPr lang="en-US" sz="3600" b="1" dirty="0" smtClean="0"/>
              <a:t>, </a:t>
            </a:r>
            <a:r>
              <a:rPr lang="en-US" sz="3600" b="1" i="1" dirty="0" err="1" smtClean="0"/>
              <a:t>N</a:t>
            </a:r>
            <a:r>
              <a:rPr lang="en-US" sz="3600" b="1" baseline="-25000" dirty="0" err="1" smtClean="0"/>
              <a:t>d</a:t>
            </a:r>
            <a:r>
              <a:rPr lang="en-US" sz="3600" b="1" dirty="0" smtClean="0"/>
              <a:t>] </a:t>
            </a:r>
          </a:p>
          <a:p>
            <a:pPr algn="ctr"/>
            <a:r>
              <a:rPr lang="en-US" sz="3600" b="1" dirty="0" smtClean="0"/>
              <a:t>space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6324600"/>
            <a:ext cx="3620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see also Suzuki and Stephens (2008)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 r="6000" b="24000"/>
          <a:stretch>
            <a:fillRect/>
          </a:stretch>
        </p:blipFill>
        <p:spPr bwMode="auto">
          <a:xfrm rot="-60000">
            <a:off x="-57771" y="-81140"/>
            <a:ext cx="9356748" cy="70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410200"/>
            <a:ext cx="7315200" cy="10668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Warm rain, cloud structure and dynamics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304800" y="152400"/>
            <a:ext cx="8502650" cy="762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1419" tIns="45711" rIns="91419" bIns="45711" anchor="ctr"/>
          <a:lstStyle/>
          <a:p>
            <a:pPr algn="ctr"/>
            <a:r>
              <a:rPr lang="en-US" sz="4400" b="1" baseline="0" dirty="0" smtClean="0">
                <a:solidFill>
                  <a:schemeClr val="tx2"/>
                </a:solidFill>
              </a:rPr>
              <a:t>Drizzle</a:t>
            </a:r>
            <a:r>
              <a:rPr lang="en-US" sz="4400" b="1" dirty="0" smtClean="0">
                <a:solidFill>
                  <a:schemeClr val="tx2"/>
                </a:solidFill>
              </a:rPr>
              <a:t> affects MBL dynamics</a:t>
            </a:r>
            <a:endParaRPr lang="en-US" sz="4400" b="1" baseline="0" dirty="0">
              <a:solidFill>
                <a:schemeClr val="tx2"/>
              </a:solidFill>
            </a:endParaRPr>
          </a:p>
        </p:txBody>
      </p:sp>
      <p:pic>
        <p:nvPicPr>
          <p:cNvPr id="145415" name="Picture 7" descr="mmcr_precip_warming"/>
          <p:cNvPicPr>
            <a:picLocks noChangeAspect="1" noChangeArrowheads="1"/>
          </p:cNvPicPr>
          <p:nvPr/>
        </p:nvPicPr>
        <p:blipFill>
          <a:blip r:embed="rId2" cstate="print"/>
          <a:srcRect l="-1292" t="-2078" r="-1292" b="-2078"/>
          <a:stretch>
            <a:fillRect/>
          </a:stretch>
        </p:blipFill>
        <p:spPr bwMode="auto">
          <a:xfrm>
            <a:off x="0" y="1084263"/>
            <a:ext cx="9144000" cy="5773737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</p:pic>
      <p:grpSp>
        <p:nvGrpSpPr>
          <p:cNvPr id="2" name="Group 109"/>
          <p:cNvGrpSpPr>
            <a:grpSpLocks/>
          </p:cNvGrpSpPr>
          <p:nvPr/>
        </p:nvGrpSpPr>
        <p:grpSpPr bwMode="auto">
          <a:xfrm>
            <a:off x="5486400" y="3124200"/>
            <a:ext cx="1023938" cy="1319213"/>
            <a:chOff x="1536" y="2544"/>
            <a:chExt cx="645" cy="831"/>
          </a:xfrm>
        </p:grpSpPr>
        <p:sp>
          <p:nvSpPr>
            <p:cNvPr id="145452" name="Oval 44"/>
            <p:cNvSpPr>
              <a:spLocks noChangeArrowheads="1"/>
            </p:cNvSpPr>
            <p:nvPr/>
          </p:nvSpPr>
          <p:spPr bwMode="auto">
            <a:xfrm>
              <a:off x="1756" y="2652"/>
              <a:ext cx="48" cy="48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3" name="Oval 45"/>
            <p:cNvSpPr>
              <a:spLocks noChangeArrowheads="1"/>
            </p:cNvSpPr>
            <p:nvPr/>
          </p:nvSpPr>
          <p:spPr bwMode="auto">
            <a:xfrm flipV="1">
              <a:off x="1976" y="2749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4" name="Oval 46"/>
            <p:cNvSpPr>
              <a:spLocks noChangeArrowheads="1"/>
            </p:cNvSpPr>
            <p:nvPr/>
          </p:nvSpPr>
          <p:spPr bwMode="auto">
            <a:xfrm flipV="1">
              <a:off x="1672" y="2736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5" name="Oval 47"/>
            <p:cNvSpPr>
              <a:spLocks noChangeArrowheads="1"/>
            </p:cNvSpPr>
            <p:nvPr/>
          </p:nvSpPr>
          <p:spPr bwMode="auto">
            <a:xfrm flipV="1">
              <a:off x="1672" y="2592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6" name="Oval 48"/>
            <p:cNvSpPr>
              <a:spLocks noChangeArrowheads="1"/>
            </p:cNvSpPr>
            <p:nvPr/>
          </p:nvSpPr>
          <p:spPr bwMode="auto">
            <a:xfrm flipV="1">
              <a:off x="1891" y="2628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7" name="Oval 49"/>
            <p:cNvSpPr>
              <a:spLocks noChangeArrowheads="1"/>
            </p:cNvSpPr>
            <p:nvPr/>
          </p:nvSpPr>
          <p:spPr bwMode="auto">
            <a:xfrm flipV="1">
              <a:off x="1834" y="2544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8" name="Oval 50"/>
            <p:cNvSpPr>
              <a:spLocks noChangeArrowheads="1"/>
            </p:cNvSpPr>
            <p:nvPr/>
          </p:nvSpPr>
          <p:spPr bwMode="auto">
            <a:xfrm flipV="1">
              <a:off x="1920" y="2976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59" name="Oval 51"/>
            <p:cNvSpPr>
              <a:spLocks noChangeArrowheads="1"/>
            </p:cNvSpPr>
            <p:nvPr/>
          </p:nvSpPr>
          <p:spPr bwMode="auto">
            <a:xfrm flipV="1">
              <a:off x="1840" y="2724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0" name="Oval 52"/>
            <p:cNvSpPr>
              <a:spLocks noChangeArrowheads="1"/>
            </p:cNvSpPr>
            <p:nvPr/>
          </p:nvSpPr>
          <p:spPr bwMode="auto">
            <a:xfrm flipV="1">
              <a:off x="1548" y="2934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1" name="Oval 53"/>
            <p:cNvSpPr>
              <a:spLocks noChangeArrowheads="1"/>
            </p:cNvSpPr>
            <p:nvPr/>
          </p:nvSpPr>
          <p:spPr bwMode="auto">
            <a:xfrm flipV="1">
              <a:off x="1858" y="2889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2" name="Oval 54"/>
            <p:cNvSpPr>
              <a:spLocks noChangeArrowheads="1"/>
            </p:cNvSpPr>
            <p:nvPr/>
          </p:nvSpPr>
          <p:spPr bwMode="auto">
            <a:xfrm flipV="1">
              <a:off x="1954" y="2874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3" name="Oval 55"/>
            <p:cNvSpPr>
              <a:spLocks noChangeArrowheads="1"/>
            </p:cNvSpPr>
            <p:nvPr/>
          </p:nvSpPr>
          <p:spPr bwMode="auto">
            <a:xfrm flipV="1">
              <a:off x="1536" y="2688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4" name="Oval 56"/>
            <p:cNvSpPr>
              <a:spLocks noChangeArrowheads="1"/>
            </p:cNvSpPr>
            <p:nvPr/>
          </p:nvSpPr>
          <p:spPr bwMode="auto">
            <a:xfrm flipV="1">
              <a:off x="2080" y="2900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5" name="Oval 57"/>
            <p:cNvSpPr>
              <a:spLocks noChangeArrowheads="1"/>
            </p:cNvSpPr>
            <p:nvPr/>
          </p:nvSpPr>
          <p:spPr bwMode="auto">
            <a:xfrm flipV="1">
              <a:off x="1632" y="2836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6" name="Oval 58"/>
            <p:cNvSpPr>
              <a:spLocks noChangeArrowheads="1"/>
            </p:cNvSpPr>
            <p:nvPr/>
          </p:nvSpPr>
          <p:spPr bwMode="auto">
            <a:xfrm flipV="1">
              <a:off x="1712" y="2900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8" name="Oval 60"/>
            <p:cNvSpPr>
              <a:spLocks noChangeArrowheads="1"/>
            </p:cNvSpPr>
            <p:nvPr/>
          </p:nvSpPr>
          <p:spPr bwMode="auto">
            <a:xfrm rot="-3187722">
              <a:off x="1741" y="3143"/>
              <a:ext cx="48" cy="48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69" name="Oval 61"/>
            <p:cNvSpPr>
              <a:spLocks noChangeArrowheads="1"/>
            </p:cNvSpPr>
            <p:nvPr/>
          </p:nvSpPr>
          <p:spPr bwMode="auto">
            <a:xfrm rot="18412278" flipV="1">
              <a:off x="2112" y="3168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0" name="Oval 62"/>
            <p:cNvSpPr>
              <a:spLocks noChangeArrowheads="1"/>
            </p:cNvSpPr>
            <p:nvPr/>
          </p:nvSpPr>
          <p:spPr bwMode="auto">
            <a:xfrm rot="18412278" flipV="1">
              <a:off x="1758" y="3261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1" name="Oval 63"/>
            <p:cNvSpPr>
              <a:spLocks noChangeArrowheads="1"/>
            </p:cNvSpPr>
            <p:nvPr/>
          </p:nvSpPr>
          <p:spPr bwMode="auto">
            <a:xfrm rot="18412278" flipV="1">
              <a:off x="1643" y="3175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2" name="Oval 64"/>
            <p:cNvSpPr>
              <a:spLocks noChangeArrowheads="1"/>
            </p:cNvSpPr>
            <p:nvPr/>
          </p:nvSpPr>
          <p:spPr bwMode="auto">
            <a:xfrm rot="18412278" flipV="1">
              <a:off x="1803" y="3021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3" name="Oval 65"/>
            <p:cNvSpPr>
              <a:spLocks noChangeArrowheads="1"/>
            </p:cNvSpPr>
            <p:nvPr/>
          </p:nvSpPr>
          <p:spPr bwMode="auto">
            <a:xfrm rot="18412278" flipV="1">
              <a:off x="1702" y="3016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4" name="Oval 66"/>
            <p:cNvSpPr>
              <a:spLocks noChangeArrowheads="1"/>
            </p:cNvSpPr>
            <p:nvPr/>
          </p:nvSpPr>
          <p:spPr bwMode="auto">
            <a:xfrm rot="18412278" flipV="1">
              <a:off x="1933" y="3153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5" name="Oval 67"/>
            <p:cNvSpPr>
              <a:spLocks noChangeArrowheads="1"/>
            </p:cNvSpPr>
            <p:nvPr/>
          </p:nvSpPr>
          <p:spPr bwMode="auto">
            <a:xfrm rot="18412278" flipV="1">
              <a:off x="1849" y="3119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6" name="Oval 68"/>
            <p:cNvSpPr>
              <a:spLocks noChangeArrowheads="1"/>
            </p:cNvSpPr>
            <p:nvPr/>
          </p:nvSpPr>
          <p:spPr bwMode="auto">
            <a:xfrm rot="18412278" flipV="1">
              <a:off x="1871" y="3241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7" name="Oval 69"/>
            <p:cNvSpPr>
              <a:spLocks noChangeArrowheads="1"/>
            </p:cNvSpPr>
            <p:nvPr/>
          </p:nvSpPr>
          <p:spPr bwMode="auto">
            <a:xfrm rot="18412278" flipV="1">
              <a:off x="1992" y="3204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8" name="Oval 70"/>
            <p:cNvSpPr>
              <a:spLocks noChangeArrowheads="1"/>
            </p:cNvSpPr>
            <p:nvPr/>
          </p:nvSpPr>
          <p:spPr bwMode="auto">
            <a:xfrm rot="18412278" flipV="1">
              <a:off x="2038" y="3118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79" name="Oval 71"/>
            <p:cNvSpPr>
              <a:spLocks noChangeArrowheads="1"/>
            </p:cNvSpPr>
            <p:nvPr/>
          </p:nvSpPr>
          <p:spPr bwMode="auto">
            <a:xfrm rot="18412278" flipV="1">
              <a:off x="2035" y="3037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80" name="Oval 72"/>
            <p:cNvSpPr>
              <a:spLocks noChangeArrowheads="1"/>
            </p:cNvSpPr>
            <p:nvPr/>
          </p:nvSpPr>
          <p:spPr bwMode="auto">
            <a:xfrm rot="18412278" flipV="1">
              <a:off x="2134" y="3033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81" name="Oval 73"/>
            <p:cNvSpPr>
              <a:spLocks noChangeArrowheads="1"/>
            </p:cNvSpPr>
            <p:nvPr/>
          </p:nvSpPr>
          <p:spPr bwMode="auto">
            <a:xfrm rot="18412278" flipV="1">
              <a:off x="1584" y="3072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82" name="Oval 74"/>
            <p:cNvSpPr>
              <a:spLocks noChangeArrowheads="1"/>
            </p:cNvSpPr>
            <p:nvPr/>
          </p:nvSpPr>
          <p:spPr bwMode="auto">
            <a:xfrm rot="18412278" flipV="1">
              <a:off x="1913" y="3328"/>
              <a:ext cx="47" cy="47"/>
            </a:xfrm>
            <a:prstGeom prst="ellipse">
              <a:avLst/>
            </a:prstGeom>
            <a:solidFill>
              <a:schemeClr val="bg2"/>
            </a:solidFill>
            <a:ln w="254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5518" name="Freeform 110"/>
          <p:cNvSpPr>
            <a:spLocks/>
          </p:cNvSpPr>
          <p:nvPr/>
        </p:nvSpPr>
        <p:spPr bwMode="auto">
          <a:xfrm>
            <a:off x="2514600" y="2286000"/>
            <a:ext cx="177800" cy="914400"/>
          </a:xfrm>
          <a:custGeom>
            <a:avLst/>
            <a:gdLst/>
            <a:ahLst/>
            <a:cxnLst>
              <a:cxn ang="0">
                <a:pos x="56" y="576"/>
              </a:cxn>
              <a:cxn ang="0">
                <a:pos x="104" y="528"/>
              </a:cxn>
              <a:cxn ang="0">
                <a:pos x="8" y="480"/>
              </a:cxn>
              <a:cxn ang="0">
                <a:pos x="104" y="432"/>
              </a:cxn>
              <a:cxn ang="0">
                <a:pos x="8" y="384"/>
              </a:cxn>
              <a:cxn ang="0">
                <a:pos x="104" y="336"/>
              </a:cxn>
              <a:cxn ang="0">
                <a:pos x="8" y="288"/>
              </a:cxn>
              <a:cxn ang="0">
                <a:pos x="104" y="240"/>
              </a:cxn>
              <a:cxn ang="0">
                <a:pos x="8" y="192"/>
              </a:cxn>
              <a:cxn ang="0">
                <a:pos x="56" y="144"/>
              </a:cxn>
              <a:cxn ang="0">
                <a:pos x="56" y="48"/>
              </a:cxn>
              <a:cxn ang="0">
                <a:pos x="56" y="0"/>
              </a:cxn>
            </a:cxnLst>
            <a:rect l="0" t="0" r="r" b="b"/>
            <a:pathLst>
              <a:path w="112" h="576">
                <a:moveTo>
                  <a:pt x="56" y="576"/>
                </a:moveTo>
                <a:cubicBezTo>
                  <a:pt x="84" y="560"/>
                  <a:pt x="112" y="544"/>
                  <a:pt x="104" y="528"/>
                </a:cubicBezTo>
                <a:cubicBezTo>
                  <a:pt x="96" y="512"/>
                  <a:pt x="8" y="496"/>
                  <a:pt x="8" y="480"/>
                </a:cubicBezTo>
                <a:cubicBezTo>
                  <a:pt x="8" y="464"/>
                  <a:pt x="104" y="448"/>
                  <a:pt x="104" y="432"/>
                </a:cubicBezTo>
                <a:cubicBezTo>
                  <a:pt x="104" y="416"/>
                  <a:pt x="8" y="400"/>
                  <a:pt x="8" y="384"/>
                </a:cubicBezTo>
                <a:cubicBezTo>
                  <a:pt x="8" y="368"/>
                  <a:pt x="104" y="352"/>
                  <a:pt x="104" y="336"/>
                </a:cubicBezTo>
                <a:cubicBezTo>
                  <a:pt x="104" y="320"/>
                  <a:pt x="8" y="304"/>
                  <a:pt x="8" y="288"/>
                </a:cubicBezTo>
                <a:cubicBezTo>
                  <a:pt x="8" y="272"/>
                  <a:pt x="104" y="256"/>
                  <a:pt x="104" y="240"/>
                </a:cubicBezTo>
                <a:cubicBezTo>
                  <a:pt x="104" y="224"/>
                  <a:pt x="16" y="208"/>
                  <a:pt x="8" y="192"/>
                </a:cubicBezTo>
                <a:cubicBezTo>
                  <a:pt x="0" y="176"/>
                  <a:pt x="48" y="168"/>
                  <a:pt x="56" y="144"/>
                </a:cubicBezTo>
                <a:cubicBezTo>
                  <a:pt x="64" y="120"/>
                  <a:pt x="56" y="72"/>
                  <a:pt x="56" y="48"/>
                </a:cubicBezTo>
                <a:cubicBezTo>
                  <a:pt x="56" y="24"/>
                  <a:pt x="56" y="12"/>
                  <a:pt x="5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5521" name="AutoShape 113"/>
          <p:cNvSpPr>
            <a:spLocks noChangeArrowheads="1"/>
          </p:cNvSpPr>
          <p:nvPr/>
        </p:nvSpPr>
        <p:spPr bwMode="auto">
          <a:xfrm rot="5400000">
            <a:off x="1295400" y="3429000"/>
            <a:ext cx="1981200" cy="1981200"/>
          </a:xfrm>
          <a:custGeom>
            <a:avLst/>
            <a:gdLst>
              <a:gd name="G0" fmla="+- -6073 0 0"/>
              <a:gd name="G1" fmla="+- -11796480 0 0"/>
              <a:gd name="G2" fmla="+- -6073 0 -11796480"/>
              <a:gd name="G3" fmla="+- 10800 0 0"/>
              <a:gd name="G4" fmla="+- 0 0 -607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038 0 0"/>
              <a:gd name="G9" fmla="+- 0 0 -11796480"/>
              <a:gd name="G10" fmla="+- 8038 0 2700"/>
              <a:gd name="G11" fmla="cos G10 -6073"/>
              <a:gd name="G12" fmla="sin G10 -6073"/>
              <a:gd name="G13" fmla="cos 13500 -6073"/>
              <a:gd name="G14" fmla="sin 13500 -6073"/>
              <a:gd name="G15" fmla="+- G11 10800 0"/>
              <a:gd name="G16" fmla="+- G12 10800 0"/>
              <a:gd name="G17" fmla="+- G13 10800 0"/>
              <a:gd name="G18" fmla="+- G14 10800 0"/>
              <a:gd name="G19" fmla="*/ 8038 1 2"/>
              <a:gd name="G20" fmla="+- G19 5400 0"/>
              <a:gd name="G21" fmla="cos G20 -6073"/>
              <a:gd name="G22" fmla="sin G20 -6073"/>
              <a:gd name="G23" fmla="+- G21 10800 0"/>
              <a:gd name="G24" fmla="+- G12 G23 G22"/>
              <a:gd name="G25" fmla="+- G22 G23 G11"/>
              <a:gd name="G26" fmla="cos 10800 -6073"/>
              <a:gd name="G27" fmla="sin 10800 -6073"/>
              <a:gd name="G28" fmla="cos 8038 -6073"/>
              <a:gd name="G29" fmla="sin 8038 -607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-607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038 G39"/>
              <a:gd name="G43" fmla="sin 803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1 w 21600"/>
              <a:gd name="T5" fmla="*/ 0 h 21600"/>
              <a:gd name="T6" fmla="*/ 1381 w 21600"/>
              <a:gd name="T7" fmla="*/ 10800 h 21600"/>
              <a:gd name="T8" fmla="*/ 10793 w 21600"/>
              <a:gd name="T9" fmla="*/ 2762 h 21600"/>
              <a:gd name="T10" fmla="*/ 24299 w 21600"/>
              <a:gd name="T11" fmla="*/ 10778 h 21600"/>
              <a:gd name="T12" fmla="*/ 20225 w 21600"/>
              <a:gd name="T13" fmla="*/ 14865 h 21600"/>
              <a:gd name="T14" fmla="*/ 16137 w 21600"/>
              <a:gd name="T15" fmla="*/ 10791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837" y="10786"/>
                </a:moveTo>
                <a:cubicBezTo>
                  <a:pt x="18830" y="6352"/>
                  <a:pt x="15234" y="2762"/>
                  <a:pt x="10800" y="2762"/>
                </a:cubicBezTo>
                <a:cubicBezTo>
                  <a:pt x="6360" y="2762"/>
                  <a:pt x="2762" y="6360"/>
                  <a:pt x="276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57" y="0"/>
                  <a:pt x="21590" y="4824"/>
                  <a:pt x="21599" y="10782"/>
                </a:cubicBezTo>
                <a:lnTo>
                  <a:pt x="24299" y="10778"/>
                </a:lnTo>
                <a:lnTo>
                  <a:pt x="20225" y="14865"/>
                </a:lnTo>
                <a:lnTo>
                  <a:pt x="16137" y="10791"/>
                </a:lnTo>
                <a:lnTo>
                  <a:pt x="18837" y="10786"/>
                </a:lnTo>
                <a:close/>
              </a:path>
            </a:pathLst>
          </a:custGeom>
          <a:noFill/>
          <a:ln w="25400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2222E-6 0 L -0.00139 -0.188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5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455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xit" presetSubtype="0" repeatCount="indefinite" fill="remov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accel="50000" decel="50000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88889E-6 3.7037E-6 C 0.04114 0.05671 0.08246 0.11365 0.10278 0.15926 C 0.12309 0.20486 0.11892 0.25486 0.12222 0.27407 " pathEditMode="relative" ptsTypes="aaA">
                                      <p:cBhvr>
                                        <p:cTn id="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518" grpId="0" animBg="1"/>
      <p:bldP spid="145521" grpId="0" animBg="1"/>
      <p:bldP spid="145521" grpId="1" animBg="1"/>
      <p:bldP spid="145521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0" y="228600"/>
            <a:ext cx="4038600" cy="1524000"/>
          </a:xfrm>
        </p:spPr>
        <p:txBody>
          <a:bodyPr/>
          <a:lstStyle/>
          <a:p>
            <a:r>
              <a:rPr lang="en-US"/>
              <a:t>Shiptrack </a:t>
            </a:r>
            <a:br>
              <a:rPr lang="en-US"/>
            </a:br>
            <a:r>
              <a:rPr lang="en-US"/>
              <a:t>surprises!</a:t>
            </a: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581400"/>
            <a:ext cx="4419600" cy="3048000"/>
          </a:xfrm>
        </p:spPr>
        <p:txBody>
          <a:bodyPr lIns="0" rIns="0"/>
          <a:lstStyle/>
          <a:p>
            <a:pPr>
              <a:spcAft>
                <a:spcPct val="10000"/>
              </a:spcAft>
            </a:pPr>
            <a:r>
              <a:rPr lang="en-US" sz="2800"/>
              <a:t>Liquid water content in shiptracks is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/>
              <a:t>typically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 i="1">
                <a:solidFill>
                  <a:srgbClr val="FF0000"/>
                </a:solidFill>
              </a:rPr>
              <a:t>reduced </a:t>
            </a:r>
            <a:r>
              <a:rPr lang="en-US" sz="2800"/>
              <a:t>compared with surrounding cloud</a:t>
            </a:r>
          </a:p>
          <a:p>
            <a:pPr>
              <a:spcAft>
                <a:spcPct val="10000"/>
              </a:spcAft>
            </a:pPr>
            <a:r>
              <a:rPr lang="en-US" sz="2800"/>
              <a:t>Clear refutation of Albrecht’s hypothesis</a:t>
            </a:r>
            <a:endParaRPr lang="en-US" sz="2800" i="1"/>
          </a:p>
        </p:txBody>
      </p:sp>
      <p:sp>
        <p:nvSpPr>
          <p:cNvPr id="471045" name="Text Box 5"/>
          <p:cNvSpPr txBox="1">
            <a:spLocks noChangeArrowheads="1"/>
          </p:cNvSpPr>
          <p:nvPr/>
        </p:nvSpPr>
        <p:spPr bwMode="auto">
          <a:xfrm>
            <a:off x="3327400" y="6461125"/>
            <a:ext cx="5559727" cy="400110"/>
          </a:xfrm>
          <a:prstGeom prst="rect">
            <a:avLst/>
          </a:prstGeom>
          <a:solidFill>
            <a:srgbClr val="003366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aseline="0" dirty="0">
                <a:solidFill>
                  <a:srgbClr val="FF9900"/>
                </a:solidFill>
                <a:latin typeface="Calibri" pitchFamily="34" charset="0"/>
              </a:rPr>
              <a:t>courtesy Jim </a:t>
            </a:r>
            <a:r>
              <a:rPr lang="en-US" sz="2000" baseline="0" dirty="0" err="1">
                <a:solidFill>
                  <a:srgbClr val="FF9900"/>
                </a:solidFill>
                <a:latin typeface="Calibri" pitchFamily="34" charset="0"/>
              </a:rPr>
              <a:t>Coakley</a:t>
            </a:r>
            <a:r>
              <a:rPr lang="en-US" sz="2000" baseline="0" dirty="0">
                <a:solidFill>
                  <a:srgbClr val="FF9900"/>
                </a:solidFill>
                <a:latin typeface="Calibri" pitchFamily="34" charset="0"/>
              </a:rPr>
              <a:t>, see </a:t>
            </a:r>
            <a:r>
              <a:rPr lang="en-US" sz="2000" baseline="0" dirty="0" err="1">
                <a:solidFill>
                  <a:srgbClr val="FF9900"/>
                </a:solidFill>
                <a:latin typeface="Calibri" pitchFamily="34" charset="0"/>
              </a:rPr>
              <a:t>Coakley</a:t>
            </a:r>
            <a:r>
              <a:rPr lang="en-US" sz="2000" baseline="0" dirty="0">
                <a:solidFill>
                  <a:srgbClr val="FF9900"/>
                </a:solidFill>
                <a:latin typeface="Calibri" pitchFamily="34" charset="0"/>
              </a:rPr>
              <a:t> and Walsh (2002)</a:t>
            </a:r>
          </a:p>
        </p:txBody>
      </p:sp>
      <p:pic>
        <p:nvPicPr>
          <p:cNvPr id="47104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4419600" cy="33877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  <p:sp>
        <p:nvSpPr>
          <p:cNvPr id="471047" name="Text Box 7"/>
          <p:cNvSpPr txBox="1">
            <a:spLocks noChangeArrowheads="1"/>
          </p:cNvSpPr>
          <p:nvPr/>
        </p:nvSpPr>
        <p:spPr bwMode="auto">
          <a:xfrm>
            <a:off x="381000" y="2971800"/>
            <a:ext cx="1077913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>
                <a:solidFill>
                  <a:schemeClr val="bg1"/>
                </a:solidFill>
                <a:latin typeface="Calibri" pitchFamily="34" charset="0"/>
              </a:rPr>
              <a:t>3.7 </a:t>
            </a:r>
            <a:r>
              <a:rPr lang="en-US" sz="2400" baseline="0" dirty="0">
                <a:solidFill>
                  <a:schemeClr val="bg1"/>
                </a:solidFill>
                <a:latin typeface="Calibri" pitchFamily="34" charset="0"/>
                <a:sym typeface="Symbol" pitchFamily="18" charset="2"/>
              </a:rPr>
              <a:t></a:t>
            </a:r>
            <a:r>
              <a:rPr lang="en-US" sz="2400" baseline="0" dirty="0">
                <a:solidFill>
                  <a:schemeClr val="bg1"/>
                </a:solidFill>
                <a:latin typeface="Calibri" pitchFamily="34" charset="0"/>
              </a:rPr>
              <a:t>m</a:t>
            </a:r>
          </a:p>
        </p:txBody>
      </p:sp>
      <p:pic>
        <p:nvPicPr>
          <p:cNvPr id="471048" name="Picture 8" descr="dlwp"/>
          <p:cNvPicPr>
            <a:picLocks noChangeAspect="1" noChangeArrowheads="1"/>
          </p:cNvPicPr>
          <p:nvPr/>
        </p:nvPicPr>
        <p:blipFill>
          <a:blip r:embed="rId3" cstate="print"/>
          <a:srcRect l="-2742" t="-3253" r="-2742" b="-3253"/>
          <a:stretch>
            <a:fillRect/>
          </a:stretch>
        </p:blipFill>
        <p:spPr bwMode="auto">
          <a:xfrm>
            <a:off x="4267200" y="2190750"/>
            <a:ext cx="4724400" cy="402113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90600"/>
          </a:xfrm>
        </p:spPr>
        <p:txBody>
          <a:bodyPr/>
          <a:lstStyle/>
          <a:p>
            <a:r>
              <a:rPr lang="en-US"/>
              <a:t>LES results</a:t>
            </a:r>
          </a:p>
        </p:txBody>
      </p:sp>
      <p:pic>
        <p:nvPicPr>
          <p:cNvPr id="472068" name="Picture 4"/>
          <p:cNvPicPr>
            <a:picLocks noChangeAspect="1" noChangeArrowheads="1"/>
          </p:cNvPicPr>
          <p:nvPr/>
        </p:nvPicPr>
        <p:blipFill>
          <a:blip r:embed="rId2"/>
          <a:srcRect l="9436" r="2696"/>
          <a:stretch>
            <a:fillRect/>
          </a:stretch>
        </p:blipFill>
        <p:spPr bwMode="auto">
          <a:xfrm>
            <a:off x="3851275" y="1484313"/>
            <a:ext cx="5292725" cy="53736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  <p:sp>
        <p:nvSpPr>
          <p:cNvPr id="472069" name="Text Box 5"/>
          <p:cNvSpPr txBox="1">
            <a:spLocks noChangeArrowheads="1"/>
          </p:cNvSpPr>
          <p:nvPr/>
        </p:nvSpPr>
        <p:spPr bwMode="auto">
          <a:xfrm>
            <a:off x="4140200" y="6472238"/>
            <a:ext cx="4501168" cy="369332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400" baseline="0" dirty="0">
                <a:latin typeface="Calibri" pitchFamily="34" charset="0"/>
              </a:rPr>
              <a:t>Cloud droplet concentration [cm</a:t>
            </a:r>
            <a:r>
              <a:rPr lang="en-US" sz="2400" dirty="0">
                <a:latin typeface="Calibri" pitchFamily="34" charset="0"/>
              </a:rPr>
              <a:t>-3</a:t>
            </a:r>
            <a:r>
              <a:rPr lang="en-US" sz="2400" baseline="0" dirty="0">
                <a:latin typeface="Calibri" pitchFamily="34" charset="0"/>
              </a:rPr>
              <a:t>]</a:t>
            </a:r>
          </a:p>
        </p:txBody>
      </p:sp>
      <p:sp>
        <p:nvSpPr>
          <p:cNvPr id="472070" name="Text Box 6"/>
          <p:cNvSpPr txBox="1">
            <a:spLocks noChangeArrowheads="1"/>
          </p:cNvSpPr>
          <p:nvPr/>
        </p:nvSpPr>
        <p:spPr bwMode="auto">
          <a:xfrm>
            <a:off x="4267200" y="1676400"/>
            <a:ext cx="1858201" cy="389850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i="1" baseline="0" dirty="0">
                <a:solidFill>
                  <a:srgbClr val="FF0000"/>
                </a:solidFill>
                <a:latin typeface="Calibri" pitchFamily="34" charset="0"/>
              </a:rPr>
              <a:t>LWP </a:t>
            </a:r>
            <a:r>
              <a:rPr lang="en-US" sz="2800" baseline="0" dirty="0">
                <a:solidFill>
                  <a:srgbClr val="FF0000"/>
                </a:solidFill>
                <a:latin typeface="Calibri" pitchFamily="34" charset="0"/>
              </a:rPr>
              <a:t>[g m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</a:rPr>
              <a:t>-2</a:t>
            </a:r>
            <a:r>
              <a:rPr lang="en-US" sz="2800" baseline="0" dirty="0">
                <a:solidFill>
                  <a:srgbClr val="FF0000"/>
                </a:solidFill>
                <a:latin typeface="Calibri" pitchFamily="34" charset="0"/>
              </a:rPr>
              <a:t>]</a:t>
            </a:r>
          </a:p>
          <a:p>
            <a:pPr algn="l">
              <a:lnSpc>
                <a:spcPct val="80000"/>
              </a:lnSpc>
            </a:pPr>
            <a:endParaRPr lang="en-US" sz="3000" baseline="0" dirty="0">
              <a:solidFill>
                <a:srgbClr val="FF0000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3000" baseline="0" dirty="0">
              <a:solidFill>
                <a:srgbClr val="FF0000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3000" baseline="0" dirty="0">
              <a:solidFill>
                <a:srgbClr val="FF0000"/>
              </a:solidFill>
              <a:latin typeface="Calibri" pitchFamily="34" charset="0"/>
            </a:endParaRPr>
          </a:p>
          <a:p>
            <a:pPr algn="l">
              <a:lnSpc>
                <a:spcPct val="80000"/>
              </a:lnSpc>
            </a:pPr>
            <a:endParaRPr lang="en-US" sz="3000" i="1" baseline="0" dirty="0">
              <a:solidFill>
                <a:srgbClr val="FF0000"/>
              </a:solidFill>
              <a:latin typeface="Calibri" pitchFamily="34" charset="0"/>
            </a:endParaRPr>
          </a:p>
          <a:p>
            <a:pPr algn="l"/>
            <a:endParaRPr lang="en-US" sz="3000" i="1" baseline="0" dirty="0">
              <a:solidFill>
                <a:srgbClr val="FF0000"/>
              </a:solidFill>
              <a:latin typeface="Calibri" pitchFamily="34" charset="0"/>
            </a:endParaRPr>
          </a:p>
          <a:p>
            <a:pPr algn="l"/>
            <a:r>
              <a:rPr lang="en-US" sz="2800" i="1" baseline="0" dirty="0">
                <a:solidFill>
                  <a:srgbClr val="FF0000"/>
                </a:solidFill>
                <a:latin typeface="Calibri" pitchFamily="34" charset="0"/>
              </a:rPr>
              <a:t>P</a:t>
            </a:r>
            <a:r>
              <a:rPr lang="en-US" sz="2800" baseline="-25000" dirty="0">
                <a:solidFill>
                  <a:srgbClr val="FF0000"/>
                </a:solidFill>
                <a:latin typeface="Calibri" pitchFamily="34" charset="0"/>
              </a:rPr>
              <a:t>0 </a:t>
            </a:r>
            <a:r>
              <a:rPr lang="en-US" sz="2800" baseline="0" dirty="0">
                <a:solidFill>
                  <a:srgbClr val="FF0000"/>
                </a:solidFill>
                <a:latin typeface="Calibri" pitchFamily="34" charset="0"/>
              </a:rPr>
              <a:t>[mm d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</a:rPr>
              <a:t>-1</a:t>
            </a:r>
            <a:r>
              <a:rPr lang="en-US" sz="2800" baseline="0" dirty="0">
                <a:solidFill>
                  <a:srgbClr val="FF0000"/>
                </a:solidFill>
                <a:latin typeface="Calibri" pitchFamily="34" charset="0"/>
              </a:rPr>
              <a:t>]</a:t>
            </a:r>
          </a:p>
          <a:p>
            <a:pPr algn="l"/>
            <a:endParaRPr lang="en-US" sz="2800" baseline="-25000" dirty="0">
              <a:solidFill>
                <a:srgbClr val="FF0000"/>
              </a:solidFill>
              <a:latin typeface="Calibri" pitchFamily="34" charset="0"/>
            </a:endParaRPr>
          </a:p>
          <a:p>
            <a:pPr algn="l"/>
            <a:endParaRPr lang="en-US" sz="2800" baseline="-25000" dirty="0">
              <a:solidFill>
                <a:srgbClr val="FF0000"/>
              </a:solidFill>
              <a:latin typeface="Calibri" pitchFamily="34" charset="0"/>
            </a:endParaRPr>
          </a:p>
          <a:p>
            <a:pPr algn="l"/>
            <a:r>
              <a:rPr lang="en-US" sz="2800" i="1" baseline="0" dirty="0">
                <a:solidFill>
                  <a:srgbClr val="FF0000"/>
                </a:solidFill>
                <a:latin typeface="Calibri" pitchFamily="34" charset="0"/>
              </a:rPr>
              <a:t>w</a:t>
            </a:r>
            <a:r>
              <a:rPr lang="en-US" sz="2800" baseline="-25000" dirty="0">
                <a:solidFill>
                  <a:srgbClr val="FF0000"/>
                </a:solidFill>
                <a:latin typeface="Calibri" pitchFamily="34" charset="0"/>
              </a:rPr>
              <a:t>e </a:t>
            </a:r>
            <a:r>
              <a:rPr lang="en-US" sz="2800" baseline="0" dirty="0">
                <a:solidFill>
                  <a:srgbClr val="FF0000"/>
                </a:solidFill>
                <a:latin typeface="Calibri" pitchFamily="34" charset="0"/>
              </a:rPr>
              <a:t>[cm s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</a:rPr>
              <a:t>-1</a:t>
            </a:r>
            <a:r>
              <a:rPr lang="en-US" sz="2800" baseline="0" dirty="0">
                <a:solidFill>
                  <a:srgbClr val="FF0000"/>
                </a:solidFill>
                <a:latin typeface="Calibri" pitchFamily="34" charset="0"/>
              </a:rPr>
              <a:t>]</a:t>
            </a:r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3657600" cy="5334000"/>
          </a:xfrm>
        </p:spPr>
        <p:txBody>
          <a:bodyPr lIns="0" rIns="0"/>
          <a:lstStyle/>
          <a:p>
            <a:pPr>
              <a:lnSpc>
                <a:spcPct val="90000"/>
              </a:lnSpc>
              <a:spcBef>
                <a:spcPct val="85000"/>
              </a:spcBef>
            </a:pPr>
            <a:r>
              <a:rPr lang="en-US" sz="2400" dirty="0"/>
              <a:t>Impact of aerosols simulated by varying </a:t>
            </a:r>
            <a:r>
              <a:rPr lang="en-US" sz="2400" i="1" dirty="0" err="1"/>
              <a:t>N</a:t>
            </a:r>
            <a:r>
              <a:rPr lang="en-US" sz="2400" i="1" baseline="-25000" dirty="0" err="1"/>
              <a:t>d</a:t>
            </a:r>
            <a:endParaRPr lang="en-US" sz="2400" i="1" baseline="-25000" dirty="0"/>
          </a:p>
          <a:p>
            <a:pPr>
              <a:lnSpc>
                <a:spcPct val="90000"/>
              </a:lnSpc>
              <a:spcBef>
                <a:spcPct val="85000"/>
              </a:spcBef>
            </a:pPr>
            <a:r>
              <a:rPr lang="en-US" sz="2400" dirty="0"/>
              <a:t>Increased </a:t>
            </a:r>
            <a:r>
              <a:rPr lang="en-US" sz="2400" i="1" dirty="0" err="1"/>
              <a:t>N</a:t>
            </a:r>
            <a:r>
              <a:rPr lang="en-US" sz="2400" i="1" baseline="-25000" dirty="0" err="1"/>
              <a:t>d</a:t>
            </a:r>
            <a:r>
              <a:rPr lang="en-US" sz="2400" i="1" dirty="0"/>
              <a:t> </a:t>
            </a:r>
            <a:r>
              <a:rPr lang="en-US" sz="2400" dirty="0">
                <a:sym typeface="Symbol" pitchFamily="18" charset="2"/>
              </a:rPr>
              <a:t> </a:t>
            </a:r>
            <a:r>
              <a:rPr lang="en-US" sz="2400" dirty="0"/>
              <a:t>Reduced precipitation </a:t>
            </a:r>
            <a:r>
              <a:rPr lang="en-US" sz="2400" dirty="0">
                <a:sym typeface="Symbol" pitchFamily="18" charset="2"/>
              </a:rPr>
              <a:t></a:t>
            </a:r>
            <a:r>
              <a:rPr lang="en-US" sz="2400" dirty="0"/>
              <a:t> increased TKE </a:t>
            </a:r>
            <a:r>
              <a:rPr lang="en-US" sz="2400" dirty="0">
                <a:sym typeface="Symbol" pitchFamily="18" charset="2"/>
              </a:rPr>
              <a:t></a:t>
            </a:r>
            <a:r>
              <a:rPr lang="en-US" sz="2400" dirty="0"/>
              <a:t> increased entrainment </a:t>
            </a:r>
            <a:r>
              <a:rPr lang="en-US" sz="2400" i="1" dirty="0"/>
              <a:t>w</a:t>
            </a:r>
            <a:r>
              <a:rPr lang="en-US" sz="2400" baseline="-25000" dirty="0"/>
              <a:t>e</a:t>
            </a:r>
          </a:p>
          <a:p>
            <a:pPr>
              <a:lnSpc>
                <a:spcPct val="90000"/>
              </a:lnSpc>
              <a:spcBef>
                <a:spcPct val="85000"/>
              </a:spcBef>
            </a:pPr>
            <a:r>
              <a:rPr lang="en-US" sz="2400" dirty="0"/>
              <a:t>Changes in </a:t>
            </a:r>
            <a:r>
              <a:rPr lang="en-US" sz="2400" i="1" dirty="0"/>
              <a:t>w</a:t>
            </a:r>
            <a:r>
              <a:rPr lang="en-US" sz="2400" baseline="-25000" dirty="0"/>
              <a:t>e</a:t>
            </a:r>
            <a:r>
              <a:rPr lang="en-US" sz="2400" dirty="0"/>
              <a:t> can sometimes result in cloud thinning (reduced </a:t>
            </a:r>
            <a:r>
              <a:rPr lang="en-US" sz="2400" i="1" dirty="0"/>
              <a:t>LWP</a:t>
            </a:r>
            <a:r>
              <a:rPr lang="en-US" sz="2400" dirty="0"/>
              <a:t>)</a:t>
            </a:r>
          </a:p>
          <a:p>
            <a:pPr>
              <a:lnSpc>
                <a:spcPct val="90000"/>
              </a:lnSpc>
              <a:spcBef>
                <a:spcPct val="85000"/>
              </a:spcBef>
            </a:pPr>
            <a:r>
              <a:rPr lang="en-US" sz="2400" dirty="0"/>
              <a:t>Also noted by Jiang et al. (2002)</a:t>
            </a:r>
          </a:p>
        </p:txBody>
      </p:sp>
      <p:sp>
        <p:nvSpPr>
          <p:cNvPr id="472072" name="Text Box 8"/>
          <p:cNvSpPr txBox="1">
            <a:spLocks noChangeArrowheads="1"/>
          </p:cNvSpPr>
          <p:nvPr/>
        </p:nvSpPr>
        <p:spPr bwMode="auto">
          <a:xfrm>
            <a:off x="4800600" y="1143000"/>
            <a:ext cx="3405188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baseline="0"/>
              <a:t>Ackerman et al. (2004)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b="1" dirty="0" smtClean="0"/>
              <a:t>Drizzle and </a:t>
            </a:r>
            <a:r>
              <a:rPr lang="en-US" b="1" dirty="0" err="1" smtClean="0"/>
              <a:t>mesoscale</a:t>
            </a:r>
            <a:r>
              <a:rPr lang="en-US" b="1" dirty="0" smtClean="0"/>
              <a:t> </a:t>
            </a:r>
            <a:r>
              <a:rPr lang="en-US" b="1" dirty="0" err="1" smtClean="0"/>
              <a:t>cellularity</a:t>
            </a:r>
            <a:endParaRPr lang="en-US" b="1" dirty="0"/>
          </a:p>
        </p:txBody>
      </p:sp>
      <p:pic>
        <p:nvPicPr>
          <p:cNvPr id="143364" name="Picture 4" descr="dmims_jun29b_leg7_620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48" y="1143000"/>
            <a:ext cx="8839200" cy="5105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32187" y="6488668"/>
            <a:ext cx="3811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Dave Leon, U of Wyoming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Autofit/>
          </a:bodyPr>
          <a:lstStyle/>
          <a:p>
            <a:r>
              <a:rPr lang="en-US" b="1" dirty="0" smtClean="0"/>
              <a:t>Drizzle and </a:t>
            </a:r>
            <a:r>
              <a:rPr lang="en-US" b="1" dirty="0" err="1" smtClean="0"/>
              <a:t>cellularity</a:t>
            </a:r>
            <a:endParaRPr lang="en-US" b="1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4212" name="Picture 4" descr="transexample_wcp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143000"/>
            <a:ext cx="8839200" cy="5486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02309" y="6488668"/>
            <a:ext cx="40918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Comstock et al. (2007, Mon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Rev)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625088" y="6488668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MODIS image courtesy of NASA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95800" y="914400"/>
            <a:ext cx="1295400" cy="1588"/>
          </a:xfrm>
          <a:prstGeom prst="straightConnector1">
            <a:avLst/>
          </a:prstGeom>
          <a:ln w="38100" cmpd="sng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24400" y="9906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200 km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5257800"/>
            <a:ext cx="7010400" cy="646331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POCKETS of OPEN CELLS (POCs)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b="1" dirty="0" smtClean="0"/>
              <a:t>Drizzle and POCs</a:t>
            </a:r>
            <a:endParaRPr lang="en-US" b="1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382000" cy="4525963"/>
          </a:xfrm>
        </p:spPr>
        <p:txBody>
          <a:bodyPr/>
          <a:lstStyle/>
          <a:p>
            <a:r>
              <a:rPr lang="en-US" sz="2800" dirty="0" smtClean="0"/>
              <a:t>Drizzle can exert important forcing on the MBL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8649" t="668" r="3243" b="668"/>
          <a:stretch>
            <a:fillRect/>
          </a:stretch>
        </p:blipFill>
        <p:spPr bwMode="auto">
          <a:xfrm rot="16200000">
            <a:off x="2333682" y="239426"/>
            <a:ext cx="4296776" cy="779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09600" y="6488668"/>
            <a:ext cx="31597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Savic-Jovcic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Stevens (2007)</a:t>
            </a:r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1676400"/>
            <a:ext cx="5630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n-lt"/>
              </a:rPr>
              <a:t>without drizzle                      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</a:rPr>
              <a:t>        with 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</a:rPr>
              <a:t>drizzle</a:t>
            </a:r>
            <a:endParaRPr lang="en-US" sz="24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sz="4000" b="1" dirty="0"/>
              <a:t>POCs prefer to form at night</a:t>
            </a:r>
          </a:p>
        </p:txBody>
      </p:sp>
      <p:pic>
        <p:nvPicPr>
          <p:cNvPr id="434179" name="Picture 3" descr="pocs_formation_diurnal"/>
          <p:cNvPicPr>
            <a:picLocks noChangeAspect="1" noChangeArrowheads="1"/>
          </p:cNvPicPr>
          <p:nvPr/>
        </p:nvPicPr>
        <p:blipFill>
          <a:blip r:embed="rId2"/>
          <a:srcRect l="-2231" t="-2991" r="-2231" b="-2991"/>
          <a:stretch>
            <a:fillRect/>
          </a:stretch>
        </p:blipFill>
        <p:spPr bwMode="auto">
          <a:xfrm>
            <a:off x="1066800" y="1295400"/>
            <a:ext cx="7086600" cy="5364163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VOCALS_Schematic_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7103" t="9580" r="9621"/>
          <a:stretch>
            <a:fillRect/>
          </a:stretch>
        </p:blipFill>
        <p:spPr>
          <a:xfrm>
            <a:off x="2209800" y="152400"/>
            <a:ext cx="6799543" cy="6553200"/>
          </a:xfrm>
        </p:spPr>
      </p:pic>
      <p:sp>
        <p:nvSpPr>
          <p:cNvPr id="3" name="TextBox 2"/>
          <p:cNvSpPr txBox="1"/>
          <p:nvPr/>
        </p:nvSpPr>
        <p:spPr>
          <a:xfrm>
            <a:off x="228600" y="533400"/>
            <a:ext cx="2057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October-November 2008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SE Pacific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accent2"/>
                </a:solidFill>
              </a:rPr>
              <a:t>VOCALS Regional Experiment (REx)</a:t>
            </a:r>
          </a:p>
        </p:txBody>
      </p:sp>
      <p:pic>
        <p:nvPicPr>
          <p:cNvPr id="7171" name="Picture 3" descr="VOCALS_Stationary"/>
          <p:cNvPicPr>
            <a:picLocks noChangeAspect="1" noChangeArrowheads="1"/>
          </p:cNvPicPr>
          <p:nvPr/>
        </p:nvPicPr>
        <p:blipFill>
          <a:blip r:embed="rId2"/>
          <a:srcRect t="90767" b="1872"/>
          <a:stretch>
            <a:fillRect/>
          </a:stretch>
        </p:blipFill>
        <p:spPr bwMode="auto">
          <a:xfrm>
            <a:off x="0" y="5867400"/>
            <a:ext cx="9144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28600" y="1528763"/>
            <a:ext cx="8629650" cy="369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800">
                <a:latin typeface="Myriad Web" pitchFamily="34" charset="0"/>
              </a:rPr>
              <a:t>VOCALS-Rex will collect datasets required to address a set of issues that are organized into two broad themes: </a:t>
            </a:r>
          </a:p>
          <a:p>
            <a:endParaRPr lang="en-US" sz="2800">
              <a:latin typeface="Myriad Web" pitchFamily="34" charset="0"/>
            </a:endParaRPr>
          </a:p>
          <a:p>
            <a:pPr>
              <a:buFontTx/>
              <a:buChar char="•"/>
            </a:pPr>
            <a:r>
              <a:rPr lang="en-US" sz="2800">
                <a:latin typeface="Myriad Web" pitchFamily="34" charset="0"/>
              </a:rPr>
              <a:t> </a:t>
            </a:r>
            <a:r>
              <a:rPr lang="en-US" sz="2800" b="1">
                <a:latin typeface="Myriad Web" pitchFamily="34" charset="0"/>
              </a:rPr>
              <a:t>Aerosol-cloud-drizzle interactions</a:t>
            </a:r>
            <a:r>
              <a:rPr lang="en-US" sz="2800">
                <a:latin typeface="Myriad Web" pitchFamily="34" charset="0"/>
              </a:rPr>
              <a:t> in the marine boundary layer (MBL) and the physicochemical and spatiotemporal properties of aerosols</a:t>
            </a:r>
          </a:p>
          <a:p>
            <a:pPr>
              <a:buFontTx/>
              <a:buChar char="•"/>
            </a:pPr>
            <a:endParaRPr lang="en-US" sz="1200">
              <a:latin typeface="Myriad Web" pitchFamily="34" charset="0"/>
            </a:endParaRPr>
          </a:p>
          <a:p>
            <a:pPr>
              <a:buFontTx/>
              <a:buChar char="•"/>
            </a:pPr>
            <a:r>
              <a:rPr lang="en-US" sz="2800">
                <a:latin typeface="Myriad Web" pitchFamily="34" charset="0"/>
              </a:rPr>
              <a:t> </a:t>
            </a:r>
            <a:r>
              <a:rPr lang="en-US" sz="2800" b="1">
                <a:latin typeface="Myriad Web" pitchFamily="34" charset="0"/>
              </a:rPr>
              <a:t>Chemical and physical couplings</a:t>
            </a:r>
            <a:r>
              <a:rPr lang="en-US" sz="2800">
                <a:latin typeface="Myriad Web" pitchFamily="34" charset="0"/>
              </a:rPr>
              <a:t> between the upper ocean, the land, and the atmosphere.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868363"/>
          </a:xfrm>
        </p:spPr>
        <p:txBody>
          <a:bodyPr/>
          <a:lstStyle/>
          <a:p>
            <a:r>
              <a:rPr lang="en-US" b="1" dirty="0" smtClean="0"/>
              <a:t>Aerosols and clouds</a:t>
            </a:r>
            <a:endParaRPr lang="en-US" b="1" dirty="0"/>
          </a:p>
        </p:txBody>
      </p:sp>
      <p:pic>
        <p:nvPicPr>
          <p:cNvPr id="488451" name="Picture 3" descr="mombl_seasonal_mean_nd_son"/>
          <p:cNvPicPr>
            <a:picLocks noChangeAspect="1" noChangeArrowheads="1"/>
          </p:cNvPicPr>
          <p:nvPr/>
        </p:nvPicPr>
        <p:blipFill>
          <a:blip r:embed="rId2" cstate="print"/>
          <a:srcRect t="-3720" b="-3720"/>
          <a:stretch>
            <a:fillRect/>
          </a:stretch>
        </p:blipFill>
        <p:spPr bwMode="auto">
          <a:xfrm>
            <a:off x="3657600" y="1143000"/>
            <a:ext cx="5486400" cy="5453063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8452" name="Text Box 4"/>
          <p:cNvSpPr txBox="1">
            <a:spLocks noChangeArrowheads="1"/>
          </p:cNvSpPr>
          <p:nvPr/>
        </p:nvSpPr>
        <p:spPr bwMode="auto">
          <a:xfrm>
            <a:off x="4191000" y="6430963"/>
            <a:ext cx="4282904" cy="430887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800" baseline="0" dirty="0">
                <a:latin typeface="Calibri" pitchFamily="34" charset="0"/>
              </a:rPr>
              <a:t>Cloud droplet concentration</a:t>
            </a:r>
          </a:p>
        </p:txBody>
      </p:sp>
      <p:pic>
        <p:nvPicPr>
          <p:cNvPr id="488454" name="Picture 6"/>
          <p:cNvPicPr>
            <a:picLocks noChangeAspect="1" noChangeArrowheads="1"/>
          </p:cNvPicPr>
          <p:nvPr/>
        </p:nvPicPr>
        <p:blipFill>
          <a:blip r:embed="rId3"/>
          <a:srcRect l="2744" t="3665" r="2744" b="10994"/>
          <a:stretch>
            <a:fillRect/>
          </a:stretch>
        </p:blipFill>
        <p:spPr bwMode="auto">
          <a:xfrm>
            <a:off x="0" y="2362200"/>
            <a:ext cx="3962400" cy="26781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  <p:sp>
        <p:nvSpPr>
          <p:cNvPr id="488455" name="Text Box 7"/>
          <p:cNvSpPr txBox="1">
            <a:spLocks noChangeArrowheads="1"/>
          </p:cNvSpPr>
          <p:nvPr/>
        </p:nvSpPr>
        <p:spPr bwMode="auto">
          <a:xfrm>
            <a:off x="838200" y="2133600"/>
            <a:ext cx="2109424" cy="369332"/>
          </a:xfrm>
          <a:prstGeom prst="rect">
            <a:avLst/>
          </a:prstGeom>
          <a:solidFill>
            <a:srgbClr val="003366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aseline="0" dirty="0" err="1" smtClean="0">
                <a:solidFill>
                  <a:schemeClr val="bg1"/>
                </a:solidFill>
                <a:latin typeface="Calibri" pitchFamily="34" charset="0"/>
              </a:rPr>
              <a:t>Chuquicamata</a:t>
            </a:r>
            <a:r>
              <a:rPr lang="en-US" sz="1800" baseline="0" dirty="0">
                <a:solidFill>
                  <a:schemeClr val="bg1"/>
                </a:solidFill>
                <a:latin typeface="Calibri" pitchFamily="34" charset="0"/>
              </a:rPr>
              <a:t>, Chile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429000" y="96982"/>
            <a:ext cx="5585179" cy="4746500"/>
            <a:chOff x="3352800" y="528368"/>
            <a:chExt cx="5585179" cy="4746500"/>
          </a:xfrm>
        </p:grpSpPr>
        <p:pic>
          <p:nvPicPr>
            <p:cNvPr id="10" name="Picture 9" descr="VOCALS.2008302.terra.1km.jpg"/>
            <p:cNvPicPr>
              <a:picLocks noChangeAspect="1"/>
            </p:cNvPicPr>
            <p:nvPr/>
          </p:nvPicPr>
          <p:blipFill>
            <a:blip r:embed="rId2"/>
            <a:srcRect t="5483" r="18559" b="25308"/>
            <a:stretch>
              <a:fillRect/>
            </a:stretch>
          </p:blipFill>
          <p:spPr>
            <a:xfrm>
              <a:off x="3352800" y="528368"/>
              <a:ext cx="5585179" cy="47465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705600" y="2209800"/>
              <a:ext cx="762000" cy="7620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2971800" cy="17526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Visible</a:t>
            </a:r>
            <a:br>
              <a:rPr lang="en-US" sz="3600" b="1" dirty="0" smtClean="0"/>
            </a:br>
            <a:r>
              <a:rPr lang="en-US" sz="3600" b="1" dirty="0" smtClean="0"/>
              <a:t>imagery</a:t>
            </a:r>
            <a:endParaRPr lang="en-US" sz="3600" b="1" dirty="0"/>
          </a:p>
        </p:txBody>
      </p:sp>
      <p:pic>
        <p:nvPicPr>
          <p:cNvPr id="7" name="Picture 6" descr="VOCALS.2008302.terra.250m_crop_enha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09800"/>
            <a:ext cx="4530344" cy="448056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81000" y="4191000"/>
            <a:ext cx="2362200" cy="2286000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2286000" y="2438400"/>
            <a:ext cx="1676400" cy="461665"/>
            <a:chOff x="2286000" y="2438400"/>
            <a:chExt cx="1676400" cy="461665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2286000" y="2895600"/>
              <a:ext cx="1676400" cy="2899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590800" y="2438400"/>
              <a:ext cx="11176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100 km</a:t>
              </a:r>
              <a:endParaRPr lang="en-US" sz="2400" b="1" dirty="0"/>
            </a:p>
          </p:txBody>
        </p:sp>
      </p:grpSp>
      <p:pic>
        <p:nvPicPr>
          <p:cNvPr id="15" name="Picture 14" descr="2008_10_28_1500_GOES12_1_S1_crop_she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199" y="4322617"/>
            <a:ext cx="4754419" cy="2369127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5867400" y="4800600"/>
            <a:ext cx="838200" cy="609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eport.BAe-146.200810272000.mission_summary.image3_enhanced_cropp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4432" y="1828800"/>
            <a:ext cx="4539568" cy="4480560"/>
          </a:xfrm>
          <a:prstGeom prst="rect">
            <a:avLst/>
          </a:prstGeom>
        </p:spPr>
      </p:pic>
      <p:pic>
        <p:nvPicPr>
          <p:cNvPr id="8" name="Picture 7" descr="VOCALS.2008302.terra.250m_crop_enha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453034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1524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+mj-lt"/>
              </a:rPr>
              <a:t>October 27/28</a:t>
            </a:r>
            <a:r>
              <a:rPr lang="en-US" sz="3600" b="1" baseline="30000" dirty="0" smtClean="0">
                <a:latin typeface="+mj-lt"/>
              </a:rPr>
              <a:t>th</a:t>
            </a:r>
            <a:r>
              <a:rPr lang="en-US" sz="3600" b="1" dirty="0" smtClean="0">
                <a:latin typeface="+mj-lt"/>
              </a:rPr>
              <a:t> 2008</a:t>
            </a:r>
            <a:endParaRPr lang="en-US" sz="3600" b="1" dirty="0" smtClean="0"/>
          </a:p>
          <a:p>
            <a:pPr algn="ctr"/>
            <a:r>
              <a:rPr lang="en-US" sz="3600" b="1" dirty="0" smtClean="0">
                <a:latin typeface="+mj-lt"/>
              </a:rPr>
              <a:t>POC </a:t>
            </a:r>
            <a:r>
              <a:rPr lang="en-US" sz="3600" b="1" dirty="0" err="1" smtClean="0">
                <a:latin typeface="+mj-lt"/>
              </a:rPr>
              <a:t>Lagrangian</a:t>
            </a:r>
            <a:r>
              <a:rPr lang="en-US" sz="3600" b="1" dirty="0" smtClean="0">
                <a:latin typeface="+mj-lt"/>
              </a:rPr>
              <a:t> - BAe-146 &amp; NSF C-130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828800"/>
            <a:ext cx="9144000" cy="4495800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0" y="6324600"/>
            <a:ext cx="4564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Photo from BAe-146, Hugh Coe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3246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MODIS Terra, 250 m visible 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1000"/>
            <a:ext cx="7543800" cy="609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381000"/>
            <a:ext cx="6008055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Cloud effective radius (</a:t>
            </a:r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Minnis</a:t>
            </a: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)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124200" y="2667000"/>
            <a:ext cx="3810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048000" y="2590800"/>
            <a:ext cx="457200" cy="30480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b="1" dirty="0" smtClean="0"/>
              <a:t>OPEN CELL MORPHOLOGY</a:t>
            </a:r>
            <a:endParaRPr lang="en-US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0" y="1676400"/>
            <a:ext cx="9144000" cy="4382344"/>
            <a:chOff x="0" y="2475656"/>
            <a:chExt cx="9144000" cy="4382344"/>
          </a:xfrm>
        </p:grpSpPr>
        <p:pic>
          <p:nvPicPr>
            <p:cNvPr id="1026" name="Picture 2" descr="E:\Photographs\20081028\RF06\DSC07463.JPG"/>
            <p:cNvPicPr>
              <a:picLocks noChangeAspect="1" noChangeArrowheads="1"/>
            </p:cNvPicPr>
            <p:nvPr/>
          </p:nvPicPr>
          <p:blipFill>
            <a:blip r:embed="rId2"/>
            <a:srcRect t="36094"/>
            <a:stretch>
              <a:fillRect/>
            </a:stretch>
          </p:blipFill>
          <p:spPr bwMode="auto">
            <a:xfrm>
              <a:off x="0" y="2475656"/>
              <a:ext cx="9144000" cy="4382344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3733800" y="5105400"/>
              <a:ext cx="3232039" cy="4616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z="38100"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Optically thick cell walls</a:t>
              </a:r>
              <a:endParaRPr lang="en-US" sz="24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76800" y="2819400"/>
              <a:ext cx="196579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/>
                <a:t>Optically thin </a:t>
              </a:r>
            </a:p>
            <a:p>
              <a:pPr algn="ctr"/>
              <a:r>
                <a:rPr lang="en-US" sz="2400" b="1" dirty="0" smtClean="0"/>
                <a:t>cell centers</a:t>
              </a:r>
              <a:endParaRPr lang="en-US" sz="2400" b="1" dirty="0"/>
            </a:p>
          </p:txBody>
        </p:sp>
        <p:sp>
          <p:nvSpPr>
            <p:cNvPr id="8" name="Freeform 7"/>
            <p:cNvSpPr/>
            <p:nvPr/>
          </p:nvSpPr>
          <p:spPr>
            <a:xfrm rot="914638">
              <a:off x="4495800" y="3200400"/>
              <a:ext cx="378692" cy="1108364"/>
            </a:xfrm>
            <a:custGeom>
              <a:avLst/>
              <a:gdLst>
                <a:gd name="connsiteX0" fmla="*/ 531092 w 531092"/>
                <a:gd name="connsiteY0" fmla="*/ 0 h 1108364"/>
                <a:gd name="connsiteX1" fmla="*/ 18473 w 531092"/>
                <a:gd name="connsiteY1" fmla="*/ 692727 h 1108364"/>
                <a:gd name="connsiteX2" fmla="*/ 420255 w 531092"/>
                <a:gd name="connsiteY2" fmla="*/ 1108364 h 110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1092" h="1108364">
                  <a:moveTo>
                    <a:pt x="531092" y="0"/>
                  </a:moveTo>
                  <a:cubicBezTo>
                    <a:pt x="284019" y="254000"/>
                    <a:pt x="36946" y="508000"/>
                    <a:pt x="18473" y="692727"/>
                  </a:cubicBezTo>
                  <a:cubicBezTo>
                    <a:pt x="0" y="877454"/>
                    <a:pt x="210127" y="992909"/>
                    <a:pt x="420255" y="1108364"/>
                  </a:cubicBezTo>
                </a:path>
              </a:pathLst>
            </a:cu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838200" y="3733801"/>
              <a:ext cx="2438400" cy="842665"/>
              <a:chOff x="3124200" y="1538589"/>
              <a:chExt cx="1676400" cy="461665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>
                <a:off x="3124200" y="1828800"/>
                <a:ext cx="1676400" cy="158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595688" y="1538589"/>
                <a:ext cx="9621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10 km</a:t>
                </a:r>
                <a:endParaRPr lang="en-US" sz="2400" b="1" dirty="0"/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4385453" y="6457890"/>
            <a:ext cx="4758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VOCALS NSF C-130, RF06, October 28, 2008 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1910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Boundary cells</a:t>
            </a:r>
            <a:endParaRPr lang="en-US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4419600" y="2590800"/>
            <a:ext cx="4425066" cy="4122821"/>
            <a:chOff x="4191000" y="1981201"/>
            <a:chExt cx="4589690" cy="4351867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91000" y="1994223"/>
              <a:ext cx="3952875" cy="430602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5867400" y="3124200"/>
              <a:ext cx="2209800" cy="2725"/>
            </a:xfrm>
            <a:prstGeom prst="straightConnector1">
              <a:avLst/>
            </a:prstGeom>
            <a:ln w="31750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553200" y="3124200"/>
              <a:ext cx="962123" cy="4339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60 km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349070" y="2142068"/>
              <a:ext cx="4431620" cy="4191000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153400" y="1981201"/>
              <a:ext cx="621621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4" name="Group 23"/>
          <p:cNvGrpSpPr/>
          <p:nvPr/>
        </p:nvGrpSpPr>
        <p:grpSpPr>
          <a:xfrm>
            <a:off x="228600" y="152400"/>
            <a:ext cx="4267200" cy="4039616"/>
            <a:chOff x="228600" y="152400"/>
            <a:chExt cx="4267200" cy="4039616"/>
          </a:xfrm>
        </p:grpSpPr>
        <p:pic>
          <p:nvPicPr>
            <p:cNvPr id="6" name="Picture 5" descr="ops.goes-10.200810261415.ch1_vis_zoom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152400"/>
              <a:ext cx="4267200" cy="40396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21" name="Rectangle 20"/>
            <p:cNvSpPr/>
            <p:nvPr/>
          </p:nvSpPr>
          <p:spPr>
            <a:xfrm>
              <a:off x="1349991" y="1156647"/>
              <a:ext cx="560696" cy="545910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 rot="1240251">
              <a:off x="674509" y="1855270"/>
              <a:ext cx="23759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POCKET of OPEN CELLS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1219200"/>
            <a:ext cx="4343400" cy="142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Group 19"/>
          <p:cNvGrpSpPr/>
          <p:nvPr/>
        </p:nvGrpSpPr>
        <p:grpSpPr>
          <a:xfrm>
            <a:off x="228600" y="3276600"/>
            <a:ext cx="2971800" cy="3429000"/>
            <a:chOff x="228600" y="3124200"/>
            <a:chExt cx="2971800" cy="3429000"/>
          </a:xfrm>
        </p:grpSpPr>
        <p:pic>
          <p:nvPicPr>
            <p:cNvPr id="8" name="Picture 7" descr="ops.goes-10.200810261215.ch1_vis_big_zoom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" y="3124200"/>
              <a:ext cx="2819400" cy="3429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5" name="Oval 14"/>
            <p:cNvSpPr/>
            <p:nvPr/>
          </p:nvSpPr>
          <p:spPr>
            <a:xfrm>
              <a:off x="228600" y="3581400"/>
              <a:ext cx="1600200" cy="1524000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276600" y="5943600"/>
            <a:ext cx="1861856" cy="64633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C-band images</a:t>
            </a:r>
          </a:p>
          <a:p>
            <a:pPr algn="r"/>
            <a:r>
              <a:rPr lang="en-US" dirty="0" smtClean="0"/>
              <a:t>Matt Miller, NCSU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Conceptual model of POC edge</a:t>
            </a:r>
            <a:endParaRPr lang="en-US" sz="3600" b="1" dirty="0"/>
          </a:p>
        </p:txBody>
      </p:sp>
      <p:pic>
        <p:nvPicPr>
          <p:cNvPr id="6" name="Content Placeholder 5" descr="RF06_Conceptual_Model.jpg"/>
          <p:cNvPicPr>
            <a:picLocks noGrp="1" noChangeAspect="1"/>
          </p:cNvPicPr>
          <p:nvPr>
            <p:ph idx="1"/>
          </p:nvPr>
        </p:nvPicPr>
        <p:blipFill>
          <a:blip r:embed="rId2"/>
          <a:srcRect l="6732"/>
          <a:stretch>
            <a:fillRect/>
          </a:stretch>
        </p:blipFill>
        <p:spPr>
          <a:xfrm>
            <a:off x="228601" y="1062251"/>
            <a:ext cx="8838498" cy="2309602"/>
          </a:xfrm>
        </p:spPr>
      </p:pic>
      <p:sp>
        <p:nvSpPr>
          <p:cNvPr id="7" name="TextBox 6"/>
          <p:cNvSpPr txBox="1"/>
          <p:nvPr/>
        </p:nvSpPr>
        <p:spPr>
          <a:xfrm>
            <a:off x="4953000" y="3505200"/>
            <a:ext cx="3759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Moderately polluted</a:t>
            </a:r>
          </a:p>
          <a:p>
            <a:r>
              <a:rPr lang="en-US" dirty="0" smtClean="0"/>
              <a:t>[CN = 500-1000 cm</a:t>
            </a:r>
            <a:r>
              <a:rPr lang="en-US" baseline="30000" dirty="0" smtClean="0"/>
              <a:t>-3</a:t>
            </a:r>
            <a:r>
              <a:rPr lang="en-US" dirty="0" smtClean="0"/>
              <a:t>, CCN = 100 cm</a:t>
            </a:r>
            <a:r>
              <a:rPr lang="en-US" baseline="30000" dirty="0" smtClean="0"/>
              <a:t>-3</a:t>
            </a:r>
            <a:r>
              <a:rPr lang="en-US" dirty="0" smtClean="0"/>
              <a:t>]</a:t>
            </a:r>
            <a:endParaRPr lang="en-US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3505200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Extremely clean</a:t>
            </a:r>
          </a:p>
          <a:p>
            <a:r>
              <a:rPr lang="en-US" dirty="0" smtClean="0"/>
              <a:t>[CN = 20-50 cm</a:t>
            </a:r>
            <a:r>
              <a:rPr lang="en-US" baseline="30000" dirty="0" smtClean="0"/>
              <a:t>-3</a:t>
            </a:r>
            <a:r>
              <a:rPr lang="en-US" dirty="0" smtClean="0"/>
              <a:t>, CCN = 5-20 cm</a:t>
            </a:r>
            <a:r>
              <a:rPr lang="en-US" baseline="30000" dirty="0" smtClean="0"/>
              <a:t>-3</a:t>
            </a:r>
            <a:r>
              <a:rPr lang="en-US" dirty="0" smtClean="0"/>
              <a:t>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971800"/>
            <a:ext cx="6974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Decoupled MBL                                                      Relatively well-mixed MBL</a:t>
            </a:r>
          </a:p>
        </p:txBody>
      </p:sp>
      <p:pic>
        <p:nvPicPr>
          <p:cNvPr id="13" name="Picture 12" descr="VOCALS.2008302.terra.250m_XS_zoomth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419600"/>
            <a:ext cx="8229600" cy="19644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sz="3600" b="1" dirty="0"/>
              <a:t>Coalescence and CCN depletion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819400"/>
            <a:ext cx="2819400" cy="2590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Loss rate of CCN number concentration through coalescence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µ"/>
            </a:pPr>
            <a:r>
              <a:rPr lang="en-US" sz="3600" i="1">
                <a:sym typeface="Symbol" pitchFamily="18" charset="2"/>
              </a:rPr>
              <a:t>LWP </a:t>
            </a:r>
            <a:r>
              <a:rPr lang="en-US" sz="3600" baseline="30000">
                <a:sym typeface="Symbol" pitchFamily="18" charset="2"/>
              </a:rPr>
              <a:t>2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µ"/>
            </a:pPr>
            <a:endParaRPr lang="en-US" sz="3600" baseline="3000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>
              <a:sym typeface="Symbol" pitchFamily="18" charset="2"/>
            </a:endParaRPr>
          </a:p>
        </p:txBody>
      </p:sp>
      <p:pic>
        <p:nvPicPr>
          <p:cNvPr id="435204" name="Picture 4" descr="coalescence_loss"/>
          <p:cNvPicPr>
            <a:picLocks noChangeAspect="1" noChangeArrowheads="1"/>
          </p:cNvPicPr>
          <p:nvPr/>
        </p:nvPicPr>
        <p:blipFill>
          <a:blip r:embed="rId2"/>
          <a:srcRect l="-1936" t="-2242" r="-1936" b="-2242"/>
          <a:stretch>
            <a:fillRect/>
          </a:stretch>
        </p:blipFill>
        <p:spPr bwMode="auto">
          <a:xfrm>
            <a:off x="2743200" y="1295400"/>
            <a:ext cx="6400800" cy="55626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Steady-state </a:t>
            </a:r>
            <a:r>
              <a:rPr lang="en-US" sz="4000" b="1" dirty="0" smtClean="0"/>
              <a:t>cloud condensation nucleus (CCN) </a:t>
            </a:r>
            <a:r>
              <a:rPr lang="en-US" sz="4000" b="1" dirty="0"/>
              <a:t>model</a:t>
            </a:r>
          </a:p>
        </p:txBody>
      </p:sp>
      <p:pic>
        <p:nvPicPr>
          <p:cNvPr id="436228" name="Picture 4" descr="critlwpa"/>
          <p:cNvPicPr>
            <a:picLocks noChangeAspect="1" noChangeArrowheads="1"/>
          </p:cNvPicPr>
          <p:nvPr/>
        </p:nvPicPr>
        <p:blipFill>
          <a:blip r:embed="rId2" cstate="print"/>
          <a:srcRect l="-1942" t="-2100" r="-1942" b="6299"/>
          <a:stretch>
            <a:fillRect/>
          </a:stretch>
        </p:blipFill>
        <p:spPr bwMode="auto">
          <a:xfrm>
            <a:off x="3505200" y="1447800"/>
            <a:ext cx="5638800" cy="48101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36230" name="Text Box 6"/>
          <p:cNvSpPr txBox="1">
            <a:spLocks noChangeArrowheads="1"/>
          </p:cNvSpPr>
          <p:nvPr/>
        </p:nvSpPr>
        <p:spPr bwMode="auto">
          <a:xfrm>
            <a:off x="152400" y="1066800"/>
            <a:ext cx="3276600" cy="5632311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u="sng" baseline="0" dirty="0"/>
              <a:t>Assumptions:</a:t>
            </a:r>
          </a:p>
          <a:p>
            <a:pPr algn="l"/>
            <a:endParaRPr lang="en-US" sz="2400" baseline="0" dirty="0"/>
          </a:p>
          <a:p>
            <a:pPr algn="l"/>
            <a:r>
              <a:rPr lang="en-US" sz="2400" baseline="0" dirty="0"/>
              <a:t>1. Wind-driven sea-salt </a:t>
            </a:r>
          </a:p>
          <a:p>
            <a:pPr algn="l"/>
            <a:r>
              <a:rPr lang="en-US" sz="2400" baseline="0" dirty="0"/>
              <a:t>production and       entrainment of 100 cm</a:t>
            </a:r>
            <a:r>
              <a:rPr lang="en-US" sz="2400" baseline="30000" dirty="0"/>
              <a:t>-3</a:t>
            </a:r>
            <a:r>
              <a:rPr lang="en-US" sz="2400" baseline="0" dirty="0"/>
              <a:t>  from free-troposphere </a:t>
            </a:r>
          </a:p>
          <a:p>
            <a:pPr algn="l"/>
            <a:r>
              <a:rPr lang="en-US" sz="2400" baseline="0" dirty="0"/>
              <a:t>are only aerosol sources.</a:t>
            </a:r>
          </a:p>
          <a:p>
            <a:pPr algn="l"/>
            <a:endParaRPr lang="en-US" sz="2400" baseline="0" dirty="0"/>
          </a:p>
          <a:p>
            <a:pPr algn="l"/>
            <a:r>
              <a:rPr lang="en-US" sz="2400" baseline="0" dirty="0"/>
              <a:t>2. Coalescence scavenging is the only loss term</a:t>
            </a:r>
          </a:p>
          <a:p>
            <a:pPr algn="l"/>
            <a:endParaRPr lang="en-US" sz="2400" baseline="0" dirty="0"/>
          </a:p>
          <a:p>
            <a:pPr algn="l"/>
            <a:r>
              <a:rPr lang="en-US" sz="2400" baseline="0" dirty="0"/>
              <a:t>3. Examine steady state solution for CCN concentration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Take-home messages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181600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 smtClean="0"/>
              <a:t>Precipitation common in, and energetically important for, shallow marine boundary layers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 smtClean="0"/>
              <a:t>Precipitation rate is </a:t>
            </a:r>
            <a:r>
              <a:rPr lang="en-US" dirty="0" err="1" smtClean="0"/>
              <a:t>macrophysically</a:t>
            </a:r>
            <a:r>
              <a:rPr lang="en-US" dirty="0" smtClean="0"/>
              <a:t>-determined but can be influenced </a:t>
            </a:r>
            <a:r>
              <a:rPr lang="en-US" dirty="0" err="1" smtClean="0"/>
              <a:t>microphysically</a:t>
            </a:r>
            <a:endParaRPr lang="en-US" dirty="0" smtClean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Precipitation important for organization of </a:t>
            </a:r>
            <a:r>
              <a:rPr lang="en-US" dirty="0" err="1" smtClean="0"/>
              <a:t>mesoscale</a:t>
            </a:r>
            <a:r>
              <a:rPr lang="en-US" dirty="0" smtClean="0"/>
              <a:t> structure in the stratocumulus-topped boundary layer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Precipitation important for controlling aerosol population within the marine boundary layer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E:\Photographs\20081028\RF06\DSC074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8906" b="8906"/>
          <a:stretch>
            <a:fillRect/>
          </a:stretch>
        </p:blipFill>
        <p:spPr bwMode="auto">
          <a:xfrm>
            <a:off x="-3807" y="0"/>
            <a:ext cx="914780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0364" b="21333"/>
          <a:stretch>
            <a:fillRect/>
          </a:stretch>
        </p:blipFill>
        <p:spPr bwMode="auto">
          <a:xfrm>
            <a:off x="228600" y="958489"/>
            <a:ext cx="8534400" cy="589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Photographs\20081028\RF06\DSC07444.JPG"/>
          <p:cNvPicPr>
            <a:picLocks noChangeAspect="1" noChangeArrowheads="1"/>
          </p:cNvPicPr>
          <p:nvPr/>
        </p:nvPicPr>
        <p:blipFill>
          <a:blip r:embed="rId2" cstate="print"/>
          <a:srcRect l="1758" b="5625"/>
          <a:stretch>
            <a:fillRect/>
          </a:stretch>
        </p:blipFill>
        <p:spPr bwMode="auto">
          <a:xfrm>
            <a:off x="609600" y="762000"/>
            <a:ext cx="793236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b="1" dirty="0" smtClean="0"/>
              <a:t>Data/Methods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5626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Collocated </a:t>
            </a:r>
            <a:r>
              <a:rPr lang="en-US" dirty="0" err="1" smtClean="0"/>
              <a:t>CloudSat</a:t>
            </a:r>
            <a:r>
              <a:rPr lang="en-US" dirty="0" smtClean="0"/>
              <a:t> (GEOPROF) and Aqua-MODIS (MOD06) data: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Daytime data only (</a:t>
            </a:r>
            <a:r>
              <a:rPr lang="en-US" dirty="0" smtClean="0">
                <a:sym typeface="Symbol"/>
              </a:rPr>
              <a:t></a:t>
            </a:r>
            <a:r>
              <a:rPr lang="en-US" dirty="0" smtClean="0"/>
              <a:t>13:30 local)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 err="1" smtClean="0"/>
              <a:t>CloudSat</a:t>
            </a:r>
            <a:r>
              <a:rPr lang="en-US" dirty="0" smtClean="0"/>
              <a:t> cloud top height below freezing level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MODIS cloud top temperature &gt; 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MODIS cloud optical depth </a:t>
            </a:r>
            <a:r>
              <a:rPr lang="en-US" dirty="0" smtClean="0">
                <a:sym typeface="Symbol"/>
              </a:rPr>
              <a:t> </a:t>
            </a:r>
            <a:r>
              <a:rPr lang="en-US" dirty="0" smtClean="0"/>
              <a:t>&gt; 3</a:t>
            </a:r>
          </a:p>
          <a:p>
            <a:pPr lvl="1">
              <a:spcBef>
                <a:spcPts val="0"/>
              </a:spcBef>
            </a:pPr>
            <a:endParaRPr lang="en-US" sz="1200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MODIS used to estimate </a:t>
            </a:r>
            <a:r>
              <a:rPr lang="en-US" i="1" dirty="0" smtClean="0"/>
              <a:t>LWP</a:t>
            </a:r>
            <a:r>
              <a:rPr lang="en-US" dirty="0" smtClean="0"/>
              <a:t> and </a:t>
            </a: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r>
              <a:rPr lang="en-US" dirty="0" smtClean="0"/>
              <a:t>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i="1" dirty="0" smtClean="0"/>
              <a:t>LWP </a:t>
            </a:r>
            <a:r>
              <a:rPr lang="en-US" dirty="0" smtClean="0"/>
              <a:t>from standard MODIS cloud product</a:t>
            </a:r>
            <a:endParaRPr lang="en-US" i="1" dirty="0" smtClean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r>
              <a:rPr lang="en-US" dirty="0" smtClean="0"/>
              <a:t> using method of </a:t>
            </a:r>
            <a:r>
              <a:rPr lang="en-US" dirty="0" err="1" smtClean="0"/>
              <a:t>Bennartz</a:t>
            </a:r>
            <a:r>
              <a:rPr lang="en-US" dirty="0" smtClean="0"/>
              <a:t> (2007), assuming adiabatic vertical cloud profile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1300" dirty="0" smtClean="0"/>
          </a:p>
          <a:p>
            <a:pPr>
              <a:spcBef>
                <a:spcPts val="0"/>
              </a:spcBef>
            </a:pPr>
            <a:r>
              <a:rPr lang="en-US" dirty="0" err="1" smtClean="0"/>
              <a:t>CloudSat</a:t>
            </a:r>
            <a:r>
              <a:rPr lang="en-US" dirty="0" smtClean="0"/>
              <a:t> used to determine maximum Z in column. Classify &gt; -15 </a:t>
            </a:r>
            <a:r>
              <a:rPr lang="en-US" dirty="0" err="1" smtClean="0"/>
              <a:t>dBZ</a:t>
            </a:r>
            <a:r>
              <a:rPr lang="en-US" dirty="0" smtClean="0"/>
              <a:t> as precipitating.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868362"/>
          </a:xfrm>
        </p:spPr>
        <p:txBody>
          <a:bodyPr/>
          <a:lstStyle/>
          <a:p>
            <a:r>
              <a:rPr lang="en-US" b="1" dirty="0" smtClean="0"/>
              <a:t>Regions Studied</a:t>
            </a:r>
            <a:endParaRPr lang="en-US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762000" y="1447800"/>
            <a:ext cx="7546892" cy="4648200"/>
            <a:chOff x="685800" y="1676400"/>
            <a:chExt cx="7546892" cy="46482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5800" y="1676400"/>
              <a:ext cx="7546892" cy="464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Oval 4"/>
            <p:cNvSpPr/>
            <p:nvPr/>
          </p:nvSpPr>
          <p:spPr>
            <a:xfrm>
              <a:off x="4953000" y="4876800"/>
              <a:ext cx="2057400" cy="12954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1295400"/>
            <a:ext cx="19812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Cloud properties associated with different amounts of precipitation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17526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SE Pacific</a:t>
            </a:r>
          </a:p>
          <a:p>
            <a:pPr>
              <a:spcBef>
                <a:spcPts val="0"/>
              </a:spcBef>
              <a:buNone/>
            </a:pPr>
            <a:endParaRPr lang="en-US" sz="2400" b="1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6525" b="10594"/>
          <a:stretch>
            <a:fillRect/>
          </a:stretch>
        </p:blipFill>
        <p:spPr bwMode="auto">
          <a:xfrm>
            <a:off x="3163824" y="1167384"/>
            <a:ext cx="5763643" cy="5517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52400" y="2514600"/>
            <a:ext cx="3276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 clouds move from non-precipitating</a:t>
            </a:r>
          </a:p>
          <a:p>
            <a:r>
              <a:rPr lang="en-US" sz="2400" dirty="0" smtClean="0"/>
              <a:t>to precipitating:</a:t>
            </a:r>
          </a:p>
          <a:p>
            <a:endParaRPr lang="en-US" sz="2400" dirty="0" smtClean="0"/>
          </a:p>
          <a:p>
            <a:r>
              <a:rPr lang="en-US" sz="2400" dirty="0" smtClean="0"/>
              <a:t>(1) LWP and cloud top height show</a:t>
            </a:r>
          </a:p>
          <a:p>
            <a:r>
              <a:rPr lang="en-US" sz="2400" dirty="0" smtClean="0"/>
              <a:t>steady increases</a:t>
            </a:r>
          </a:p>
          <a:p>
            <a:endParaRPr lang="en-US" sz="2400" dirty="0" smtClean="0"/>
          </a:p>
          <a:p>
            <a:r>
              <a:rPr lang="en-US" sz="2400" dirty="0" smtClean="0"/>
              <a:t>(2) Microphysical parameters “saturate”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2206" y="4380412"/>
            <a:ext cx="541020" cy="158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1118" y="4546329"/>
            <a:ext cx="533399" cy="33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Fraction of clouds that are drizzling</a:t>
            </a:r>
            <a:br>
              <a:rPr lang="en-US" b="1" dirty="0" smtClean="0"/>
            </a:br>
            <a:r>
              <a:rPr lang="en-US" b="1" dirty="0" smtClean="0"/>
              <a:t> (&gt; -15 </a:t>
            </a:r>
            <a:r>
              <a:rPr lang="en-US" b="1" dirty="0" err="1" smtClean="0"/>
              <a:t>dBZ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4181"/>
          <a:stretch>
            <a:fillRect/>
          </a:stretch>
        </p:blipFill>
        <p:spPr bwMode="auto">
          <a:xfrm>
            <a:off x="70003" y="1600200"/>
            <a:ext cx="907399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676400" y="6248400"/>
            <a:ext cx="5494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qualitatively consistent with Byers and Hall (1955)</a:t>
            </a:r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63137" y="4298868"/>
            <a:ext cx="1211284" cy="2173184"/>
          </a:xfrm>
          <a:custGeom>
            <a:avLst/>
            <a:gdLst>
              <a:gd name="connsiteX0" fmla="*/ 1211284 w 1211284"/>
              <a:gd name="connsiteY0" fmla="*/ 2173184 h 2173184"/>
              <a:gd name="connsiteX1" fmla="*/ 23751 w 1211284"/>
              <a:gd name="connsiteY1" fmla="*/ 1448789 h 2173184"/>
              <a:gd name="connsiteX2" fmla="*/ 1068780 w 1211284"/>
              <a:gd name="connsiteY2" fmla="*/ 0 h 217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1284" h="2173184">
                <a:moveTo>
                  <a:pt x="1211284" y="2173184"/>
                </a:moveTo>
                <a:cubicBezTo>
                  <a:pt x="629393" y="1992085"/>
                  <a:pt x="47502" y="1810986"/>
                  <a:pt x="23751" y="1448789"/>
                </a:cubicBezTo>
                <a:cubicBezTo>
                  <a:pt x="0" y="1086592"/>
                  <a:pt x="534390" y="543296"/>
                  <a:pt x="1068780" y="0"/>
                </a:cubicBezTo>
              </a:path>
            </a:pathLst>
          </a:custGeom>
          <a:ln>
            <a:tailEnd type="stealth" w="lg" len="lg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Effective radius </a:t>
            </a:r>
            <a:r>
              <a:rPr lang="en-US" sz="3600" b="1" u="sng" dirty="0" smtClean="0"/>
              <a:t>not</a:t>
            </a:r>
            <a:r>
              <a:rPr lang="en-US" sz="3600" b="1" dirty="0" smtClean="0"/>
              <a:t> unique determinant of precipitation</a:t>
            </a:r>
            <a:endParaRPr lang="en-US" sz="3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371600"/>
            <a:ext cx="5715000" cy="53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>
          <a:xfrm rot="5400000">
            <a:off x="2705894" y="3847306"/>
            <a:ext cx="2667000" cy="1588"/>
          </a:xfrm>
          <a:prstGeom prst="straightConnector1">
            <a:avLst/>
          </a:prstGeom>
          <a:ln w="66675">
            <a:tailEnd type="stealth" w="lg" len="lg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67200" y="5105400"/>
            <a:ext cx="218066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decreasing LWP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dirty="0" smtClean="0"/>
              <a:t>Heuristic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839200" cy="5257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Goals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Attempt to reproduce salient features of A-Train data</a:t>
            </a:r>
          </a:p>
          <a:p>
            <a:pPr lvl="1"/>
            <a:r>
              <a:rPr lang="en-US" dirty="0" smtClean="0"/>
              <a:t>Minimal physics necessary</a:t>
            </a:r>
          </a:p>
          <a:p>
            <a:r>
              <a:rPr lang="en-US" b="1" dirty="0" smtClean="0"/>
              <a:t>Continuous collection model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Given realistic assumed macro/micro-microphysical cloud structure, allow small fraction of largest cloud droplets at cloud top to fall through cloud collecting droplets (10 liter</a:t>
            </a:r>
            <a:r>
              <a:rPr lang="en-US" baseline="30000" dirty="0" smtClean="0"/>
              <a:t>-1 </a:t>
            </a:r>
            <a:r>
              <a:rPr lang="en-US" dirty="0" smtClean="0"/>
              <a:t>leads to </a:t>
            </a:r>
            <a:r>
              <a:rPr lang="en-US" i="1" dirty="0" smtClean="0"/>
              <a:t>Z-R</a:t>
            </a:r>
            <a:r>
              <a:rPr lang="en-US" dirty="0" smtClean="0"/>
              <a:t> consistent with obs.)</a:t>
            </a:r>
          </a:p>
          <a:p>
            <a:pPr lvl="1"/>
            <a:r>
              <a:rPr lang="en-US" dirty="0" smtClean="0"/>
              <a:t>Essential inputs are cloud liquid water path (</a:t>
            </a:r>
            <a:r>
              <a:rPr lang="en-US" i="1" dirty="0" smtClean="0"/>
              <a:t>LWP</a:t>
            </a:r>
            <a:r>
              <a:rPr lang="en-US" dirty="0" smtClean="0"/>
              <a:t>) and cloud droplet concentration (</a:t>
            </a: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Other free parameters constrained by observations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 smtClean="0"/>
              <a:t>Model cloud structure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Subadiabatic</a:t>
            </a:r>
            <a:r>
              <a:rPr lang="en-US" sz="2800" dirty="0" smtClean="0"/>
              <a:t> to represent entrainment effects in precipitating trade-cumulus</a:t>
            </a:r>
          </a:p>
          <a:p>
            <a:endParaRPr lang="en-US" sz="1000" dirty="0" smtClean="0"/>
          </a:p>
          <a:p>
            <a:r>
              <a:rPr lang="en-US" sz="2800" dirty="0" err="1" smtClean="0"/>
              <a:t>Adiabaticity</a:t>
            </a:r>
            <a:r>
              <a:rPr lang="en-US" sz="2800" dirty="0" smtClean="0"/>
              <a:t> parameter </a:t>
            </a:r>
            <a:r>
              <a:rPr lang="en-US" sz="2800" i="1" dirty="0" smtClean="0"/>
              <a:t>f</a:t>
            </a:r>
            <a:r>
              <a:rPr lang="en-US" sz="2800" baseline="-25000" dirty="0" smtClean="0"/>
              <a:t>ad</a:t>
            </a:r>
            <a:r>
              <a:rPr lang="en-US" sz="2800" dirty="0" smtClean="0"/>
              <a:t> decreases with height </a:t>
            </a:r>
            <a:r>
              <a:rPr lang="en-US" sz="2800" i="1" dirty="0" smtClean="0"/>
              <a:t>z</a:t>
            </a:r>
            <a:r>
              <a:rPr lang="en-US" sz="2800" dirty="0" smtClean="0"/>
              <a:t> above cloud base</a:t>
            </a:r>
          </a:p>
          <a:p>
            <a:pPr>
              <a:buNone/>
            </a:pPr>
            <a:r>
              <a:rPr lang="en-US" i="1" dirty="0" smtClean="0"/>
              <a:t>				f</a:t>
            </a:r>
            <a:r>
              <a:rPr lang="en-US" baseline="-25000" dirty="0" smtClean="0"/>
              <a:t>ad </a:t>
            </a:r>
            <a:r>
              <a:rPr lang="en-US" baseline="30000" dirty="0" smtClean="0"/>
              <a:t>=</a:t>
            </a:r>
            <a:r>
              <a:rPr lang="en-US" dirty="0" smtClean="0"/>
              <a:t> </a:t>
            </a:r>
            <a:r>
              <a:rPr lang="en-US" i="1" dirty="0" smtClean="0"/>
              <a:t>z</a:t>
            </a:r>
            <a:r>
              <a:rPr lang="en-US" baseline="-25000" dirty="0" smtClean="0"/>
              <a:t>0</a:t>
            </a:r>
            <a:r>
              <a:rPr lang="en-US" dirty="0" smtClean="0"/>
              <a:t>/(</a:t>
            </a:r>
            <a:r>
              <a:rPr lang="en-US" i="1" dirty="0" smtClean="0"/>
              <a:t>z</a:t>
            </a:r>
            <a:r>
              <a:rPr lang="en-US" baseline="-25000" dirty="0" smtClean="0"/>
              <a:t>0</a:t>
            </a:r>
            <a:r>
              <a:rPr lang="en-US" dirty="0" smtClean="0"/>
              <a:t>+</a:t>
            </a:r>
            <a:r>
              <a:rPr lang="en-US" i="1" dirty="0" smtClean="0"/>
              <a:t>z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sz="1000" dirty="0" smtClean="0"/>
          </a:p>
          <a:p>
            <a:r>
              <a:rPr lang="en-US" sz="2800" dirty="0" err="1" smtClean="0"/>
              <a:t>Adiabaticity</a:t>
            </a:r>
            <a:r>
              <a:rPr lang="en-US" sz="2800" dirty="0" smtClean="0"/>
              <a:t> height scale </a:t>
            </a:r>
            <a:r>
              <a:rPr lang="en-US" sz="2800" i="1" dirty="0" smtClean="0"/>
              <a:t>z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=500 m (estimated from RICO observations)</a:t>
            </a:r>
          </a:p>
          <a:p>
            <a:endParaRPr lang="en-US" sz="1000" dirty="0" smtClean="0"/>
          </a:p>
          <a:p>
            <a:r>
              <a:rPr lang="en-US" sz="2800" dirty="0" smtClean="0"/>
              <a:t>Gives liquid water content as a function of height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Precipitation embryos</a:t>
            </a:r>
            <a:endParaRPr lang="en-US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1752600" y="1676400"/>
            <a:ext cx="6355761" cy="3190220"/>
            <a:chOff x="1066802" y="1676400"/>
            <a:chExt cx="6355761" cy="3190220"/>
          </a:xfrm>
        </p:grpSpPr>
        <p:sp>
          <p:nvSpPr>
            <p:cNvPr id="10" name="TextBox 9"/>
            <p:cNvSpPr txBox="1"/>
            <p:nvPr/>
          </p:nvSpPr>
          <p:spPr>
            <a:xfrm>
              <a:off x="3886200" y="4343400"/>
              <a:ext cx="3080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/>
                <a:t>r</a:t>
              </a:r>
              <a:endParaRPr lang="en-US" sz="2800" dirty="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066802" y="1676400"/>
              <a:ext cx="6355761" cy="2684387"/>
              <a:chOff x="1066802" y="1676400"/>
              <a:chExt cx="6355761" cy="2684387"/>
            </a:xfrm>
          </p:grpSpPr>
          <p:cxnSp>
            <p:nvCxnSpPr>
              <p:cNvPr id="7" name="Straight Connector 6"/>
              <p:cNvCxnSpPr/>
              <p:nvPr/>
            </p:nvCxnSpPr>
            <p:spPr>
              <a:xfrm rot="5400000">
                <a:off x="609600" y="3276600"/>
                <a:ext cx="2133600" cy="1588"/>
              </a:xfrm>
              <a:prstGeom prst="line">
                <a:avLst/>
              </a:prstGeom>
              <a:ln w="25400">
                <a:headEnd type="stealth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 rot="16200000">
                <a:off x="973186" y="2760615"/>
                <a:ext cx="7104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 smtClean="0"/>
                  <a:t>n</a:t>
                </a:r>
                <a:r>
                  <a:rPr lang="en-US" sz="2800" dirty="0" smtClean="0"/>
                  <a:t>(</a:t>
                </a:r>
                <a:r>
                  <a:rPr lang="en-US" sz="2800" i="1" dirty="0" smtClean="0"/>
                  <a:t>r</a:t>
                </a:r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3639019" y="4222706"/>
                <a:ext cx="795412" cy="138081"/>
              </a:xfrm>
              <a:custGeom>
                <a:avLst/>
                <a:gdLst>
                  <a:gd name="connsiteX0" fmla="*/ 701654 w 701654"/>
                  <a:gd name="connsiteY0" fmla="*/ 120182 h 138081"/>
                  <a:gd name="connsiteX1" fmla="*/ 465383 w 701654"/>
                  <a:gd name="connsiteY1" fmla="*/ 107908 h 138081"/>
                  <a:gd name="connsiteX2" fmla="*/ 210701 w 701654"/>
                  <a:gd name="connsiteY2" fmla="*/ 77223 h 138081"/>
                  <a:gd name="connsiteX3" fmla="*/ 32730 w 701654"/>
                  <a:gd name="connsiteY3" fmla="*/ 25060 h 138081"/>
                  <a:gd name="connsiteX4" fmla="*/ 14319 w 701654"/>
                  <a:gd name="connsiteY4" fmla="*/ 15854 h 138081"/>
                  <a:gd name="connsiteX5" fmla="*/ 14319 w 701654"/>
                  <a:gd name="connsiteY5" fmla="*/ 120182 h 138081"/>
                  <a:gd name="connsiteX6" fmla="*/ 32730 w 701654"/>
                  <a:gd name="connsiteY6" fmla="*/ 123250 h 138081"/>
                  <a:gd name="connsiteX0" fmla="*/ 701654 w 701654"/>
                  <a:gd name="connsiteY0" fmla="*/ 120182 h 138081"/>
                  <a:gd name="connsiteX1" fmla="*/ 465383 w 701654"/>
                  <a:gd name="connsiteY1" fmla="*/ 107908 h 138081"/>
                  <a:gd name="connsiteX2" fmla="*/ 210701 w 701654"/>
                  <a:gd name="connsiteY2" fmla="*/ 77223 h 138081"/>
                  <a:gd name="connsiteX3" fmla="*/ 32730 w 701654"/>
                  <a:gd name="connsiteY3" fmla="*/ 25060 h 138081"/>
                  <a:gd name="connsiteX4" fmla="*/ 14319 w 701654"/>
                  <a:gd name="connsiteY4" fmla="*/ 15854 h 138081"/>
                  <a:gd name="connsiteX5" fmla="*/ 14319 w 701654"/>
                  <a:gd name="connsiteY5" fmla="*/ 120182 h 138081"/>
                  <a:gd name="connsiteX6" fmla="*/ 32730 w 701654"/>
                  <a:gd name="connsiteY6" fmla="*/ 123250 h 138081"/>
                  <a:gd name="connsiteX7" fmla="*/ 29150 w 701654"/>
                  <a:gd name="connsiteY7" fmla="*/ 117624 h 138081"/>
                  <a:gd name="connsiteX0" fmla="*/ 701654 w 701654"/>
                  <a:gd name="connsiteY0" fmla="*/ 120182 h 138081"/>
                  <a:gd name="connsiteX1" fmla="*/ 465383 w 701654"/>
                  <a:gd name="connsiteY1" fmla="*/ 107908 h 138081"/>
                  <a:gd name="connsiteX2" fmla="*/ 210701 w 701654"/>
                  <a:gd name="connsiteY2" fmla="*/ 77223 h 138081"/>
                  <a:gd name="connsiteX3" fmla="*/ 32730 w 701654"/>
                  <a:gd name="connsiteY3" fmla="*/ 25060 h 138081"/>
                  <a:gd name="connsiteX4" fmla="*/ 14319 w 701654"/>
                  <a:gd name="connsiteY4" fmla="*/ 15854 h 138081"/>
                  <a:gd name="connsiteX5" fmla="*/ 14319 w 701654"/>
                  <a:gd name="connsiteY5" fmla="*/ 120182 h 138081"/>
                  <a:gd name="connsiteX6" fmla="*/ 32730 w 701654"/>
                  <a:gd name="connsiteY6" fmla="*/ 123250 h 138081"/>
                  <a:gd name="connsiteX7" fmla="*/ 29150 w 701654"/>
                  <a:gd name="connsiteY7" fmla="*/ 117624 h 138081"/>
                  <a:gd name="connsiteX0" fmla="*/ 734896 w 734896"/>
                  <a:gd name="connsiteY0" fmla="*/ 120182 h 282447"/>
                  <a:gd name="connsiteX1" fmla="*/ 498625 w 734896"/>
                  <a:gd name="connsiteY1" fmla="*/ 107908 h 282447"/>
                  <a:gd name="connsiteX2" fmla="*/ 243943 w 734896"/>
                  <a:gd name="connsiteY2" fmla="*/ 77223 h 282447"/>
                  <a:gd name="connsiteX3" fmla="*/ 65972 w 734896"/>
                  <a:gd name="connsiteY3" fmla="*/ 25060 h 282447"/>
                  <a:gd name="connsiteX4" fmla="*/ 47561 w 734896"/>
                  <a:gd name="connsiteY4" fmla="*/ 15854 h 282447"/>
                  <a:gd name="connsiteX5" fmla="*/ 47561 w 734896"/>
                  <a:gd name="connsiteY5" fmla="*/ 120182 h 282447"/>
                  <a:gd name="connsiteX6" fmla="*/ 65972 w 734896"/>
                  <a:gd name="connsiteY6" fmla="*/ 123250 h 282447"/>
                  <a:gd name="connsiteX7" fmla="*/ 443392 w 734896"/>
                  <a:gd name="connsiteY7" fmla="*/ 270024 h 282447"/>
                  <a:gd name="connsiteX0" fmla="*/ 734896 w 734896"/>
                  <a:gd name="connsiteY0" fmla="*/ 120182 h 270024"/>
                  <a:gd name="connsiteX1" fmla="*/ 498625 w 734896"/>
                  <a:gd name="connsiteY1" fmla="*/ 107908 h 270024"/>
                  <a:gd name="connsiteX2" fmla="*/ 243943 w 734896"/>
                  <a:gd name="connsiteY2" fmla="*/ 77223 h 270024"/>
                  <a:gd name="connsiteX3" fmla="*/ 65972 w 734896"/>
                  <a:gd name="connsiteY3" fmla="*/ 25060 h 270024"/>
                  <a:gd name="connsiteX4" fmla="*/ 47561 w 734896"/>
                  <a:gd name="connsiteY4" fmla="*/ 15854 h 270024"/>
                  <a:gd name="connsiteX5" fmla="*/ 47561 w 734896"/>
                  <a:gd name="connsiteY5" fmla="*/ 120182 h 270024"/>
                  <a:gd name="connsiteX6" fmla="*/ 65972 w 734896"/>
                  <a:gd name="connsiteY6" fmla="*/ 123250 h 270024"/>
                  <a:gd name="connsiteX7" fmla="*/ 443392 w 734896"/>
                  <a:gd name="connsiteY7" fmla="*/ 270024 h 270024"/>
                  <a:gd name="connsiteX0" fmla="*/ 785184 w 795412"/>
                  <a:gd name="connsiteY0" fmla="*/ 120182 h 138081"/>
                  <a:gd name="connsiteX1" fmla="*/ 548913 w 795412"/>
                  <a:gd name="connsiteY1" fmla="*/ 107908 h 138081"/>
                  <a:gd name="connsiteX2" fmla="*/ 294231 w 795412"/>
                  <a:gd name="connsiteY2" fmla="*/ 77223 h 138081"/>
                  <a:gd name="connsiteX3" fmla="*/ 116260 w 795412"/>
                  <a:gd name="connsiteY3" fmla="*/ 25060 h 138081"/>
                  <a:gd name="connsiteX4" fmla="*/ 97849 w 795412"/>
                  <a:gd name="connsiteY4" fmla="*/ 15854 h 138081"/>
                  <a:gd name="connsiteX5" fmla="*/ 97849 w 795412"/>
                  <a:gd name="connsiteY5" fmla="*/ 120182 h 138081"/>
                  <a:gd name="connsiteX6" fmla="*/ 116260 w 795412"/>
                  <a:gd name="connsiteY6" fmla="*/ 123250 h 138081"/>
                  <a:gd name="connsiteX7" fmla="*/ 795412 w 795412"/>
                  <a:gd name="connsiteY7" fmla="*/ 119670 h 138081"/>
                  <a:gd name="connsiteX0" fmla="*/ 785184 w 795412"/>
                  <a:gd name="connsiteY0" fmla="*/ 120182 h 138081"/>
                  <a:gd name="connsiteX1" fmla="*/ 548913 w 795412"/>
                  <a:gd name="connsiteY1" fmla="*/ 107908 h 138081"/>
                  <a:gd name="connsiteX2" fmla="*/ 294231 w 795412"/>
                  <a:gd name="connsiteY2" fmla="*/ 77223 h 138081"/>
                  <a:gd name="connsiteX3" fmla="*/ 116260 w 795412"/>
                  <a:gd name="connsiteY3" fmla="*/ 25060 h 138081"/>
                  <a:gd name="connsiteX4" fmla="*/ 97849 w 795412"/>
                  <a:gd name="connsiteY4" fmla="*/ 15854 h 138081"/>
                  <a:gd name="connsiteX5" fmla="*/ 97849 w 795412"/>
                  <a:gd name="connsiteY5" fmla="*/ 120182 h 138081"/>
                  <a:gd name="connsiteX6" fmla="*/ 116260 w 795412"/>
                  <a:gd name="connsiteY6" fmla="*/ 123250 h 138081"/>
                  <a:gd name="connsiteX7" fmla="*/ 795412 w 795412"/>
                  <a:gd name="connsiteY7" fmla="*/ 119670 h 138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12" h="138081">
                    <a:moveTo>
                      <a:pt x="785184" y="120182"/>
                    </a:moveTo>
                    <a:cubicBezTo>
                      <a:pt x="707961" y="117625"/>
                      <a:pt x="630739" y="115068"/>
                      <a:pt x="548913" y="107908"/>
                    </a:cubicBezTo>
                    <a:cubicBezTo>
                      <a:pt x="467088" y="100748"/>
                      <a:pt x="366340" y="91031"/>
                      <a:pt x="294231" y="77223"/>
                    </a:cubicBezTo>
                    <a:cubicBezTo>
                      <a:pt x="222122" y="63415"/>
                      <a:pt x="148990" y="35288"/>
                      <a:pt x="116260" y="25060"/>
                    </a:cubicBezTo>
                    <a:cubicBezTo>
                      <a:pt x="83530" y="14832"/>
                      <a:pt x="100918" y="0"/>
                      <a:pt x="97849" y="15854"/>
                    </a:cubicBezTo>
                    <a:cubicBezTo>
                      <a:pt x="94781" y="31708"/>
                      <a:pt x="94781" y="102283"/>
                      <a:pt x="97849" y="120182"/>
                    </a:cubicBezTo>
                    <a:cubicBezTo>
                      <a:pt x="100917" y="138081"/>
                      <a:pt x="0" y="123335"/>
                      <a:pt x="116260" y="123250"/>
                    </a:cubicBezTo>
                    <a:lnTo>
                      <a:pt x="795412" y="119670"/>
                    </a:lnTo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rot="10800000">
                <a:off x="1676400" y="4343400"/>
                <a:ext cx="2895600" cy="1588"/>
              </a:xfrm>
              <a:prstGeom prst="line">
                <a:avLst/>
              </a:prstGeom>
              <a:ln w="25400">
                <a:headEnd type="stealth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Freeform 3"/>
              <p:cNvSpPr/>
              <p:nvPr/>
            </p:nvSpPr>
            <p:spPr>
              <a:xfrm>
                <a:off x="1755647" y="2538983"/>
                <a:ext cx="2677615" cy="1805099"/>
              </a:xfrm>
              <a:custGeom>
                <a:avLst/>
                <a:gdLst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6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7827264"/>
                  <a:gd name="connsiteY0" fmla="*/ 4067556 h 4067556"/>
                  <a:gd name="connsiteX1" fmla="*/ 594360 w 7827264"/>
                  <a:gd name="connsiteY1" fmla="*/ 4058412 h 4067556"/>
                  <a:gd name="connsiteX2" fmla="*/ 740664 w 7827264"/>
                  <a:gd name="connsiteY2" fmla="*/ 4049268 h 4067556"/>
                  <a:gd name="connsiteX3" fmla="*/ 841248 w 7827264"/>
                  <a:gd name="connsiteY3" fmla="*/ 4021836 h 4067556"/>
                  <a:gd name="connsiteX4" fmla="*/ 950976 w 7827264"/>
                  <a:gd name="connsiteY4" fmla="*/ 3957828 h 4067556"/>
                  <a:gd name="connsiteX5" fmla="*/ 1143000 w 7827264"/>
                  <a:gd name="connsiteY5" fmla="*/ 3802380 h 4067556"/>
                  <a:gd name="connsiteX6" fmla="*/ 1353312 w 7827264"/>
                  <a:gd name="connsiteY6" fmla="*/ 3564636 h 4067556"/>
                  <a:gd name="connsiteX7" fmla="*/ 1591056 w 7827264"/>
                  <a:gd name="connsiteY7" fmla="*/ 3217164 h 4067556"/>
                  <a:gd name="connsiteX8" fmla="*/ 2029968 w 7827264"/>
                  <a:gd name="connsiteY8" fmla="*/ 2110740 h 4067556"/>
                  <a:gd name="connsiteX9" fmla="*/ 2276856 w 7827264"/>
                  <a:gd name="connsiteY9" fmla="*/ 1068324 h 4067556"/>
                  <a:gd name="connsiteX10" fmla="*/ 2450592 w 7827264"/>
                  <a:gd name="connsiteY10" fmla="*/ 464820 h 4067556"/>
                  <a:gd name="connsiteX11" fmla="*/ 2578608 w 7827264"/>
                  <a:gd name="connsiteY11" fmla="*/ 153924 h 4067556"/>
                  <a:gd name="connsiteX12" fmla="*/ 2734056 w 7827264"/>
                  <a:gd name="connsiteY12" fmla="*/ 25908 h 4067556"/>
                  <a:gd name="connsiteX13" fmla="*/ 2953512 w 7827264"/>
                  <a:gd name="connsiteY13" fmla="*/ 309372 h 4067556"/>
                  <a:gd name="connsiteX14" fmla="*/ 3310128 w 7827264"/>
                  <a:gd name="connsiteY14" fmla="*/ 1168908 h 4067556"/>
                  <a:gd name="connsiteX15" fmla="*/ 3941064 w 7827264"/>
                  <a:gd name="connsiteY15" fmla="*/ 2348484 h 4067556"/>
                  <a:gd name="connsiteX16" fmla="*/ 4965192 w 7827264"/>
                  <a:gd name="connsiteY16" fmla="*/ 3436620 h 4067556"/>
                  <a:gd name="connsiteX17" fmla="*/ 6007608 w 7827264"/>
                  <a:gd name="connsiteY17" fmla="*/ 3866388 h 4067556"/>
                  <a:gd name="connsiteX18" fmla="*/ 6766560 w 7827264"/>
                  <a:gd name="connsiteY18" fmla="*/ 3985260 h 4067556"/>
                  <a:gd name="connsiteX19" fmla="*/ 7827264 w 7827264"/>
                  <a:gd name="connsiteY19" fmla="*/ 4021835 h 4067556"/>
                  <a:gd name="connsiteX0" fmla="*/ 0 w 8509081"/>
                  <a:gd name="connsiteY0" fmla="*/ 4067556 h 4074059"/>
                  <a:gd name="connsiteX1" fmla="*/ 594360 w 8509081"/>
                  <a:gd name="connsiteY1" fmla="*/ 4058412 h 4074059"/>
                  <a:gd name="connsiteX2" fmla="*/ 740664 w 8509081"/>
                  <a:gd name="connsiteY2" fmla="*/ 4049268 h 4074059"/>
                  <a:gd name="connsiteX3" fmla="*/ 841248 w 8509081"/>
                  <a:gd name="connsiteY3" fmla="*/ 4021836 h 4074059"/>
                  <a:gd name="connsiteX4" fmla="*/ 950976 w 8509081"/>
                  <a:gd name="connsiteY4" fmla="*/ 3957828 h 4074059"/>
                  <a:gd name="connsiteX5" fmla="*/ 1143000 w 8509081"/>
                  <a:gd name="connsiteY5" fmla="*/ 3802380 h 4074059"/>
                  <a:gd name="connsiteX6" fmla="*/ 1353312 w 8509081"/>
                  <a:gd name="connsiteY6" fmla="*/ 3564636 h 4074059"/>
                  <a:gd name="connsiteX7" fmla="*/ 1591056 w 8509081"/>
                  <a:gd name="connsiteY7" fmla="*/ 3217164 h 4074059"/>
                  <a:gd name="connsiteX8" fmla="*/ 2029968 w 8509081"/>
                  <a:gd name="connsiteY8" fmla="*/ 2110740 h 4074059"/>
                  <a:gd name="connsiteX9" fmla="*/ 2276856 w 8509081"/>
                  <a:gd name="connsiteY9" fmla="*/ 1068324 h 4074059"/>
                  <a:gd name="connsiteX10" fmla="*/ 2450592 w 8509081"/>
                  <a:gd name="connsiteY10" fmla="*/ 464820 h 4074059"/>
                  <a:gd name="connsiteX11" fmla="*/ 2578608 w 8509081"/>
                  <a:gd name="connsiteY11" fmla="*/ 153924 h 4074059"/>
                  <a:gd name="connsiteX12" fmla="*/ 2734056 w 8509081"/>
                  <a:gd name="connsiteY12" fmla="*/ 25908 h 4074059"/>
                  <a:gd name="connsiteX13" fmla="*/ 2953512 w 8509081"/>
                  <a:gd name="connsiteY13" fmla="*/ 309372 h 4074059"/>
                  <a:gd name="connsiteX14" fmla="*/ 3310128 w 8509081"/>
                  <a:gd name="connsiteY14" fmla="*/ 1168908 h 4074059"/>
                  <a:gd name="connsiteX15" fmla="*/ 3941064 w 8509081"/>
                  <a:gd name="connsiteY15" fmla="*/ 2348484 h 4074059"/>
                  <a:gd name="connsiteX16" fmla="*/ 4965192 w 8509081"/>
                  <a:gd name="connsiteY16" fmla="*/ 3436620 h 4074059"/>
                  <a:gd name="connsiteX17" fmla="*/ 6007608 w 8509081"/>
                  <a:gd name="connsiteY17" fmla="*/ 3866388 h 4074059"/>
                  <a:gd name="connsiteX18" fmla="*/ 6766560 w 8509081"/>
                  <a:gd name="connsiteY18" fmla="*/ 3985260 h 4074059"/>
                  <a:gd name="connsiteX19" fmla="*/ 8509081 w 8509081"/>
                  <a:gd name="connsiteY19" fmla="*/ 3333586 h 4074059"/>
                  <a:gd name="connsiteX0" fmla="*/ 0 w 7986196"/>
                  <a:gd name="connsiteY0" fmla="*/ 4067556 h 4103133"/>
                  <a:gd name="connsiteX1" fmla="*/ 594360 w 7986196"/>
                  <a:gd name="connsiteY1" fmla="*/ 4058412 h 4103133"/>
                  <a:gd name="connsiteX2" fmla="*/ 740664 w 7986196"/>
                  <a:gd name="connsiteY2" fmla="*/ 4049268 h 4103133"/>
                  <a:gd name="connsiteX3" fmla="*/ 841248 w 7986196"/>
                  <a:gd name="connsiteY3" fmla="*/ 4021836 h 4103133"/>
                  <a:gd name="connsiteX4" fmla="*/ 950976 w 7986196"/>
                  <a:gd name="connsiteY4" fmla="*/ 3957828 h 4103133"/>
                  <a:gd name="connsiteX5" fmla="*/ 1143000 w 7986196"/>
                  <a:gd name="connsiteY5" fmla="*/ 3802380 h 4103133"/>
                  <a:gd name="connsiteX6" fmla="*/ 1353312 w 7986196"/>
                  <a:gd name="connsiteY6" fmla="*/ 3564636 h 4103133"/>
                  <a:gd name="connsiteX7" fmla="*/ 1591056 w 7986196"/>
                  <a:gd name="connsiteY7" fmla="*/ 3217164 h 4103133"/>
                  <a:gd name="connsiteX8" fmla="*/ 2029968 w 7986196"/>
                  <a:gd name="connsiteY8" fmla="*/ 2110740 h 4103133"/>
                  <a:gd name="connsiteX9" fmla="*/ 2276856 w 7986196"/>
                  <a:gd name="connsiteY9" fmla="*/ 1068324 h 4103133"/>
                  <a:gd name="connsiteX10" fmla="*/ 2450592 w 7986196"/>
                  <a:gd name="connsiteY10" fmla="*/ 464820 h 4103133"/>
                  <a:gd name="connsiteX11" fmla="*/ 2578608 w 7986196"/>
                  <a:gd name="connsiteY11" fmla="*/ 153924 h 4103133"/>
                  <a:gd name="connsiteX12" fmla="*/ 2734056 w 7986196"/>
                  <a:gd name="connsiteY12" fmla="*/ 25908 h 4103133"/>
                  <a:gd name="connsiteX13" fmla="*/ 2953512 w 7986196"/>
                  <a:gd name="connsiteY13" fmla="*/ 309372 h 4103133"/>
                  <a:gd name="connsiteX14" fmla="*/ 3310128 w 7986196"/>
                  <a:gd name="connsiteY14" fmla="*/ 1168908 h 4103133"/>
                  <a:gd name="connsiteX15" fmla="*/ 3941064 w 7986196"/>
                  <a:gd name="connsiteY15" fmla="*/ 2348484 h 4103133"/>
                  <a:gd name="connsiteX16" fmla="*/ 4965192 w 7986196"/>
                  <a:gd name="connsiteY16" fmla="*/ 3436620 h 4103133"/>
                  <a:gd name="connsiteX17" fmla="*/ 6007608 w 7986196"/>
                  <a:gd name="connsiteY17" fmla="*/ 3866388 h 4103133"/>
                  <a:gd name="connsiteX18" fmla="*/ 6766560 w 7986196"/>
                  <a:gd name="connsiteY18" fmla="*/ 3985260 h 4103133"/>
                  <a:gd name="connsiteX19" fmla="*/ 7986196 w 7986196"/>
                  <a:gd name="connsiteY19" fmla="*/ 4075981 h 4103133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091986 w 7986196"/>
                  <a:gd name="connsiteY19" fmla="*/ 4023903 h 4075980"/>
                  <a:gd name="connsiteX20" fmla="*/ 7986196 w 7986196"/>
                  <a:gd name="connsiteY20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091986 w 7986196"/>
                  <a:gd name="connsiteY19" fmla="*/ 4023903 h 4075980"/>
                  <a:gd name="connsiteX20" fmla="*/ 7986196 w 7986196"/>
                  <a:gd name="connsiteY20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0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66560 w 7986196"/>
                  <a:gd name="connsiteY18" fmla="*/ 3985261 h 4075980"/>
                  <a:gd name="connsiteX19" fmla="*/ 7986196 w 7986196"/>
                  <a:gd name="connsiteY19" fmla="*/ 4075981 h 4075980"/>
                  <a:gd name="connsiteX0" fmla="*/ 0 w 7986196"/>
                  <a:gd name="connsiteY0" fmla="*/ 4067556 h 4075980"/>
                  <a:gd name="connsiteX1" fmla="*/ 594360 w 7986196"/>
                  <a:gd name="connsiteY1" fmla="*/ 4058412 h 4075980"/>
                  <a:gd name="connsiteX2" fmla="*/ 740664 w 7986196"/>
                  <a:gd name="connsiteY2" fmla="*/ 4049268 h 4075980"/>
                  <a:gd name="connsiteX3" fmla="*/ 841248 w 7986196"/>
                  <a:gd name="connsiteY3" fmla="*/ 4021836 h 4075980"/>
                  <a:gd name="connsiteX4" fmla="*/ 950976 w 7986196"/>
                  <a:gd name="connsiteY4" fmla="*/ 3957828 h 4075980"/>
                  <a:gd name="connsiteX5" fmla="*/ 1143000 w 7986196"/>
                  <a:gd name="connsiteY5" fmla="*/ 3802380 h 4075980"/>
                  <a:gd name="connsiteX6" fmla="*/ 1353312 w 7986196"/>
                  <a:gd name="connsiteY6" fmla="*/ 3564636 h 4075980"/>
                  <a:gd name="connsiteX7" fmla="*/ 1591056 w 7986196"/>
                  <a:gd name="connsiteY7" fmla="*/ 3217164 h 4075980"/>
                  <a:gd name="connsiteX8" fmla="*/ 2029968 w 7986196"/>
                  <a:gd name="connsiteY8" fmla="*/ 2110740 h 4075980"/>
                  <a:gd name="connsiteX9" fmla="*/ 2276856 w 7986196"/>
                  <a:gd name="connsiteY9" fmla="*/ 1068324 h 4075980"/>
                  <a:gd name="connsiteX10" fmla="*/ 2450592 w 7986196"/>
                  <a:gd name="connsiteY10" fmla="*/ 464820 h 4075980"/>
                  <a:gd name="connsiteX11" fmla="*/ 2578608 w 7986196"/>
                  <a:gd name="connsiteY11" fmla="*/ 153924 h 4075980"/>
                  <a:gd name="connsiteX12" fmla="*/ 2734056 w 7986196"/>
                  <a:gd name="connsiteY12" fmla="*/ 25908 h 4075980"/>
                  <a:gd name="connsiteX13" fmla="*/ 2953512 w 7986196"/>
                  <a:gd name="connsiteY13" fmla="*/ 309372 h 4075980"/>
                  <a:gd name="connsiteX14" fmla="*/ 3310128 w 7986196"/>
                  <a:gd name="connsiteY14" fmla="*/ 1168908 h 4075980"/>
                  <a:gd name="connsiteX15" fmla="*/ 3941064 w 7986196"/>
                  <a:gd name="connsiteY15" fmla="*/ 2348484 h 4075980"/>
                  <a:gd name="connsiteX16" fmla="*/ 4965192 w 7986196"/>
                  <a:gd name="connsiteY16" fmla="*/ 3436620 h 4075980"/>
                  <a:gd name="connsiteX17" fmla="*/ 6007608 w 7986196"/>
                  <a:gd name="connsiteY17" fmla="*/ 3866388 h 4075980"/>
                  <a:gd name="connsiteX18" fmla="*/ 6776095 w 7986196"/>
                  <a:gd name="connsiteY18" fmla="*/ 3999699 h 4075980"/>
                  <a:gd name="connsiteX19" fmla="*/ 7986196 w 7986196"/>
                  <a:gd name="connsiteY19" fmla="*/ 4075981 h 4075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86196" h="4075980">
                    <a:moveTo>
                      <a:pt x="0" y="4067556"/>
                    </a:moveTo>
                    <a:lnTo>
                      <a:pt x="594360" y="4058412"/>
                    </a:lnTo>
                    <a:cubicBezTo>
                      <a:pt x="717804" y="4055364"/>
                      <a:pt x="699516" y="4055364"/>
                      <a:pt x="740664" y="4049268"/>
                    </a:cubicBezTo>
                    <a:cubicBezTo>
                      <a:pt x="781812" y="4043172"/>
                      <a:pt x="806196" y="4037076"/>
                      <a:pt x="841248" y="4021836"/>
                    </a:cubicBezTo>
                    <a:cubicBezTo>
                      <a:pt x="876300" y="4006596"/>
                      <a:pt x="900684" y="3994404"/>
                      <a:pt x="950976" y="3957828"/>
                    </a:cubicBezTo>
                    <a:cubicBezTo>
                      <a:pt x="1001268" y="3921252"/>
                      <a:pt x="1075944" y="3867912"/>
                      <a:pt x="1143000" y="3802380"/>
                    </a:cubicBezTo>
                    <a:cubicBezTo>
                      <a:pt x="1210056" y="3736848"/>
                      <a:pt x="1278636" y="3662172"/>
                      <a:pt x="1353312" y="3564636"/>
                    </a:cubicBezTo>
                    <a:cubicBezTo>
                      <a:pt x="1427988" y="3467100"/>
                      <a:pt x="1478280" y="3459480"/>
                      <a:pt x="1591056" y="3217164"/>
                    </a:cubicBezTo>
                    <a:cubicBezTo>
                      <a:pt x="1703832" y="2974848"/>
                      <a:pt x="1915668" y="2468880"/>
                      <a:pt x="2029968" y="2110740"/>
                    </a:cubicBezTo>
                    <a:cubicBezTo>
                      <a:pt x="2144268" y="1752600"/>
                      <a:pt x="2206752" y="1342644"/>
                      <a:pt x="2276856" y="1068324"/>
                    </a:cubicBezTo>
                    <a:cubicBezTo>
                      <a:pt x="2346960" y="794004"/>
                      <a:pt x="2400300" y="617220"/>
                      <a:pt x="2450592" y="464820"/>
                    </a:cubicBezTo>
                    <a:cubicBezTo>
                      <a:pt x="2500884" y="312420"/>
                      <a:pt x="2531364" y="227076"/>
                      <a:pt x="2578608" y="153924"/>
                    </a:cubicBezTo>
                    <a:cubicBezTo>
                      <a:pt x="2625852" y="80772"/>
                      <a:pt x="2671572" y="0"/>
                      <a:pt x="2734056" y="25908"/>
                    </a:cubicBezTo>
                    <a:cubicBezTo>
                      <a:pt x="2796540" y="51816"/>
                      <a:pt x="2857500" y="118872"/>
                      <a:pt x="2953512" y="309372"/>
                    </a:cubicBezTo>
                    <a:cubicBezTo>
                      <a:pt x="3049524" y="499872"/>
                      <a:pt x="3145536" y="829056"/>
                      <a:pt x="3310128" y="1168908"/>
                    </a:cubicBezTo>
                    <a:cubicBezTo>
                      <a:pt x="3474720" y="1508760"/>
                      <a:pt x="3665220" y="1970532"/>
                      <a:pt x="3941064" y="2348484"/>
                    </a:cubicBezTo>
                    <a:cubicBezTo>
                      <a:pt x="4216908" y="2726436"/>
                      <a:pt x="4620768" y="3183636"/>
                      <a:pt x="4965192" y="3436620"/>
                    </a:cubicBezTo>
                    <a:cubicBezTo>
                      <a:pt x="5309616" y="3689604"/>
                      <a:pt x="5705791" y="3772542"/>
                      <a:pt x="6007608" y="3866388"/>
                    </a:cubicBezTo>
                    <a:cubicBezTo>
                      <a:pt x="6309425" y="3960234"/>
                      <a:pt x="6446330" y="3964767"/>
                      <a:pt x="6776095" y="3999699"/>
                    </a:cubicBezTo>
                    <a:cubicBezTo>
                      <a:pt x="7105860" y="4034631"/>
                      <a:pt x="7307755" y="4046253"/>
                      <a:pt x="7986196" y="4075981"/>
                    </a:cubicBezTo>
                  </a:path>
                </a:pathLst>
              </a:custGeom>
              <a:ln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828800" y="1676400"/>
                <a:ext cx="25798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/>
                  <a:t>Assumed size distribution</a:t>
                </a:r>
              </a:p>
              <a:p>
                <a:pPr algn="ctr"/>
                <a:r>
                  <a:rPr lang="en-US" dirty="0" smtClean="0"/>
                  <a:t>(Gamma)</a:t>
                </a:r>
                <a:endParaRPr lang="en-US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495800" y="2743200"/>
                <a:ext cx="292676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Tail of distribution (10 liter</a:t>
                </a:r>
                <a:r>
                  <a:rPr lang="en-US" baseline="30000" dirty="0" smtClean="0"/>
                  <a:t>-1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constitutes embryonic </a:t>
                </a:r>
              </a:p>
              <a:p>
                <a:r>
                  <a:rPr lang="en-US" dirty="0" smtClean="0"/>
                  <a:t>precipitation drops</a:t>
                </a:r>
                <a:endParaRPr lang="en-US" dirty="0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3695700" y="3119718"/>
                <a:ext cx="788894" cy="1102658"/>
              </a:xfrm>
              <a:custGeom>
                <a:avLst/>
                <a:gdLst>
                  <a:gd name="connsiteX0" fmla="*/ 788894 w 788894"/>
                  <a:gd name="connsiteY0" fmla="*/ 0 h 1102658"/>
                  <a:gd name="connsiteX1" fmla="*/ 103094 w 788894"/>
                  <a:gd name="connsiteY1" fmla="*/ 497541 h 1102658"/>
                  <a:gd name="connsiteX2" fmla="*/ 170329 w 788894"/>
                  <a:gd name="connsiteY2" fmla="*/ 1102658 h 1102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8894" h="1102658">
                    <a:moveTo>
                      <a:pt x="788894" y="0"/>
                    </a:moveTo>
                    <a:cubicBezTo>
                      <a:pt x="497541" y="156882"/>
                      <a:pt x="206188" y="313765"/>
                      <a:pt x="103094" y="497541"/>
                    </a:cubicBezTo>
                    <a:cubicBezTo>
                      <a:pt x="0" y="681317"/>
                      <a:pt x="85164" y="891987"/>
                      <a:pt x="170329" y="1102658"/>
                    </a:cubicBezTo>
                  </a:path>
                </a:pathLst>
              </a:custGeom>
              <a:ln w="19050"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28600" y="5410200"/>
            <a:ext cx="8610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Gamma distribution of cloud drops determined from LWC at cloud top and cloud droplet concentration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b="1" dirty="0" smtClean="0"/>
              <a:t>Microphysics </a:t>
            </a:r>
            <a:r>
              <a:rPr lang="en-US" b="1" dirty="0" err="1" smtClean="0"/>
              <a:t>vs</a:t>
            </a:r>
            <a:r>
              <a:rPr lang="en-US" b="1" dirty="0" smtClean="0"/>
              <a:t> macrophysics</a:t>
            </a:r>
            <a:endParaRPr lang="en-US" b="1" dirty="0"/>
          </a:p>
        </p:txBody>
      </p:sp>
      <p:pic>
        <p:nvPicPr>
          <p:cNvPr id="4" name="Content Placeholder 3" descr="r_lwp_n_bothmodel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9622"/>
          <a:stretch>
            <a:fillRect/>
          </a:stretch>
        </p:blipFill>
        <p:spPr>
          <a:xfrm>
            <a:off x="1447800" y="1371600"/>
            <a:ext cx="5562600" cy="4622140"/>
          </a:xfrm>
        </p:spPr>
      </p:pic>
      <p:sp>
        <p:nvSpPr>
          <p:cNvPr id="5" name="TextBox 4"/>
          <p:cNvSpPr txBox="1"/>
          <p:nvPr/>
        </p:nvSpPr>
        <p:spPr>
          <a:xfrm>
            <a:off x="3886200" y="6019800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LWP</a:t>
            </a:r>
            <a:r>
              <a:rPr lang="en-US" sz="2400" dirty="0" smtClean="0"/>
              <a:t> [g m</a:t>
            </a:r>
            <a:r>
              <a:rPr lang="en-US" sz="2400" baseline="30000" dirty="0" smtClean="0"/>
              <a:t>-2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7" name="Freeform 6"/>
          <p:cNvSpPr/>
          <p:nvPr/>
        </p:nvSpPr>
        <p:spPr>
          <a:xfrm rot="21319757">
            <a:off x="3886200" y="3505200"/>
            <a:ext cx="2331720" cy="1298448"/>
          </a:xfrm>
          <a:custGeom>
            <a:avLst/>
            <a:gdLst>
              <a:gd name="connsiteX0" fmla="*/ 0 w 2560320"/>
              <a:gd name="connsiteY0" fmla="*/ 0 h 1298448"/>
              <a:gd name="connsiteX1" fmla="*/ 1133856 w 2560320"/>
              <a:gd name="connsiteY1" fmla="*/ 877824 h 1298448"/>
              <a:gd name="connsiteX2" fmla="*/ 2560320 w 2560320"/>
              <a:gd name="connsiteY2" fmla="*/ 1298448 h 129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0320" h="1298448">
                <a:moveTo>
                  <a:pt x="0" y="0"/>
                </a:moveTo>
                <a:cubicBezTo>
                  <a:pt x="353568" y="330708"/>
                  <a:pt x="707136" y="661416"/>
                  <a:pt x="1133856" y="877824"/>
                </a:cubicBezTo>
                <a:cubicBezTo>
                  <a:pt x="1560576" y="1094232"/>
                  <a:pt x="2060448" y="1196340"/>
                  <a:pt x="2560320" y="1298448"/>
                </a:cubicBezTo>
              </a:path>
            </a:pathLst>
          </a:custGeom>
          <a:ln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419600" y="2895600"/>
            <a:ext cx="1937106" cy="923330"/>
          </a:xfrm>
          <a:prstGeom prst="rect">
            <a:avLst/>
          </a:prstGeom>
          <a:gradFill>
            <a:gsLst>
              <a:gs pos="35000">
                <a:schemeClr val="accent6">
                  <a:tint val="37000"/>
                  <a:satMod val="300000"/>
                  <a:alpha val="65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Increasing relative importance of </a:t>
            </a:r>
            <a:r>
              <a:rPr lang="en-US" i="1" dirty="0" smtClean="0"/>
              <a:t>LWP</a:t>
            </a:r>
            <a:r>
              <a:rPr lang="en-US" dirty="0" smtClean="0"/>
              <a:t> over </a:t>
            </a: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endParaRPr lang="en-US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Rain rate-to-reflectivity (94 GHz)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steps need to be taken to compare model with </a:t>
            </a:r>
            <a:r>
              <a:rPr lang="en-US" dirty="0" err="1" smtClean="0"/>
              <a:t>CloudSat</a:t>
            </a:r>
            <a:r>
              <a:rPr lang="en-US" dirty="0" smtClean="0"/>
              <a:t>:</a:t>
            </a:r>
          </a:p>
          <a:p>
            <a:endParaRPr lang="en-US" sz="1600" dirty="0" smtClean="0"/>
          </a:p>
          <a:p>
            <a:pPr marL="971550" lvl="1" indent="-514350">
              <a:buAutoNum type="arabicParenBoth"/>
            </a:pPr>
            <a:r>
              <a:rPr lang="en-US" sz="2400" dirty="0" smtClean="0"/>
              <a:t>Use model assumed precipitation DSD to determine radar reflectivity in Rayleigh limit</a:t>
            </a:r>
          </a:p>
          <a:p>
            <a:pPr marL="971550" lvl="1" indent="-514350">
              <a:buAutoNum type="arabicParenBoth"/>
            </a:pPr>
            <a:r>
              <a:rPr lang="en-US" sz="2400" dirty="0" smtClean="0"/>
              <a:t>Mie correction for 94 GHz reflectivity (</a:t>
            </a:r>
            <a:r>
              <a:rPr lang="en-US" sz="2400" dirty="0" err="1" smtClean="0"/>
              <a:t>Bohren</a:t>
            </a:r>
            <a:r>
              <a:rPr lang="en-US" sz="2400" dirty="0" smtClean="0"/>
              <a:t>-Huffman)</a:t>
            </a:r>
          </a:p>
          <a:p>
            <a:pPr marL="971550" lvl="1" indent="-514350">
              <a:buAutoNum type="arabicParenBoth"/>
            </a:pPr>
            <a:r>
              <a:rPr lang="en-US" sz="2400" dirty="0" smtClean="0"/>
              <a:t>Attenuate model 94 GHz reflectivity using two-way attenuation correction of 8.3 </a:t>
            </a:r>
            <a:r>
              <a:rPr lang="en-US" sz="2400" dirty="0" err="1" smtClean="0"/>
              <a:t>dBZ</a:t>
            </a:r>
            <a:r>
              <a:rPr lang="en-US" sz="2400" dirty="0" smtClean="0"/>
              <a:t> mm</a:t>
            </a:r>
            <a:r>
              <a:rPr lang="en-US" sz="2400" baseline="30000" dirty="0" smtClean="0"/>
              <a:t>-1 </a:t>
            </a:r>
            <a:r>
              <a:rPr lang="en-US" sz="2400" dirty="0" smtClean="0"/>
              <a:t>of cloud liquid water (</a:t>
            </a:r>
            <a:r>
              <a:rPr lang="en-US" sz="2400" dirty="0" err="1" smtClean="0"/>
              <a:t>Lhermitte</a:t>
            </a:r>
            <a:r>
              <a:rPr lang="en-US" sz="2400" dirty="0" smtClean="0"/>
              <a:t> 1990)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lot_median_dbz_vs_lwp_and_neff_comb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152400"/>
            <a:ext cx="6377991" cy="55641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00800" y="5715000"/>
            <a:ext cx="2590800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5715000"/>
            <a:ext cx="2590800" cy="9906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CloudSat</a:t>
            </a:r>
            <a:r>
              <a:rPr lang="en-US" sz="2800" dirty="0" smtClean="0"/>
              <a:t>: colors</a:t>
            </a:r>
            <a:br>
              <a:rPr lang="en-US" sz="2800" dirty="0" smtClean="0"/>
            </a:br>
            <a:r>
              <a:rPr lang="en-US" sz="2800" dirty="0" smtClean="0"/>
              <a:t>Model: lines </a:t>
            </a:r>
            <a:endParaRPr lang="en-US" sz="2800" dirty="0"/>
          </a:p>
        </p:txBody>
      </p:sp>
      <p:sp>
        <p:nvSpPr>
          <p:cNvPr id="7" name="Freeform 6"/>
          <p:cNvSpPr/>
          <p:nvPr/>
        </p:nvSpPr>
        <p:spPr>
          <a:xfrm rot="21319757">
            <a:off x="5154394" y="3293179"/>
            <a:ext cx="2331720" cy="1298448"/>
          </a:xfrm>
          <a:custGeom>
            <a:avLst/>
            <a:gdLst>
              <a:gd name="connsiteX0" fmla="*/ 0 w 2560320"/>
              <a:gd name="connsiteY0" fmla="*/ 0 h 1298448"/>
              <a:gd name="connsiteX1" fmla="*/ 1133856 w 2560320"/>
              <a:gd name="connsiteY1" fmla="*/ 877824 h 1298448"/>
              <a:gd name="connsiteX2" fmla="*/ 2560320 w 2560320"/>
              <a:gd name="connsiteY2" fmla="*/ 1298448 h 129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0320" h="1298448">
                <a:moveTo>
                  <a:pt x="0" y="0"/>
                </a:moveTo>
                <a:cubicBezTo>
                  <a:pt x="353568" y="330708"/>
                  <a:pt x="707136" y="661416"/>
                  <a:pt x="1133856" y="877824"/>
                </a:cubicBezTo>
                <a:cubicBezTo>
                  <a:pt x="1560576" y="1094232"/>
                  <a:pt x="2060448" y="1196340"/>
                  <a:pt x="2560320" y="1298448"/>
                </a:cubicBezTo>
              </a:path>
            </a:pathLst>
          </a:custGeom>
          <a:ln w="63500">
            <a:tailEnd type="stealth" w="lg" len="lg"/>
          </a:ln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4800" y="4572000"/>
            <a:ext cx="2743200" cy="1569660"/>
          </a:xfrm>
          <a:prstGeom prst="rect">
            <a:avLst/>
          </a:prstGeom>
          <a:gradFill>
            <a:gsLst>
              <a:gs pos="35000">
                <a:schemeClr val="accent6">
                  <a:tint val="37000"/>
                  <a:satMod val="300000"/>
                  <a:alpha val="65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Increasing relative importance of </a:t>
            </a:r>
            <a:r>
              <a:rPr lang="en-US" sz="2400" i="1" dirty="0" smtClean="0"/>
              <a:t>LWP</a:t>
            </a:r>
            <a:r>
              <a:rPr lang="en-US" sz="2400" dirty="0" smtClean="0"/>
              <a:t> over </a:t>
            </a:r>
            <a:r>
              <a:rPr lang="en-US" sz="2400" i="1" dirty="0" err="1" smtClean="0"/>
              <a:t>N</a:t>
            </a:r>
            <a:r>
              <a:rPr lang="en-US" sz="2400" baseline="-25000" dirty="0" err="1" smtClean="0"/>
              <a:t>d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at high </a:t>
            </a:r>
            <a:r>
              <a:rPr lang="en-US" sz="2400" dirty="0" err="1" smtClean="0"/>
              <a:t>rainrates</a:t>
            </a:r>
            <a:endParaRPr lang="en-US" sz="2400" baseline="-25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28600" y="304800"/>
            <a:ext cx="257929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Reflectivity </a:t>
            </a:r>
          </a:p>
          <a:p>
            <a:pPr algn="ctr"/>
            <a:r>
              <a:rPr lang="en-US" sz="3600" b="1" dirty="0" smtClean="0"/>
              <a:t>in [</a:t>
            </a:r>
            <a:r>
              <a:rPr lang="en-US" sz="3600" b="1" i="1" dirty="0" smtClean="0"/>
              <a:t>LWP</a:t>
            </a:r>
            <a:r>
              <a:rPr lang="en-US" sz="3600" b="1" dirty="0" smtClean="0"/>
              <a:t>, </a:t>
            </a:r>
            <a:r>
              <a:rPr lang="en-US" sz="3600" b="1" i="1" dirty="0" err="1" smtClean="0"/>
              <a:t>N</a:t>
            </a:r>
            <a:r>
              <a:rPr lang="en-US" sz="3600" b="1" baseline="-25000" dirty="0" err="1" smtClean="0"/>
              <a:t>d</a:t>
            </a:r>
            <a:r>
              <a:rPr lang="en-US" sz="3600" b="1" dirty="0" smtClean="0"/>
              <a:t>] </a:t>
            </a:r>
          </a:p>
          <a:p>
            <a:pPr algn="ctr"/>
            <a:r>
              <a:rPr lang="en-US" sz="3600" b="1" dirty="0" smtClean="0"/>
              <a:t>space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6324600"/>
            <a:ext cx="3620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see also Suzuki and Stephens (2008)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9906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Model </a:t>
            </a:r>
            <a:r>
              <a:rPr lang="en-US" sz="3600" b="1" dirty="0" err="1" smtClean="0"/>
              <a:t>vs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Obs</a:t>
            </a:r>
            <a:r>
              <a:rPr lang="en-US" sz="3600" b="1" dirty="0" smtClean="0"/>
              <a:t> drizzle fraction and intensity</a:t>
            </a:r>
            <a:endParaRPr lang="en-US" sz="3600" b="1" dirty="0"/>
          </a:p>
        </p:txBody>
      </p:sp>
      <p:pic>
        <p:nvPicPr>
          <p:cNvPr id="4" name="Content Placeholder 3" descr="read_terry_joint_pdf_mult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48907"/>
          <a:stretch>
            <a:fillRect/>
          </a:stretch>
        </p:blipFill>
        <p:spPr>
          <a:xfrm>
            <a:off x="304800" y="1447800"/>
            <a:ext cx="4191000" cy="3230412"/>
          </a:xfrm>
        </p:spPr>
      </p:pic>
      <p:pic>
        <p:nvPicPr>
          <p:cNvPr id="5" name="Content Placeholder 3" descr="read_terry_joint_pdf_multi.jpg"/>
          <p:cNvPicPr>
            <a:picLocks noChangeAspect="1"/>
          </p:cNvPicPr>
          <p:nvPr/>
        </p:nvPicPr>
        <p:blipFill>
          <a:blip r:embed="rId2" cstate="print"/>
          <a:srcRect t="48907"/>
          <a:stretch>
            <a:fillRect/>
          </a:stretch>
        </p:blipFill>
        <p:spPr>
          <a:xfrm>
            <a:off x="4572000" y="1295400"/>
            <a:ext cx="4191000" cy="3230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51054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Given [</a:t>
            </a:r>
            <a:r>
              <a:rPr lang="en-US" sz="2800" i="1" dirty="0" err="1" smtClean="0"/>
              <a:t>LWP,N</a:t>
            </a:r>
            <a:r>
              <a:rPr lang="en-US" sz="2800" baseline="-25000" dirty="0" err="1" smtClean="0"/>
              <a:t>d</a:t>
            </a:r>
            <a:r>
              <a:rPr lang="en-US" sz="2800" dirty="0" smtClean="0"/>
              <a:t>] joint </a:t>
            </a:r>
            <a:r>
              <a:rPr lang="en-US" sz="2800" dirty="0" err="1" smtClean="0"/>
              <a:t>pdf</a:t>
            </a:r>
            <a:r>
              <a:rPr lang="en-US" sz="2800" dirty="0" smtClean="0"/>
              <a:t>, model can determine the drizzling fraction and intensity of drizzle in each region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Understanding the model behavior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Precipitation drop embryo formation</a:t>
            </a:r>
          </a:p>
          <a:p>
            <a:pPr lvl="1"/>
            <a:r>
              <a:rPr lang="en-US" dirty="0" smtClean="0"/>
              <a:t>depends very strongly upon microphysics (</a:t>
            </a: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r>
              <a:rPr lang="en-US" dirty="0" smtClean="0"/>
              <a:t>)</a:t>
            </a:r>
          </a:p>
          <a:p>
            <a:r>
              <a:rPr lang="en-US" dirty="0" smtClean="0"/>
              <a:t>Accretion</a:t>
            </a:r>
          </a:p>
          <a:p>
            <a:pPr lvl="1"/>
            <a:r>
              <a:rPr lang="en-US" dirty="0" smtClean="0"/>
              <a:t>primarily limited by availability of cloud liquid water (not microphysics)</a:t>
            </a:r>
          </a:p>
          <a:p>
            <a:r>
              <a:rPr lang="en-US" dirty="0" smtClean="0"/>
              <a:t>Clouds in which accretion dominates (thicker clouds, higher </a:t>
            </a:r>
            <a:r>
              <a:rPr lang="en-US" i="1" dirty="0" smtClean="0"/>
              <a:t>LWP</a:t>
            </a:r>
            <a:r>
              <a:rPr lang="en-US" dirty="0" smtClean="0"/>
              <a:t>) show reduced sensitivity to </a:t>
            </a:r>
            <a:r>
              <a:rPr lang="en-US" i="1" dirty="0" err="1" smtClean="0"/>
              <a:t>N</a:t>
            </a:r>
            <a:r>
              <a:rPr lang="en-US" baseline="-25000" dirty="0" err="1" smtClean="0"/>
              <a:t>d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dirty="0" smtClean="0"/>
              <a:t>Observations and simple heuristic model show decreasing relative importance of microphysics as precipitation rate in warm clouds increases</a:t>
            </a:r>
          </a:p>
          <a:p>
            <a:endParaRPr lang="en-US" sz="1200" dirty="0" smtClean="0"/>
          </a:p>
          <a:p>
            <a:r>
              <a:rPr lang="en-US" dirty="0" smtClean="0"/>
              <a:t>Broadly consistent with field observations (DYCOMS, ACE-2, EPIC, RICO)</a:t>
            </a:r>
          </a:p>
          <a:p>
            <a:endParaRPr lang="en-US" sz="1200" dirty="0" smtClean="0"/>
          </a:p>
          <a:p>
            <a:r>
              <a:rPr lang="en-US" dirty="0" smtClean="0"/>
              <a:t>Implications for aerosol-cloud-precipitation interactions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VOCALS_Schematic_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7103" t="9580" r="9621"/>
          <a:stretch>
            <a:fillRect/>
          </a:stretch>
        </p:blipFill>
        <p:spPr>
          <a:xfrm>
            <a:off x="2209800" y="152400"/>
            <a:ext cx="6799543" cy="6553200"/>
          </a:xfrm>
        </p:spPr>
      </p:pic>
      <p:sp>
        <p:nvSpPr>
          <p:cNvPr id="3" name="TextBox 2"/>
          <p:cNvSpPr txBox="1"/>
          <p:nvPr/>
        </p:nvSpPr>
        <p:spPr>
          <a:xfrm>
            <a:off x="228600" y="533400"/>
            <a:ext cx="2057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October-November 2008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SE Pacific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990600"/>
          </a:xfrm>
        </p:spPr>
        <p:txBody>
          <a:bodyPr/>
          <a:lstStyle/>
          <a:p>
            <a:r>
              <a:rPr lang="en-US" b="1" dirty="0" smtClean="0"/>
              <a:t>VOCALS-</a:t>
            </a:r>
            <a:r>
              <a:rPr lang="en-US" b="1" dirty="0" err="1" smtClean="0"/>
              <a:t>CloudSat</a:t>
            </a:r>
            <a:endParaRPr lang="en-US" b="1" dirty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686800" cy="5334000"/>
          </a:xfrm>
        </p:spPr>
        <p:txBody>
          <a:bodyPr>
            <a:normAutofit/>
          </a:bodyPr>
          <a:lstStyle/>
          <a:p>
            <a:r>
              <a:rPr lang="en-US" sz="2800" dirty="0"/>
              <a:t>VOCALS will yield a unique dataset detailing the properties of clouds, aerosols, and precipitation in the largest stratocumulus sheet on Earth</a:t>
            </a:r>
            <a:endParaRPr lang="en-US" sz="2800" b="1" dirty="0"/>
          </a:p>
          <a:p>
            <a:endParaRPr lang="en-US" sz="1000" dirty="0"/>
          </a:p>
          <a:p>
            <a:r>
              <a:rPr lang="en-US" sz="2800" dirty="0"/>
              <a:t>Development/testing of </a:t>
            </a:r>
            <a:r>
              <a:rPr lang="en-US" sz="2800" dirty="0" err="1"/>
              <a:t>CloudSat</a:t>
            </a:r>
            <a:r>
              <a:rPr lang="en-US" sz="2800" dirty="0"/>
              <a:t>/CALIPSO/A-Train retrievals of light precipitation and MBL microphysical and </a:t>
            </a:r>
            <a:r>
              <a:rPr lang="en-US" sz="2800" dirty="0" err="1"/>
              <a:t>macrophysical</a:t>
            </a:r>
            <a:r>
              <a:rPr lang="en-US" sz="2800" dirty="0"/>
              <a:t> structure</a:t>
            </a:r>
          </a:p>
          <a:p>
            <a:endParaRPr lang="en-US" sz="1000" dirty="0"/>
          </a:p>
          <a:p>
            <a:r>
              <a:rPr lang="en-US" sz="2800" dirty="0"/>
              <a:t>Near-surface issues </a:t>
            </a:r>
          </a:p>
          <a:p>
            <a:pPr lvl="1"/>
            <a:r>
              <a:rPr lang="en-US" sz="2400" dirty="0"/>
              <a:t>technical: surface clutter</a:t>
            </a:r>
          </a:p>
          <a:p>
            <a:pPr lvl="1"/>
            <a:r>
              <a:rPr lang="en-US" sz="2400" dirty="0"/>
              <a:t>physical: evaporation of </a:t>
            </a:r>
            <a:r>
              <a:rPr lang="en-US" sz="2400" dirty="0" smtClean="0"/>
              <a:t>drizzle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9144000" cy="4795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6405" b="8618"/>
          <a:stretch>
            <a:fillRect/>
          </a:stretch>
        </p:blipFill>
        <p:spPr bwMode="auto">
          <a:xfrm>
            <a:off x="3124200" y="1295400"/>
            <a:ext cx="5878930" cy="533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609600" y="1295400"/>
            <a:ext cx="22098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295400"/>
            <a:ext cx="2209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Asian Coast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9144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Cloud properties associated with different amounts of precipitation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/>
          <a:lstStyle/>
          <a:p>
            <a:r>
              <a:rPr lang="en-US"/>
              <a:t>Drizzle suppression in shiptracks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3124200" cy="36576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/>
              <a:t>Drizzle is frequently found to be suppressed in </a:t>
            </a:r>
            <a:r>
              <a:rPr lang="en-US" sz="2800" dirty="0" err="1"/>
              <a:t>shiptracks</a:t>
            </a:r>
            <a:endParaRPr lang="en-US" sz="2800" dirty="0"/>
          </a:p>
          <a:p>
            <a:pPr>
              <a:spcBef>
                <a:spcPct val="50000"/>
              </a:spcBef>
            </a:pPr>
            <a:r>
              <a:rPr lang="en-US" sz="2800" dirty="0"/>
              <a:t>So what’s wrong with Albrecht’s hypothesis?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200400" y="1524000"/>
            <a:ext cx="5943600" cy="4267200"/>
            <a:chOff x="2245" y="864"/>
            <a:chExt cx="3515" cy="2498"/>
          </a:xfrm>
        </p:grpSpPr>
        <p:pic>
          <p:nvPicPr>
            <p:cNvPr id="473097" name="Picture 9"/>
            <p:cNvPicPr>
              <a:picLocks noChangeAspect="1" noChangeArrowheads="1"/>
            </p:cNvPicPr>
            <p:nvPr/>
          </p:nvPicPr>
          <p:blipFill>
            <a:blip r:embed="rId2"/>
            <a:srcRect l="-1297" t="-1869" b="-1869"/>
            <a:stretch>
              <a:fillRect/>
            </a:stretch>
          </p:blipFill>
          <p:spPr bwMode="auto">
            <a:xfrm>
              <a:off x="2245" y="864"/>
              <a:ext cx="3515" cy="2498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473095" name="Text Box 7"/>
            <p:cNvSpPr txBox="1">
              <a:spLocks noChangeArrowheads="1"/>
            </p:cNvSpPr>
            <p:nvPr/>
          </p:nvSpPr>
          <p:spPr bwMode="auto">
            <a:xfrm rot="16200000">
              <a:off x="1322" y="1986"/>
              <a:ext cx="2138" cy="273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aseline="0" dirty="0">
                  <a:latin typeface="Calibri" pitchFamily="34" charset="0"/>
                </a:rPr>
                <a:t>Liquid water content [g m</a:t>
              </a:r>
              <a:r>
                <a:rPr lang="en-US" sz="2400" dirty="0">
                  <a:latin typeface="Calibri" pitchFamily="34" charset="0"/>
                </a:rPr>
                <a:t>-3</a:t>
              </a:r>
              <a:r>
                <a:rPr lang="en-US" sz="2400" baseline="0" dirty="0">
                  <a:latin typeface="Calibri" pitchFamily="34" charset="0"/>
                </a:rPr>
                <a:t>]</a:t>
              </a:r>
            </a:p>
          </p:txBody>
        </p:sp>
        <p:sp>
          <p:nvSpPr>
            <p:cNvPr id="473096" name="Rectangle 8"/>
            <p:cNvSpPr>
              <a:spLocks noChangeArrowheads="1"/>
            </p:cNvSpPr>
            <p:nvPr/>
          </p:nvSpPr>
          <p:spPr bwMode="auto">
            <a:xfrm>
              <a:off x="4032" y="1056"/>
              <a:ext cx="560" cy="1856"/>
            </a:xfrm>
            <a:prstGeom prst="rect">
              <a:avLst/>
            </a:prstGeom>
            <a:solidFill>
              <a:schemeClr val="accent1">
                <a:alpha val="49001"/>
              </a:schemeClr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3098" name="Text Box 10"/>
            <p:cNvSpPr txBox="1">
              <a:spLocks noChangeArrowheads="1"/>
            </p:cNvSpPr>
            <p:nvPr/>
          </p:nvSpPr>
          <p:spPr bwMode="auto">
            <a:xfrm>
              <a:off x="2996" y="1248"/>
              <a:ext cx="583" cy="30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aseline="0" dirty="0">
                  <a:solidFill>
                    <a:srgbClr val="FF0000"/>
                  </a:solidFill>
                  <a:latin typeface="Calibri" pitchFamily="34" charset="0"/>
                </a:rPr>
                <a:t>cloud</a:t>
              </a:r>
            </a:p>
          </p:txBody>
        </p:sp>
        <p:sp>
          <p:nvSpPr>
            <p:cNvPr id="473099" name="Text Box 11"/>
            <p:cNvSpPr txBox="1">
              <a:spLocks noChangeArrowheads="1"/>
            </p:cNvSpPr>
            <p:nvPr/>
          </p:nvSpPr>
          <p:spPr bwMode="auto">
            <a:xfrm>
              <a:off x="2950" y="2208"/>
              <a:ext cx="664" cy="30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aseline="0" dirty="0">
                  <a:solidFill>
                    <a:srgbClr val="FF0000"/>
                  </a:solidFill>
                  <a:latin typeface="Calibri" pitchFamily="34" charset="0"/>
                </a:rPr>
                <a:t>drizzle</a:t>
              </a:r>
            </a:p>
          </p:txBody>
        </p:sp>
        <p:sp>
          <p:nvSpPr>
            <p:cNvPr id="473101" name="Freeform 13"/>
            <p:cNvSpPr>
              <a:spLocks/>
            </p:cNvSpPr>
            <p:nvPr/>
          </p:nvSpPr>
          <p:spPr bwMode="auto">
            <a:xfrm rot="700610">
              <a:off x="3600" y="1488"/>
              <a:ext cx="440" cy="3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4" y="192"/>
                </a:cxn>
                <a:cxn ang="0">
                  <a:pos x="336" y="576"/>
                </a:cxn>
              </a:cxnLst>
              <a:rect l="0" t="0" r="r" b="b"/>
              <a:pathLst>
                <a:path w="440" h="576">
                  <a:moveTo>
                    <a:pt x="0" y="0"/>
                  </a:moveTo>
                  <a:cubicBezTo>
                    <a:pt x="164" y="48"/>
                    <a:pt x="328" y="96"/>
                    <a:pt x="384" y="192"/>
                  </a:cubicBezTo>
                  <a:cubicBezTo>
                    <a:pt x="440" y="288"/>
                    <a:pt x="344" y="512"/>
                    <a:pt x="336" y="576"/>
                  </a:cubicBezTo>
                </a:path>
              </a:pathLst>
            </a:custGeom>
            <a:noFill/>
            <a:ln w="31750" cap="flat" cmpd="sng">
              <a:solidFill>
                <a:srgbClr val="FF0000"/>
              </a:solidFill>
              <a:prstDash val="solid"/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3104" name="Line 16"/>
            <p:cNvSpPr>
              <a:spLocks noChangeShapeType="1"/>
            </p:cNvSpPr>
            <p:nvPr/>
          </p:nvSpPr>
          <p:spPr bwMode="auto">
            <a:xfrm>
              <a:off x="3312" y="2496"/>
              <a:ext cx="144" cy="144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3094" name="Text Box 6"/>
          <p:cNvSpPr txBox="1">
            <a:spLocks noChangeArrowheads="1"/>
          </p:cNvSpPr>
          <p:nvPr/>
        </p:nvSpPr>
        <p:spPr bwMode="auto">
          <a:xfrm>
            <a:off x="6834188" y="5715000"/>
            <a:ext cx="2309812" cy="457200"/>
          </a:xfrm>
          <a:prstGeom prst="rect">
            <a:avLst/>
          </a:prstGeom>
          <a:solidFill>
            <a:srgbClr val="003366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 err="1">
                <a:solidFill>
                  <a:srgbClr val="FF9900"/>
                </a:solidFill>
                <a:latin typeface="Calibri" pitchFamily="34" charset="0"/>
              </a:rPr>
              <a:t>Ferek</a:t>
            </a:r>
            <a:r>
              <a:rPr lang="en-US" sz="2400" baseline="0" dirty="0">
                <a:solidFill>
                  <a:srgbClr val="FF9900"/>
                </a:solidFill>
                <a:latin typeface="Calibri" pitchFamily="34" charset="0"/>
              </a:rPr>
              <a:t> et al. 2000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3554</TotalTime>
  <Words>1582</Words>
  <Application>Microsoft Office PowerPoint</Application>
  <PresentationFormat>On-screen Show (4:3)</PresentationFormat>
  <Paragraphs>275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Warm rain and climate:  VOCALS, CloudSat, Models </vt:lpstr>
      <vt:lpstr>Warm rain – a missing climatology</vt:lpstr>
      <vt:lpstr>Warm rain –  macrophysical vs microphysical control</vt:lpstr>
      <vt:lpstr>Slide 4</vt:lpstr>
      <vt:lpstr>CloudSat now observes drizzle</vt:lpstr>
      <vt:lpstr>Data/Methods</vt:lpstr>
      <vt:lpstr>Fraction of clouds that are drizzling  (&gt; -15 dBZ)</vt:lpstr>
      <vt:lpstr>Effective radius not unique determinant of precipitation</vt:lpstr>
      <vt:lpstr>Heuristic model</vt:lpstr>
      <vt:lpstr>Model cloud structure</vt:lpstr>
      <vt:lpstr>Precipitation embryos</vt:lpstr>
      <vt:lpstr>Microphysics vs macrophysics</vt:lpstr>
      <vt:lpstr>Rain rate-to-reflectivity (94 GHz)</vt:lpstr>
      <vt:lpstr>CloudSat: colors Model: lines </vt:lpstr>
      <vt:lpstr>Warm rain, cloud structure and dynamics</vt:lpstr>
      <vt:lpstr>Slide 16</vt:lpstr>
      <vt:lpstr>Shiptrack  surprises!</vt:lpstr>
      <vt:lpstr>LES results</vt:lpstr>
      <vt:lpstr>Drizzle and mesoscale cellularity</vt:lpstr>
      <vt:lpstr>Drizzle and cellularity</vt:lpstr>
      <vt:lpstr>Slide 21</vt:lpstr>
      <vt:lpstr>Drizzle and POCs</vt:lpstr>
      <vt:lpstr>POCs prefer to form at night</vt:lpstr>
      <vt:lpstr>Slide 24</vt:lpstr>
      <vt:lpstr>VOCALS Regional Experiment (REx)</vt:lpstr>
      <vt:lpstr>Aerosols and clouds</vt:lpstr>
      <vt:lpstr>Visible imagery</vt:lpstr>
      <vt:lpstr>Slide 28</vt:lpstr>
      <vt:lpstr>Slide 29</vt:lpstr>
      <vt:lpstr>OPEN CELL MORPHOLOGY</vt:lpstr>
      <vt:lpstr>Boundary cells</vt:lpstr>
      <vt:lpstr>Conceptual model of POC edge</vt:lpstr>
      <vt:lpstr>Coalescence and CCN depletion</vt:lpstr>
      <vt:lpstr>Steady-state cloud condensation nucleus (CCN) model</vt:lpstr>
      <vt:lpstr>Take-home messages</vt:lpstr>
      <vt:lpstr>Slide 36</vt:lpstr>
      <vt:lpstr>Slide 37</vt:lpstr>
      <vt:lpstr>Slide 38</vt:lpstr>
      <vt:lpstr>Slide 39</vt:lpstr>
      <vt:lpstr>Data/Methods</vt:lpstr>
      <vt:lpstr>Regions Studied</vt:lpstr>
      <vt:lpstr>Cloud properties associated with different amounts of precipitation</vt:lpstr>
      <vt:lpstr>Fraction of clouds that are drizzling  (&gt; -15 dBZ)</vt:lpstr>
      <vt:lpstr>Effective radius not unique determinant of precipitation</vt:lpstr>
      <vt:lpstr>Heuristic model</vt:lpstr>
      <vt:lpstr>Model cloud structure</vt:lpstr>
      <vt:lpstr>Precipitation embryos</vt:lpstr>
      <vt:lpstr>Microphysics vs macrophysics</vt:lpstr>
      <vt:lpstr>Rain rate-to-reflectivity (94 GHz)</vt:lpstr>
      <vt:lpstr>CloudSat: colors Model: lines </vt:lpstr>
      <vt:lpstr>Model vs Obs drizzle fraction and intensity</vt:lpstr>
      <vt:lpstr>Understanding the model behavior</vt:lpstr>
      <vt:lpstr>Conclusions</vt:lpstr>
      <vt:lpstr>Slide 54</vt:lpstr>
      <vt:lpstr>VOCALS-CloudSat</vt:lpstr>
      <vt:lpstr>Slide 56</vt:lpstr>
      <vt:lpstr>Slide 57</vt:lpstr>
      <vt:lpstr>Cloud properties associated with different amounts of precipitation</vt:lpstr>
      <vt:lpstr>Drizzle suppression in shiptracks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 Wood</dc:creator>
  <cp:lastModifiedBy> </cp:lastModifiedBy>
  <cp:revision>73</cp:revision>
  <dcterms:created xsi:type="dcterms:W3CDTF">2008-08-17T19:44:51Z</dcterms:created>
  <dcterms:modified xsi:type="dcterms:W3CDTF">2008-12-10T14:04:04Z</dcterms:modified>
</cp:coreProperties>
</file>