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79" r:id="rId2"/>
    <p:sldId id="280" r:id="rId3"/>
    <p:sldId id="301" r:id="rId4"/>
    <p:sldId id="281" r:id="rId5"/>
    <p:sldId id="302" r:id="rId6"/>
    <p:sldId id="311" r:id="rId7"/>
    <p:sldId id="304" r:id="rId8"/>
    <p:sldId id="318" r:id="rId9"/>
    <p:sldId id="310" r:id="rId10"/>
    <p:sldId id="308" r:id="rId11"/>
    <p:sldId id="289" r:id="rId12"/>
    <p:sldId id="317" r:id="rId13"/>
    <p:sldId id="287" r:id="rId14"/>
    <p:sldId id="307" r:id="rId15"/>
    <p:sldId id="316" r:id="rId16"/>
    <p:sldId id="294" r:id="rId17"/>
    <p:sldId id="296" r:id="rId18"/>
    <p:sldId id="313" r:id="rId19"/>
    <p:sldId id="314" r:id="rId20"/>
    <p:sldId id="295" r:id="rId21"/>
    <p:sldId id="303" r:id="rId22"/>
    <p:sldId id="297" r:id="rId23"/>
    <p:sldId id="288" r:id="rId24"/>
    <p:sldId id="298" r:id="rId25"/>
    <p:sldId id="299" r:id="rId26"/>
    <p:sldId id="300" r:id="rId27"/>
    <p:sldId id="290" r:id="rId28"/>
    <p:sldId id="291" r:id="rId29"/>
    <p:sldId id="292" r:id="rId30"/>
    <p:sldId id="282" r:id="rId31"/>
    <p:sldId id="306" r:id="rId32"/>
    <p:sldId id="315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42" autoAdjust="0"/>
    <p:restoredTop sz="94660"/>
  </p:normalViewPr>
  <p:slideViewPr>
    <p:cSldViewPr>
      <p:cViewPr>
        <p:scale>
          <a:sx n="80" d="100"/>
          <a:sy n="80" d="100"/>
        </p:scale>
        <p:origin x="-870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93633925" cy="936339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EA7C0A-E3BA-490F-AA09-21CD3CC28918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98AB14-7ACF-4BA1-B4A8-992D93CB22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4C491C-0D88-4BEA-9287-0C63455DCFD9}" type="slidenum">
              <a:rPr lang="en-US"/>
              <a:pPr/>
              <a:t>21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8AB14-7ACF-4BA1-B4A8-992D93CB22EF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45AD9C-9C16-4BEF-8A57-769FA053CECB}" type="slidenum">
              <a:rPr lang="en-US"/>
              <a:pPr/>
              <a:t>31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FC894-A943-4421-B5F1-986DD3B62AF5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72E5-181A-487C-AE3B-6300A6DB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FC894-A943-4421-B5F1-986DD3B62AF5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72E5-181A-487C-AE3B-6300A6DB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FC894-A943-4421-B5F1-986DD3B62AF5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72E5-181A-487C-AE3B-6300A6DB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FC894-A943-4421-B5F1-986DD3B62AF5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72E5-181A-487C-AE3B-6300A6DB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FC894-A943-4421-B5F1-986DD3B62AF5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72E5-181A-487C-AE3B-6300A6DB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FC894-A943-4421-B5F1-986DD3B62AF5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72E5-181A-487C-AE3B-6300A6DB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FC894-A943-4421-B5F1-986DD3B62AF5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72E5-181A-487C-AE3B-6300A6DB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FC894-A943-4421-B5F1-986DD3B62AF5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72E5-181A-487C-AE3B-6300A6DB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FC894-A943-4421-B5F1-986DD3B62AF5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72E5-181A-487C-AE3B-6300A6DB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FC894-A943-4421-B5F1-986DD3B62AF5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72E5-181A-487C-AE3B-6300A6DB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FC894-A943-4421-B5F1-986DD3B62AF5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72E5-181A-487C-AE3B-6300A6DB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FC894-A943-4421-B5F1-986DD3B62AF5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C72E5-181A-487C-AE3B-6300A6DB4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wmf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jpeg"/><Relationship Id="rId11" Type="http://schemas.openxmlformats.org/officeDocument/2006/relationships/image" Target="../media/image25.png"/><Relationship Id="rId5" Type="http://schemas.openxmlformats.org/officeDocument/2006/relationships/image" Target="../media/image20.png"/><Relationship Id="rId10" Type="http://schemas.openxmlformats.org/officeDocument/2006/relationships/image" Target="../media/image24.jpeg"/><Relationship Id="rId4" Type="http://schemas.openxmlformats.org/officeDocument/2006/relationships/image" Target="../media/image19.jpeg"/><Relationship Id="rId9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gf.uchile.cl/VOCALS_PAPOSO/index_lgk.html#Observations_of_aerosol_physical" TargetMode="External"/><Relationship Id="rId3" Type="http://schemas.openxmlformats.org/officeDocument/2006/relationships/hyperlink" Target="http://www.dgf.uchile.cl/VOCALS_PAPOSO/index.html#Cloud_base_and_frequency" TargetMode="External"/><Relationship Id="rId7" Type="http://schemas.openxmlformats.org/officeDocument/2006/relationships/hyperlink" Target="http://www.dgf.uchile.cl/VOCALS_PAPOSO/index.html#Aerosol_loading_distribution_and" TargetMode="External"/><Relationship Id="rId2" Type="http://schemas.openxmlformats.org/officeDocument/2006/relationships/hyperlink" Target="http://www.dgf.uchile.cl/VOCALS_PAPOSO/index.html#Surface_meteorology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dgf.uchile.cl/VOCALS_PAPOSO/index.html#Cloud_Condesation_Nuclei" TargetMode="External"/><Relationship Id="rId5" Type="http://schemas.openxmlformats.org/officeDocument/2006/relationships/hyperlink" Target="http://www.dgf.uchile.cl/VOCALS_PAPOSO/index.html#Regional_assessment_of_sulfur_dioxide" TargetMode="External"/><Relationship Id="rId4" Type="http://schemas.openxmlformats.org/officeDocument/2006/relationships/hyperlink" Target="http://www.dgf.uchile.cl/VOCALS_PAPOSO/index.html#Volcanic_emissions" TargetMode="External"/><Relationship Id="rId9" Type="http://schemas.openxmlformats.org/officeDocument/2006/relationships/hyperlink" Target="http://www.dgf.uchile.cl/VOCALS_PAPOSO/#Aethalometer:_black_carbon_measurements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 b="11200"/>
          <a:stretch>
            <a:fillRect/>
          </a:stretch>
        </p:blipFill>
        <p:spPr bwMode="auto">
          <a:xfrm>
            <a:off x="0" y="0"/>
            <a:ext cx="9144001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89375"/>
            <a:ext cx="7242175" cy="14732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VOCALS Regional Experiment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Summary of Operations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 descr="VOCALS.2008302.terra.250m_crop_enhan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730874"/>
            <a:ext cx="1165225" cy="1127125"/>
          </a:xfrm>
          <a:prstGeom prst="rect">
            <a:avLst/>
          </a:prstGeom>
        </p:spPr>
      </p:pic>
      <p:pic>
        <p:nvPicPr>
          <p:cNvPr id="4097" name="Picture 1" descr="D:\Photographs\AllVOCALS\DSC077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5225" y="5730875"/>
            <a:ext cx="1502833" cy="1127125"/>
          </a:xfrm>
          <a:prstGeom prst="rect">
            <a:avLst/>
          </a:prstGeom>
          <a:noFill/>
        </p:spPr>
      </p:pic>
      <p:pic>
        <p:nvPicPr>
          <p:cNvPr id="4099" name="Picture 3" descr="D:\Photographs\AllVOCALS\DSC07325.JPG"/>
          <p:cNvPicPr>
            <a:picLocks noChangeAspect="1" noChangeArrowheads="1"/>
          </p:cNvPicPr>
          <p:nvPr/>
        </p:nvPicPr>
        <p:blipFill>
          <a:blip r:embed="rId5" cstate="print"/>
          <a:srcRect l="12305" t="9844"/>
          <a:stretch>
            <a:fillRect/>
          </a:stretch>
        </p:blipFill>
        <p:spPr bwMode="auto">
          <a:xfrm>
            <a:off x="2638425" y="5737369"/>
            <a:ext cx="1453437" cy="1120631"/>
          </a:xfrm>
          <a:prstGeom prst="rect">
            <a:avLst/>
          </a:prstGeom>
          <a:noFill/>
        </p:spPr>
      </p:pic>
      <p:pic>
        <p:nvPicPr>
          <p:cNvPr id="4100" name="Picture 4" descr="D:\Photographs\AllVOCALS\DSC07424_edited-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53125" y="5730875"/>
            <a:ext cx="1502833" cy="1127125"/>
          </a:xfrm>
          <a:prstGeom prst="rect">
            <a:avLst/>
          </a:prstGeom>
          <a:noFill/>
        </p:spPr>
      </p:pic>
      <p:pic>
        <p:nvPicPr>
          <p:cNvPr id="4101" name="Picture 5" descr="D:\Photographs\NonWork\DSC0777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34250" y="5707856"/>
            <a:ext cx="1809750" cy="1150144"/>
          </a:xfrm>
          <a:prstGeom prst="rect">
            <a:avLst/>
          </a:prstGeom>
          <a:noFill/>
        </p:spPr>
      </p:pic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1692275" cy="1016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82950" y="0"/>
            <a:ext cx="1536755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584825" y="0"/>
            <a:ext cx="1553718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848225" y="0"/>
            <a:ext cx="712358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D:\Photographs\AllVOCALS\C130_NightFlight_Taxiway.jpg"/>
          <p:cNvPicPr>
            <a:picLocks noChangeAspect="1" noChangeArrowheads="1"/>
          </p:cNvPicPr>
          <p:nvPr/>
        </p:nvPicPr>
        <p:blipFill>
          <a:blip r:embed="rId12" cstate="print"/>
          <a:srcRect r="22603"/>
          <a:stretch>
            <a:fillRect/>
          </a:stretch>
        </p:blipFill>
        <p:spPr bwMode="auto">
          <a:xfrm>
            <a:off x="4019550" y="5730875"/>
            <a:ext cx="1948521" cy="1127125"/>
          </a:xfrm>
          <a:prstGeom prst="rect">
            <a:avLst/>
          </a:prstGeom>
          <a:noFill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17675" y="0"/>
            <a:ext cx="1546225" cy="1030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50100" y="0"/>
            <a:ext cx="592649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763933" y="1"/>
            <a:ext cx="1380067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OCALS_Schematic_NoLogo.jpg"/>
          <p:cNvPicPr>
            <a:picLocks noChangeAspect="1"/>
          </p:cNvPicPr>
          <p:nvPr/>
        </p:nvPicPr>
        <p:blipFill>
          <a:blip r:embed="rId2"/>
          <a:srcRect l="18169" t="9598" r="9619" b="10969"/>
          <a:stretch>
            <a:fillRect/>
          </a:stretch>
        </p:blipFill>
        <p:spPr>
          <a:xfrm>
            <a:off x="685800" y="0"/>
            <a:ext cx="799859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92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228600" y="2971800"/>
            <a:ext cx="3200400" cy="1447800"/>
            <a:chOff x="838200" y="2819400"/>
            <a:chExt cx="3651620" cy="184389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pic>
          <p:nvPicPr>
            <p:cNvPr id="2061" name="Picture 6"/>
            <p:cNvPicPr>
              <a:picLocks noChangeAspect="1" noChangeArrowheads="1"/>
            </p:cNvPicPr>
            <p:nvPr/>
          </p:nvPicPr>
          <p:blipFill>
            <a:blip r:embed="rId3"/>
            <a:srcRect t="5473" b="10947"/>
            <a:stretch>
              <a:fillRect/>
            </a:stretch>
          </p:blipFill>
          <p:spPr bwMode="auto">
            <a:xfrm>
              <a:off x="838200" y="2819400"/>
              <a:ext cx="3651620" cy="18438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62" name="Rectangle 7"/>
            <p:cNvSpPr>
              <a:spLocks noChangeArrowheads="1"/>
            </p:cNvSpPr>
            <p:nvPr/>
          </p:nvSpPr>
          <p:spPr bwMode="auto">
            <a:xfrm>
              <a:off x="838200" y="2819400"/>
              <a:ext cx="2869130" cy="420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lnSpc>
                  <a:spcPct val="80000"/>
                </a:lnSpc>
                <a:spcBef>
                  <a:spcPct val="20000"/>
                </a:spcBef>
              </a:pPr>
              <a:r>
                <a:rPr lang="en-US" sz="2000" b="1" dirty="0">
                  <a:latin typeface="Calibri" pitchFamily="34" charset="0"/>
                </a:rPr>
                <a:t>IMARPE José </a:t>
              </a:r>
              <a:r>
                <a:rPr lang="en-US" sz="2000" b="1" dirty="0" err="1">
                  <a:latin typeface="Calibri" pitchFamily="34" charset="0"/>
                </a:rPr>
                <a:t>Olaya</a:t>
              </a:r>
              <a:endParaRPr lang="en-US" sz="2000" b="1" dirty="0">
                <a:latin typeface="Calibri" pitchFamily="34" charset="0"/>
              </a:endParaRPr>
            </a:p>
          </p:txBody>
        </p:sp>
      </p:grp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eaLnBrk="1" hangingPunct="1"/>
            <a:r>
              <a:rPr lang="en-US" b="1" dirty="0" smtClean="0"/>
              <a:t>VOCALS-</a:t>
            </a:r>
            <a:r>
              <a:rPr lang="en-US" b="1" dirty="0" err="1" smtClean="0"/>
              <a:t>REx</a:t>
            </a:r>
            <a:r>
              <a:rPr lang="en-US" b="1" dirty="0" smtClean="0"/>
              <a:t> Platforms</a:t>
            </a:r>
          </a:p>
        </p:txBody>
      </p: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152400" y="838200"/>
            <a:ext cx="3733800" cy="1674813"/>
            <a:chOff x="304800" y="1219200"/>
            <a:chExt cx="3733800" cy="167509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070" name="Picture 4" descr="c130"/>
            <p:cNvPicPr>
              <a:picLocks noChangeAspect="1" noChangeArrowheads="1"/>
            </p:cNvPicPr>
            <p:nvPr/>
          </p:nvPicPr>
          <p:blipFill>
            <a:blip r:embed="rId4"/>
            <a:srcRect t="10811" b="17297"/>
            <a:stretch>
              <a:fillRect/>
            </a:stretch>
          </p:blipFill>
          <p:spPr bwMode="auto">
            <a:xfrm>
              <a:off x="304800" y="1239480"/>
              <a:ext cx="3733800" cy="165481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071" name="Rectangle 6"/>
            <p:cNvSpPr>
              <a:spLocks noChangeArrowheads="1"/>
            </p:cNvSpPr>
            <p:nvPr/>
          </p:nvSpPr>
          <p:spPr bwMode="auto">
            <a:xfrm>
              <a:off x="1066800" y="1219200"/>
              <a:ext cx="24384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lnSpc>
                  <a:spcPct val="80000"/>
                </a:lnSpc>
                <a:spcBef>
                  <a:spcPct val="20000"/>
                </a:spcBef>
              </a:pPr>
              <a:r>
                <a:rPr lang="en-US" sz="2000" b="1" dirty="0">
                  <a:latin typeface="Calibri" pitchFamily="34" charset="0"/>
                </a:rPr>
                <a:t>NSF C-130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5181600" y="838200"/>
            <a:ext cx="3721100" cy="1787525"/>
            <a:chOff x="5105400" y="1143000"/>
            <a:chExt cx="3721100" cy="178698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2068" name="Picture 3"/>
            <p:cNvPicPr>
              <a:picLocks noChangeAspect="1" noChangeArrowheads="1"/>
            </p:cNvPicPr>
            <p:nvPr/>
          </p:nvPicPr>
          <p:blipFill>
            <a:blip r:embed="rId5"/>
            <a:srcRect l="15240" t="34402" b="10947"/>
            <a:stretch>
              <a:fillRect/>
            </a:stretch>
          </p:blipFill>
          <p:spPr bwMode="auto">
            <a:xfrm>
              <a:off x="5132324" y="1143961"/>
              <a:ext cx="3694176" cy="1786027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069" name="Rectangle 7"/>
            <p:cNvSpPr>
              <a:spLocks noChangeArrowheads="1"/>
            </p:cNvSpPr>
            <p:nvPr/>
          </p:nvSpPr>
          <p:spPr bwMode="auto">
            <a:xfrm>
              <a:off x="5105400" y="1143000"/>
              <a:ext cx="32004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lnSpc>
                  <a:spcPct val="80000"/>
                </a:lnSpc>
                <a:spcBef>
                  <a:spcPct val="20000"/>
                </a:spcBef>
              </a:pPr>
              <a:r>
                <a:rPr lang="en-US" sz="2000" b="1" dirty="0">
                  <a:latin typeface="Calibri" pitchFamily="34" charset="0"/>
                </a:rPr>
                <a:t>NOAA Ronald H Brown</a:t>
              </a:r>
            </a:p>
          </p:txBody>
        </p:sp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3276600" y="5029200"/>
            <a:ext cx="2667000" cy="1524000"/>
            <a:chOff x="1066800" y="5181600"/>
            <a:chExt cx="2667000" cy="1524000"/>
          </a:xfrm>
        </p:grpSpPr>
        <p:pic>
          <p:nvPicPr>
            <p:cNvPr id="2066" name="Picture 5" descr="G1"/>
            <p:cNvPicPr>
              <a:picLocks noChangeAspect="1" noChangeArrowheads="1"/>
            </p:cNvPicPr>
            <p:nvPr/>
          </p:nvPicPr>
          <p:blipFill>
            <a:blip r:embed="rId6"/>
            <a:srcRect t="7500" b="12500"/>
            <a:stretch>
              <a:fillRect/>
            </a:stretch>
          </p:blipFill>
          <p:spPr bwMode="auto">
            <a:xfrm>
              <a:off x="1066800" y="5181600"/>
              <a:ext cx="2286000" cy="146304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067" name="Rectangle 8"/>
            <p:cNvSpPr>
              <a:spLocks noChangeArrowheads="1"/>
            </p:cNvSpPr>
            <p:nvPr/>
          </p:nvSpPr>
          <p:spPr bwMode="auto">
            <a:xfrm>
              <a:off x="1295400" y="6324600"/>
              <a:ext cx="24384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lnSpc>
                  <a:spcPct val="80000"/>
                </a:lnSpc>
                <a:spcBef>
                  <a:spcPct val="20000"/>
                </a:spcBef>
              </a:pPr>
              <a:r>
                <a:rPr lang="en-US" sz="2000" b="1">
                  <a:latin typeface="Calibri" pitchFamily="34" charset="0"/>
                </a:rPr>
                <a:t>DoE ASP G-1</a:t>
              </a:r>
            </a:p>
          </p:txBody>
        </p:sp>
      </p:grpSp>
      <p:graphicFrame>
        <p:nvGraphicFramePr>
          <p:cNvPr id="2050" name="Object 10"/>
          <p:cNvGraphicFramePr>
            <a:graphicFrameLocks noChangeAspect="1"/>
          </p:cNvGraphicFramePr>
          <p:nvPr/>
        </p:nvGraphicFramePr>
        <p:xfrm>
          <a:off x="3505200" y="3429000"/>
          <a:ext cx="2616200" cy="1471613"/>
        </p:xfrm>
        <a:graphic>
          <a:graphicData uri="http://schemas.openxmlformats.org/presentationml/2006/ole">
            <p:oleObj spid="_x0000_s1026" name="Photo Editor Photo" r:id="rId7" imgW="9752381" imgH="6857143" progId="">
              <p:embed/>
            </p:oleObj>
          </a:graphicData>
        </a:graphic>
      </p:graphicFrame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5638800" y="5029200"/>
            <a:ext cx="3276600" cy="1560513"/>
            <a:chOff x="3962400" y="2895600"/>
            <a:chExt cx="3505200" cy="1636240"/>
          </a:xfrm>
        </p:grpSpPr>
        <p:pic>
          <p:nvPicPr>
            <p:cNvPr id="13" name="Picture 10"/>
            <p:cNvPicPr>
              <a:picLocks noChangeAspect="1" noChangeArrowheads="1"/>
            </p:cNvPicPr>
            <p:nvPr/>
          </p:nvPicPr>
          <p:blipFill>
            <a:blip r:embed="rId8"/>
            <a:srcRect t="11530" b="17295"/>
            <a:stretch>
              <a:fillRect/>
            </a:stretch>
          </p:blipFill>
          <p:spPr bwMode="auto">
            <a:xfrm>
              <a:off x="3962400" y="2906710"/>
              <a:ext cx="3429000" cy="1625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sx="102000" sy="102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064" name="Rectangle 9"/>
            <p:cNvSpPr>
              <a:spLocks noChangeArrowheads="1"/>
            </p:cNvSpPr>
            <p:nvPr/>
          </p:nvSpPr>
          <p:spPr bwMode="auto">
            <a:xfrm>
              <a:off x="4038600" y="2895600"/>
              <a:ext cx="3429000" cy="344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lnSpc>
                  <a:spcPct val="80000"/>
                </a:lnSpc>
                <a:spcBef>
                  <a:spcPct val="20000"/>
                </a:spcBef>
              </a:pPr>
              <a:r>
                <a:rPr lang="en-US" sz="2000" b="1" dirty="0">
                  <a:latin typeface="Calibri" pitchFamily="34" charset="0"/>
                </a:rPr>
                <a:t>UK FAAM BAe-146</a:t>
              </a:r>
            </a:p>
          </p:txBody>
        </p:sp>
      </p:grpSp>
      <p:grpSp>
        <p:nvGrpSpPr>
          <p:cNvPr id="7" name="Group 22"/>
          <p:cNvGrpSpPr>
            <a:grpSpLocks/>
          </p:cNvGrpSpPr>
          <p:nvPr/>
        </p:nvGrpSpPr>
        <p:grpSpPr bwMode="auto">
          <a:xfrm>
            <a:off x="228600" y="4876800"/>
            <a:ext cx="2971800" cy="1485900"/>
            <a:chOff x="-3276600" y="2286000"/>
            <a:chExt cx="2971800" cy="1485900"/>
          </a:xfrm>
          <a:effectLst/>
        </p:grpSpPr>
        <p:pic>
          <p:nvPicPr>
            <p:cNvPr id="2059" name="Picture 11" descr="Dornier_228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3276600" y="2286000"/>
              <a:ext cx="2971800" cy="14859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060" name="TextBox 21"/>
            <p:cNvSpPr txBox="1">
              <a:spLocks noChangeArrowheads="1"/>
            </p:cNvSpPr>
            <p:nvPr/>
          </p:nvSpPr>
          <p:spPr bwMode="auto">
            <a:xfrm>
              <a:off x="-3276600" y="2286000"/>
              <a:ext cx="2074350" cy="40011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Calibri" pitchFamily="34" charset="0"/>
                </a:rPr>
                <a:t>NERC Dornier 228</a:t>
              </a:r>
            </a:p>
          </p:txBody>
        </p:sp>
      </p:grpSp>
      <p:grpSp>
        <p:nvGrpSpPr>
          <p:cNvPr id="8" name="Group 26"/>
          <p:cNvGrpSpPr/>
          <p:nvPr/>
        </p:nvGrpSpPr>
        <p:grpSpPr>
          <a:xfrm>
            <a:off x="3886200" y="1600200"/>
            <a:ext cx="2286000" cy="1676400"/>
            <a:chOff x="3657600" y="2819400"/>
            <a:chExt cx="2743200" cy="2057400"/>
          </a:xfrm>
        </p:grpSpPr>
        <p:pic>
          <p:nvPicPr>
            <p:cNvPr id="44035" name="Picture 3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657600" y="2819400"/>
              <a:ext cx="2743200" cy="20574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TextBox 24"/>
            <p:cNvSpPr txBox="1"/>
            <p:nvPr/>
          </p:nvSpPr>
          <p:spPr>
            <a:xfrm>
              <a:off x="3657600" y="2819400"/>
              <a:ext cx="9587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err="1" smtClean="0">
                  <a:latin typeface="Calibri" pitchFamily="34" charset="0"/>
                </a:rPr>
                <a:t>Paposo</a:t>
              </a:r>
              <a:endParaRPr lang="en-US" sz="2000" b="1" dirty="0">
                <a:latin typeface="Calibri" pitchFamily="34" charset="0"/>
              </a:endParaRPr>
            </a:p>
          </p:txBody>
        </p:sp>
      </p:grpSp>
      <p:grpSp>
        <p:nvGrpSpPr>
          <p:cNvPr id="10" name="Group 28"/>
          <p:cNvGrpSpPr/>
          <p:nvPr/>
        </p:nvGrpSpPr>
        <p:grpSpPr>
          <a:xfrm>
            <a:off x="6553200" y="2819400"/>
            <a:ext cx="2362200" cy="2007870"/>
            <a:chOff x="6553200" y="2819400"/>
            <a:chExt cx="2362200" cy="2007870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6553200" y="2819400"/>
              <a:ext cx="2362200" cy="200787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8" name="TextBox 27"/>
            <p:cNvSpPr txBox="1"/>
            <p:nvPr/>
          </p:nvSpPr>
          <p:spPr>
            <a:xfrm>
              <a:off x="7848600" y="2819400"/>
              <a:ext cx="9973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Calibri" pitchFamily="34" charset="0"/>
                </a:rPr>
                <a:t>Iquique</a:t>
              </a:r>
              <a:endParaRPr lang="en-US" sz="2000" b="1" dirty="0">
                <a:latin typeface="Calibri" pitchFamily="34" charset="0"/>
              </a:endParaRPr>
            </a:p>
          </p:txBody>
        </p:sp>
      </p:grpSp>
      <p:sp>
        <p:nvSpPr>
          <p:cNvPr id="2065" name="Rectangle 11"/>
          <p:cNvSpPr>
            <a:spLocks noChangeArrowheads="1"/>
          </p:cNvSpPr>
          <p:nvPr/>
        </p:nvSpPr>
        <p:spPr bwMode="auto">
          <a:xfrm>
            <a:off x="3429000" y="4648200"/>
            <a:ext cx="2438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US" sz="2000" b="1" dirty="0">
                <a:latin typeface="Calibri" pitchFamily="34" charset="0"/>
              </a:rPr>
              <a:t>CIRPAS Twin Otter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en-US" sz="4000" b="1" smtClean="0"/>
              <a:t>VOCALS-REx Study Region</a:t>
            </a:r>
          </a:p>
        </p:txBody>
      </p:sp>
      <p:pic>
        <p:nvPicPr>
          <p:cNvPr id="9219" name="Content Placeholder 3" descr="map_VOCALS_StudyRegion.jpg"/>
          <p:cNvPicPr>
            <a:picLocks noGrp="1" noChangeAspect="1"/>
          </p:cNvPicPr>
          <p:nvPr>
            <p:ph idx="1"/>
          </p:nvPr>
        </p:nvPicPr>
        <p:blipFill>
          <a:blip r:embed="rId2"/>
          <a:srcRect t="34329" r="27522"/>
          <a:stretch>
            <a:fillRect/>
          </a:stretch>
        </p:blipFill>
        <p:spPr>
          <a:xfrm>
            <a:off x="1295400" y="1219200"/>
            <a:ext cx="6705600" cy="5480050"/>
          </a:xfrm>
        </p:spPr>
      </p:pic>
      <p:pic>
        <p:nvPicPr>
          <p:cNvPr id="4" name="Picture 2" descr="ops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44474" y="1035050"/>
            <a:ext cx="3775075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VOCALS-</a:t>
            </a:r>
            <a:r>
              <a:rPr lang="en-US" sz="3600" b="1" dirty="0" err="1" smtClean="0">
                <a:solidFill>
                  <a:schemeClr val="bg1"/>
                </a:solidFill>
              </a:rPr>
              <a:t>REx</a:t>
            </a:r>
            <a:r>
              <a:rPr lang="en-US" sz="3600" b="1" dirty="0" smtClean="0">
                <a:solidFill>
                  <a:schemeClr val="bg1"/>
                </a:solidFill>
              </a:rPr>
              <a:t> Arica Operations Centre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proposals\VOCALS\Field\Postcards\Duli_Tent_Paposo.jpg"/>
          <p:cNvPicPr>
            <a:picLocks noChangeAspect="1" noChangeArrowheads="1"/>
          </p:cNvPicPr>
          <p:nvPr/>
        </p:nvPicPr>
        <p:blipFill>
          <a:blip r:embed="rId2" cstate="print"/>
          <a:srcRect l="12375" t="12000" r="33750" b="31500"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44475" y="206375"/>
            <a:ext cx="4051301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VOCALS-</a:t>
            </a:r>
            <a:r>
              <a:rPr lang="en-US" sz="3600" b="1" dirty="0" err="1" smtClean="0">
                <a:solidFill>
                  <a:schemeClr val="bg1"/>
                </a:solidFill>
              </a:rPr>
              <a:t>REx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</a:rPr>
              <a:t>Paposo</a:t>
            </a:r>
            <a:r>
              <a:rPr lang="en-US" sz="3600" b="1" dirty="0" smtClean="0">
                <a:solidFill>
                  <a:schemeClr val="bg1"/>
                </a:solidFill>
              </a:rPr>
              <a:t> Operations Centre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1012825"/>
          </a:xfrm>
        </p:spPr>
        <p:txBody>
          <a:bodyPr/>
          <a:lstStyle/>
          <a:p>
            <a:r>
              <a:rPr lang="en-US" b="1" dirty="0" smtClean="0"/>
              <a:t>VOCALS-</a:t>
            </a:r>
            <a:r>
              <a:rPr lang="en-US" b="1" dirty="0" err="1" smtClean="0"/>
              <a:t>REx</a:t>
            </a:r>
            <a:r>
              <a:rPr lang="en-US" b="1" dirty="0" smtClean="0"/>
              <a:t> Sampling Stats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5245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 smtClean="0"/>
              <a:t>AIRCRAFT [78 flights]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Twin Otter (19 flights)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G-1 (16 flights)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C-130 (14 flights)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BAe-146 (14 flights)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Do-228 (15 flights)</a:t>
            </a:r>
          </a:p>
          <a:p>
            <a:pPr>
              <a:lnSpc>
                <a:spcPct val="90000"/>
              </a:lnSpc>
            </a:pPr>
            <a:r>
              <a:rPr lang="en-US" sz="3000" b="1" dirty="0" smtClean="0"/>
              <a:t>SHIPS [54 cruise days]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R/V José </a:t>
            </a:r>
            <a:r>
              <a:rPr lang="en-US" sz="2600" dirty="0" err="1" smtClean="0"/>
              <a:t>Olaya</a:t>
            </a:r>
            <a:r>
              <a:rPr lang="en-US" sz="2600" dirty="0" smtClean="0"/>
              <a:t> (15 day cruise)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R/V Ronald H Brown (2 legs, 18 days + 21 days)</a:t>
            </a:r>
          </a:p>
          <a:p>
            <a:pPr>
              <a:lnSpc>
                <a:spcPct val="90000"/>
              </a:lnSpc>
            </a:pPr>
            <a:r>
              <a:rPr lang="en-US" sz="2800" b="1" dirty="0" smtClean="0"/>
              <a:t>LAND SITES</a:t>
            </a:r>
          </a:p>
          <a:p>
            <a:pPr lvl="1">
              <a:lnSpc>
                <a:spcPct val="90000"/>
              </a:lnSpc>
            </a:pPr>
            <a:r>
              <a:rPr lang="en-US" sz="2400" dirty="0" err="1" smtClean="0"/>
              <a:t>Paposo</a:t>
            </a:r>
            <a:r>
              <a:rPr lang="en-US" sz="2400" dirty="0" smtClean="0"/>
              <a:t> (30 days intensive, ? meteorology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Iquique (31 days of soundings, 6 per day)</a:t>
            </a:r>
          </a:p>
          <a:p>
            <a:pPr lvl="1">
              <a:lnSpc>
                <a:spcPct val="90000"/>
              </a:lnSpc>
            </a:pPr>
            <a:endParaRPr lang="en-US" sz="26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map_VOCALS_StudyRegion_Reality.jpg"/>
          <p:cNvPicPr>
            <a:picLocks noGrp="1" noChangeAspect="1"/>
          </p:cNvPicPr>
          <p:nvPr>
            <p:ph idx="1"/>
          </p:nvPr>
        </p:nvPicPr>
        <p:blipFill>
          <a:blip r:embed="rId2"/>
          <a:srcRect t="34329" r="27523"/>
          <a:stretch>
            <a:fillRect/>
          </a:stretch>
        </p:blipFill>
        <p:spPr>
          <a:xfrm>
            <a:off x="336550" y="236189"/>
            <a:ext cx="8102600" cy="662181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3375025" cy="2416176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Complete </a:t>
            </a:r>
            <a:r>
              <a:rPr lang="en-US" sz="3200" b="1" dirty="0" err="1" smtClean="0"/>
              <a:t>REx</a:t>
            </a:r>
            <a:r>
              <a:rPr lang="en-US" sz="3200" b="1" dirty="0" smtClean="0"/>
              <a:t> period </a:t>
            </a:r>
            <a:r>
              <a:rPr lang="en-US" sz="3200" dirty="0" smtClean="0"/>
              <a:t>(Oct 1</a:t>
            </a:r>
            <a:br>
              <a:rPr lang="en-US" sz="3200" dirty="0" smtClean="0"/>
            </a:br>
            <a:r>
              <a:rPr lang="en-US" sz="3200" dirty="0" smtClean="0"/>
              <a:t>-Dec 1)</a:t>
            </a:r>
            <a:endParaRPr lang="en-US" sz="3200" dirty="0"/>
          </a:p>
        </p:txBody>
      </p:sp>
      <p:pic>
        <p:nvPicPr>
          <p:cNvPr id="4" name="Content Placeholder 3" descr="VOCALS_OpsSummary.png"/>
          <p:cNvPicPr>
            <a:picLocks noGrp="1" noChangeAspect="1"/>
          </p:cNvPicPr>
          <p:nvPr>
            <p:ph idx="1"/>
          </p:nvPr>
        </p:nvPicPr>
        <p:blipFill>
          <a:blip r:embed="rId2"/>
          <a:srcRect l="81583" t="3454" b="61018"/>
          <a:stretch>
            <a:fillRect/>
          </a:stretch>
        </p:blipFill>
        <p:spPr>
          <a:xfrm>
            <a:off x="0" y="2324100"/>
            <a:ext cx="1565275" cy="4366734"/>
          </a:xfrm>
        </p:spPr>
      </p:pic>
      <p:pic>
        <p:nvPicPr>
          <p:cNvPr id="8" name="Content Placeholder 3" descr="VOCALS_OpsSummary.png"/>
          <p:cNvPicPr>
            <a:picLocks noChangeAspect="1"/>
          </p:cNvPicPr>
          <p:nvPr/>
        </p:nvPicPr>
        <p:blipFill>
          <a:blip r:embed="rId2"/>
          <a:srcRect r="18314"/>
          <a:stretch>
            <a:fillRect/>
          </a:stretch>
        </p:blipFill>
        <p:spPr>
          <a:xfrm>
            <a:off x="3006726" y="7097"/>
            <a:ext cx="5800724" cy="68509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 descr="VOCALS_OpsSummary.png"/>
          <p:cNvPicPr>
            <a:picLocks noChangeAspect="1"/>
          </p:cNvPicPr>
          <p:nvPr/>
        </p:nvPicPr>
        <p:blipFill>
          <a:blip r:embed="rId2"/>
          <a:srcRect t="23832" r="18314" b="28437"/>
          <a:stretch>
            <a:fillRect/>
          </a:stretch>
        </p:blipFill>
        <p:spPr>
          <a:xfrm>
            <a:off x="1717676" y="597425"/>
            <a:ext cx="7238682" cy="61166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2638425" cy="2416176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Intensive aircraft period </a:t>
            </a:r>
            <a:r>
              <a:rPr lang="en-US" sz="3200" dirty="0" smtClean="0"/>
              <a:t>(Oct 15</a:t>
            </a:r>
            <a:br>
              <a:rPr lang="en-US" sz="3200" dirty="0" smtClean="0"/>
            </a:br>
            <a:r>
              <a:rPr lang="en-US" sz="3200" dirty="0" smtClean="0"/>
              <a:t>-Nov 15)</a:t>
            </a:r>
            <a:endParaRPr lang="en-US" sz="3200" dirty="0"/>
          </a:p>
        </p:txBody>
      </p:sp>
      <p:pic>
        <p:nvPicPr>
          <p:cNvPr id="4" name="Content Placeholder 3" descr="VOCALS_OpsSummary.png"/>
          <p:cNvPicPr>
            <a:picLocks noGrp="1" noChangeAspect="1"/>
          </p:cNvPicPr>
          <p:nvPr>
            <p:ph idx="1"/>
          </p:nvPr>
        </p:nvPicPr>
        <p:blipFill>
          <a:blip r:embed="rId2"/>
          <a:srcRect l="81583" t="3454" b="61018"/>
          <a:stretch>
            <a:fillRect/>
          </a:stretch>
        </p:blipFill>
        <p:spPr>
          <a:xfrm>
            <a:off x="0" y="2324100"/>
            <a:ext cx="1565275" cy="4366734"/>
          </a:xfrm>
        </p:spPr>
      </p:pic>
      <p:pic>
        <p:nvPicPr>
          <p:cNvPr id="7" name="Content Placeholder 3" descr="VOCALS_OpsSummary.png"/>
          <p:cNvPicPr>
            <a:picLocks noChangeAspect="1"/>
          </p:cNvPicPr>
          <p:nvPr/>
        </p:nvPicPr>
        <p:blipFill>
          <a:blip r:embed="rId2"/>
          <a:srcRect l="13320" r="18314" b="94981"/>
          <a:stretch>
            <a:fillRect/>
          </a:stretch>
        </p:blipFill>
        <p:spPr>
          <a:xfrm>
            <a:off x="2914650" y="-36131"/>
            <a:ext cx="6039345" cy="64109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75" y="1371600"/>
            <a:ext cx="6143625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0" y="3048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0000"/>
                </a:solidFill>
              </a:rPr>
              <a:t>Peruvian R/V Jos</a:t>
            </a:r>
            <a:r>
              <a:rPr lang="en-US" sz="3600" b="1" dirty="0" smtClean="0"/>
              <a:t>é</a:t>
            </a:r>
            <a:r>
              <a:rPr lang="en-US" sz="3600" b="1" dirty="0" smtClean="0">
                <a:solidFill>
                  <a:srgbClr val="000000"/>
                </a:solidFill>
              </a:rPr>
              <a:t> </a:t>
            </a:r>
            <a:r>
              <a:rPr lang="en-US" sz="3600" b="1" dirty="0" err="1" smtClean="0">
                <a:solidFill>
                  <a:srgbClr val="000000"/>
                </a:solidFill>
              </a:rPr>
              <a:t>Olaya</a:t>
            </a:r>
            <a:endParaRPr lang="en-US" sz="3600" b="1" dirty="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752600"/>
            <a:ext cx="3048000" cy="345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15 day cruise 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(Oct 2-17)</a:t>
            </a:r>
          </a:p>
          <a:p>
            <a:pPr algn="ctr"/>
            <a:endParaRPr lang="en-US" sz="2400" b="1" dirty="0" smtClean="0">
              <a:solidFill>
                <a:srgbClr val="FF0000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2200" b="1" dirty="0" smtClean="0"/>
              <a:t>atmospheric, hydrographic, biogeochemical</a:t>
            </a:r>
          </a:p>
          <a:p>
            <a:pPr algn="ctr">
              <a:lnSpc>
                <a:spcPct val="90000"/>
              </a:lnSpc>
            </a:pPr>
            <a:r>
              <a:rPr lang="en-US" sz="2200" b="1" dirty="0" smtClean="0"/>
              <a:t>and fishery acoustic observations, glider,</a:t>
            </a:r>
          </a:p>
          <a:p>
            <a:pPr algn="ctr">
              <a:lnSpc>
                <a:spcPct val="90000"/>
              </a:lnSpc>
            </a:pPr>
            <a:r>
              <a:rPr lang="en-US" sz="2200" b="1" dirty="0" smtClean="0"/>
              <a:t>and zooplankton experiments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01866" y="6488668"/>
            <a:ext cx="2642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Carmen </a:t>
            </a:r>
            <a:r>
              <a:rPr lang="en-US" dirty="0" err="1" smtClean="0"/>
              <a:t>Grados</a:t>
            </a:r>
            <a:r>
              <a:rPr lang="en-US" dirty="0" smtClean="0"/>
              <a:t>, INMARPE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Collaborative 20</a:t>
            </a:r>
            <a:r>
              <a:rPr lang="en-US" b="1" baseline="30000" dirty="0" smtClean="0"/>
              <a:t>o</a:t>
            </a:r>
            <a:r>
              <a:rPr lang="en-US" b="1" dirty="0" smtClean="0"/>
              <a:t>S Missions</a:t>
            </a:r>
            <a:br>
              <a:rPr lang="en-US" b="1" dirty="0" smtClean="0"/>
            </a:br>
            <a:r>
              <a:rPr lang="en-US" dirty="0" smtClean="0"/>
              <a:t>with UK BAe-146, Dornier 228, RHB</a:t>
            </a:r>
            <a:endParaRPr lang="en-US" dirty="0"/>
          </a:p>
        </p:txBody>
      </p:sp>
      <p:pic>
        <p:nvPicPr>
          <p:cNvPr id="4" name="Content Placeholder 3" descr="CrossSection_TimeLongitude_Pla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22795" b="51536"/>
          <a:stretch>
            <a:fillRect/>
          </a:stretch>
        </p:blipFill>
        <p:spPr>
          <a:xfrm>
            <a:off x="0" y="1676400"/>
            <a:ext cx="8861940" cy="3124200"/>
          </a:xfrm>
        </p:spPr>
      </p:pic>
      <p:sp>
        <p:nvSpPr>
          <p:cNvPr id="5" name="TextBox 4"/>
          <p:cNvSpPr txBox="1"/>
          <p:nvPr/>
        </p:nvSpPr>
        <p:spPr>
          <a:xfrm>
            <a:off x="990600" y="48006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C-130</a:t>
            </a:r>
            <a:r>
              <a:rPr lang="en-US" sz="2400" dirty="0" smtClean="0"/>
              <a:t>: MBL measurements, cloud physics, radar/</a:t>
            </a:r>
            <a:r>
              <a:rPr lang="en-US" sz="2400" dirty="0" err="1" smtClean="0"/>
              <a:t>lidar</a:t>
            </a:r>
            <a:r>
              <a:rPr lang="en-US" sz="2400" dirty="0" smtClean="0"/>
              <a:t>, aerosols, chemistry</a:t>
            </a:r>
          </a:p>
          <a:p>
            <a:r>
              <a:rPr lang="en-US" sz="2400" b="1" dirty="0" smtClean="0"/>
              <a:t>BAe-146</a:t>
            </a:r>
            <a:r>
              <a:rPr lang="en-US" sz="2400" dirty="0" smtClean="0"/>
              <a:t>: </a:t>
            </a:r>
            <a:r>
              <a:rPr lang="en-US" sz="2400" dirty="0" err="1" smtClean="0"/>
              <a:t>Dropsondes</a:t>
            </a:r>
            <a:r>
              <a:rPr lang="en-US" sz="2400" dirty="0" smtClean="0"/>
              <a:t> and comprehensive radiation suite</a:t>
            </a:r>
          </a:p>
          <a:p>
            <a:r>
              <a:rPr lang="en-US" sz="2400" b="1" dirty="0" smtClean="0"/>
              <a:t>Dornier-228</a:t>
            </a:r>
            <a:r>
              <a:rPr lang="en-US" sz="2400" dirty="0" smtClean="0"/>
              <a:t>: Aerosol </a:t>
            </a:r>
            <a:r>
              <a:rPr lang="en-US" sz="2400" dirty="0" err="1" smtClean="0"/>
              <a:t>lidar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400" y="0"/>
            <a:ext cx="2895600" cy="609600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3200" b="1" dirty="0" smtClean="0">
                <a:latin typeface="+mn-lt"/>
              </a:rPr>
              <a:t>20</a:t>
            </a:r>
            <a:r>
              <a:rPr lang="en-US" sz="3200" b="1" baseline="30000" dirty="0" smtClean="0">
                <a:latin typeface="+mn-lt"/>
              </a:rPr>
              <a:t>o</a:t>
            </a:r>
            <a:r>
              <a:rPr lang="en-US" sz="3200" b="1" dirty="0" smtClean="0">
                <a:latin typeface="+mn-lt"/>
              </a:rPr>
              <a:t>S Missions</a:t>
            </a:r>
            <a:endParaRPr lang="en-US" sz="3200" b="1" dirty="0">
              <a:latin typeface="+mn-lt"/>
            </a:endParaRPr>
          </a:p>
        </p:txBody>
      </p:sp>
      <p:pic>
        <p:nvPicPr>
          <p:cNvPr id="24" name="Picture 23" descr="VOCALS_20S_RF03_Oct21_85W_to_73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53000"/>
            <a:ext cx="9144000" cy="17145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438400" y="4724400"/>
            <a:ext cx="4237314" cy="27699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0" bIns="0" rtlCol="0">
            <a:spAutoFit/>
          </a:bodyPr>
          <a:lstStyle/>
          <a:p>
            <a:r>
              <a:rPr lang="en-US" b="1" dirty="0" smtClean="0">
                <a:latin typeface="Calibri" pitchFamily="34" charset="0"/>
              </a:rPr>
              <a:t>Wyoming cloud radar – widespread drizzle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28" name="Content Placeholder 3" descr="20S_MBL_Depth_regressionline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7029" r="7500"/>
          <a:stretch>
            <a:fillRect/>
          </a:stretch>
        </p:blipFill>
        <p:spPr>
          <a:xfrm>
            <a:off x="243385" y="478243"/>
            <a:ext cx="5867400" cy="4197555"/>
          </a:xfrm>
        </p:spPr>
      </p:pic>
      <p:sp>
        <p:nvSpPr>
          <p:cNvPr id="29" name="TextBox 28"/>
          <p:cNvSpPr txBox="1"/>
          <p:nvPr/>
        </p:nvSpPr>
        <p:spPr>
          <a:xfrm rot="16200000">
            <a:off x="-599846" y="2200043"/>
            <a:ext cx="166135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Calibri" pitchFamily="34" charset="0"/>
              </a:rPr>
              <a:t>height [km]</a:t>
            </a:r>
            <a:endParaRPr lang="en-US" sz="2400" b="1" dirty="0">
              <a:latin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0743" y="618226"/>
            <a:ext cx="695490" cy="36883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92000"/>
              </a:lnSpc>
            </a:pPr>
            <a:endParaRPr lang="en-US" dirty="0" smtClean="0">
              <a:latin typeface="Calibri" pitchFamily="34" charset="0"/>
            </a:endParaRPr>
          </a:p>
          <a:p>
            <a:pPr algn="r">
              <a:lnSpc>
                <a:spcPct val="92000"/>
              </a:lnSpc>
            </a:pPr>
            <a:r>
              <a:rPr lang="en-US" sz="2000" b="1" dirty="0" smtClean="0">
                <a:latin typeface="Calibri" pitchFamily="34" charset="0"/>
              </a:rPr>
              <a:t>2.0</a:t>
            </a:r>
          </a:p>
          <a:p>
            <a:pPr algn="r">
              <a:lnSpc>
                <a:spcPct val="92000"/>
              </a:lnSpc>
            </a:pPr>
            <a:endParaRPr lang="en-US" sz="2000" b="1" dirty="0" smtClean="0">
              <a:latin typeface="Calibri" pitchFamily="34" charset="0"/>
            </a:endParaRPr>
          </a:p>
          <a:p>
            <a:pPr algn="r">
              <a:lnSpc>
                <a:spcPct val="92000"/>
              </a:lnSpc>
            </a:pPr>
            <a:endParaRPr lang="en-US" sz="2000" b="1" dirty="0" smtClean="0">
              <a:latin typeface="Calibri" pitchFamily="34" charset="0"/>
            </a:endParaRPr>
          </a:p>
          <a:p>
            <a:pPr algn="r">
              <a:lnSpc>
                <a:spcPct val="92000"/>
              </a:lnSpc>
            </a:pPr>
            <a:endParaRPr lang="en-US" sz="1400" b="1" dirty="0" smtClean="0">
              <a:latin typeface="Calibri" pitchFamily="34" charset="0"/>
            </a:endParaRPr>
          </a:p>
          <a:p>
            <a:pPr algn="r">
              <a:lnSpc>
                <a:spcPct val="92000"/>
              </a:lnSpc>
            </a:pPr>
            <a:r>
              <a:rPr lang="en-US" sz="2000" b="1" dirty="0" smtClean="0">
                <a:latin typeface="Calibri" pitchFamily="34" charset="0"/>
              </a:rPr>
              <a:t>1.6</a:t>
            </a:r>
          </a:p>
          <a:p>
            <a:pPr algn="r">
              <a:lnSpc>
                <a:spcPct val="92000"/>
              </a:lnSpc>
            </a:pPr>
            <a:endParaRPr lang="en-US" sz="2000" b="1" dirty="0" smtClean="0">
              <a:latin typeface="Calibri" pitchFamily="34" charset="0"/>
            </a:endParaRPr>
          </a:p>
          <a:p>
            <a:pPr algn="r">
              <a:lnSpc>
                <a:spcPct val="92000"/>
              </a:lnSpc>
            </a:pPr>
            <a:endParaRPr lang="en-US" sz="1400" b="1" dirty="0" smtClean="0">
              <a:latin typeface="Calibri" pitchFamily="34" charset="0"/>
            </a:endParaRPr>
          </a:p>
          <a:p>
            <a:pPr algn="r">
              <a:lnSpc>
                <a:spcPct val="92000"/>
              </a:lnSpc>
            </a:pPr>
            <a:endParaRPr lang="en-US" sz="2000" b="1" dirty="0" smtClean="0">
              <a:latin typeface="Calibri" pitchFamily="34" charset="0"/>
            </a:endParaRPr>
          </a:p>
          <a:p>
            <a:pPr algn="r">
              <a:lnSpc>
                <a:spcPct val="92000"/>
              </a:lnSpc>
            </a:pPr>
            <a:r>
              <a:rPr lang="en-US" sz="2000" b="1" dirty="0" smtClean="0">
                <a:latin typeface="Calibri" pitchFamily="34" charset="0"/>
              </a:rPr>
              <a:t>1.2</a:t>
            </a:r>
          </a:p>
          <a:p>
            <a:pPr algn="r">
              <a:lnSpc>
                <a:spcPct val="92000"/>
              </a:lnSpc>
            </a:pPr>
            <a:endParaRPr lang="en-US" sz="1400" b="1" dirty="0" smtClean="0">
              <a:latin typeface="Calibri" pitchFamily="34" charset="0"/>
            </a:endParaRPr>
          </a:p>
          <a:p>
            <a:pPr algn="r">
              <a:lnSpc>
                <a:spcPct val="92000"/>
              </a:lnSpc>
            </a:pPr>
            <a:endParaRPr lang="en-US" sz="2000" b="1" dirty="0" smtClean="0">
              <a:latin typeface="Calibri" pitchFamily="34" charset="0"/>
            </a:endParaRPr>
          </a:p>
          <a:p>
            <a:pPr algn="r">
              <a:lnSpc>
                <a:spcPct val="92000"/>
              </a:lnSpc>
            </a:pPr>
            <a:endParaRPr lang="en-US" sz="1400" b="1" dirty="0" smtClean="0">
              <a:latin typeface="Calibri" pitchFamily="34" charset="0"/>
            </a:endParaRPr>
          </a:p>
          <a:p>
            <a:pPr algn="r">
              <a:lnSpc>
                <a:spcPct val="92000"/>
              </a:lnSpc>
            </a:pPr>
            <a:r>
              <a:rPr lang="en-US" sz="2000" b="1" dirty="0" smtClean="0">
                <a:latin typeface="Calibri" pitchFamily="34" charset="0"/>
              </a:rPr>
              <a:t>0.8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200" y="4191000"/>
            <a:ext cx="5638800" cy="307777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r>
              <a:rPr lang="en-US" sz="2000" b="1" dirty="0" smtClean="0">
                <a:latin typeface="Calibri" pitchFamily="34" charset="0"/>
              </a:rPr>
              <a:t>86                 82                 78                  74              70</a:t>
            </a:r>
            <a:r>
              <a:rPr lang="en-US" sz="2000" b="1" baseline="30000" dirty="0" smtClean="0">
                <a:latin typeface="Calibri" pitchFamily="34" charset="0"/>
              </a:rPr>
              <a:t>o</a:t>
            </a:r>
            <a:r>
              <a:rPr lang="en-US" sz="2000" b="1" dirty="0" smtClean="0">
                <a:latin typeface="Calibri" pitchFamily="34" charset="0"/>
              </a:rPr>
              <a:t>W</a:t>
            </a:r>
            <a:endParaRPr lang="en-US" sz="2000" b="1" dirty="0">
              <a:latin typeface="Calibri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14600" y="152400"/>
            <a:ext cx="2438400" cy="1231106"/>
          </a:xfrm>
          <a:prstGeom prst="rect">
            <a:avLst/>
          </a:prstGeom>
          <a:solidFill>
            <a:schemeClr val="bg1"/>
          </a:solidFill>
        </p:spPr>
        <p:txBody>
          <a:bodyPr wrap="square" tIns="91440" bIns="91440" rtlCol="0">
            <a:spAutoFit/>
          </a:bodyPr>
          <a:lstStyle/>
          <a:p>
            <a:pPr algn="ctr"/>
            <a:r>
              <a:rPr lang="en-US" sz="2400" b="1" dirty="0" smtClean="0">
                <a:latin typeface="Calibri" pitchFamily="34" charset="0"/>
              </a:rPr>
              <a:t>Boundary layer </a:t>
            </a:r>
          </a:p>
          <a:p>
            <a:pPr algn="ctr"/>
            <a:r>
              <a:rPr lang="en-US" sz="2400" b="1" dirty="0" smtClean="0">
                <a:latin typeface="Calibri" pitchFamily="34" charset="0"/>
              </a:rPr>
              <a:t>depth</a:t>
            </a:r>
          </a:p>
          <a:p>
            <a:pPr algn="ctr"/>
            <a:r>
              <a:rPr lang="en-US" sz="2000" dirty="0" smtClean="0">
                <a:latin typeface="Calibri" pitchFamily="34" charset="0"/>
              </a:rPr>
              <a:t>[all 20</a:t>
            </a:r>
            <a:r>
              <a:rPr lang="en-US" sz="2000" baseline="30000" dirty="0" smtClean="0">
                <a:latin typeface="Calibri" pitchFamily="34" charset="0"/>
              </a:rPr>
              <a:t>o</a:t>
            </a:r>
            <a:r>
              <a:rPr lang="en-US" sz="2000" dirty="0" smtClean="0">
                <a:latin typeface="Calibri" pitchFamily="34" charset="0"/>
              </a:rPr>
              <a:t>S missions]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53200" y="3124200"/>
            <a:ext cx="1877578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 smtClean="0">
                <a:solidFill>
                  <a:srgbClr val="FF0000"/>
                </a:solidFill>
              </a:rPr>
              <a:t>remarkable</a:t>
            </a:r>
          </a:p>
          <a:p>
            <a:pPr algn="ctr">
              <a:lnSpc>
                <a:spcPct val="90000"/>
              </a:lnSpc>
            </a:pPr>
            <a:r>
              <a:rPr lang="en-US" sz="2400" b="1" dirty="0" smtClean="0">
                <a:solidFill>
                  <a:srgbClr val="FF0000"/>
                </a:solidFill>
              </a:rPr>
              <a:t>synoptic </a:t>
            </a:r>
          </a:p>
          <a:p>
            <a:pPr algn="ctr">
              <a:lnSpc>
                <a:spcPct val="90000"/>
              </a:lnSpc>
            </a:pPr>
            <a:r>
              <a:rPr lang="en-US" sz="2400" b="1" dirty="0" smtClean="0">
                <a:solidFill>
                  <a:srgbClr val="FF0000"/>
                </a:solidFill>
              </a:rPr>
              <a:t>variability</a:t>
            </a:r>
            <a:endParaRPr lang="en-US" sz="2400" b="1" dirty="0">
              <a:solidFill>
                <a:srgbClr val="FF0000"/>
              </a:solidFill>
            </a:endParaRPr>
          </a:p>
        </p:txBody>
      </p:sp>
      <p:grpSp>
        <p:nvGrpSpPr>
          <p:cNvPr id="3" name="Group 14"/>
          <p:cNvGrpSpPr/>
          <p:nvPr/>
        </p:nvGrpSpPr>
        <p:grpSpPr>
          <a:xfrm>
            <a:off x="4696144" y="685800"/>
            <a:ext cx="4676456" cy="1993572"/>
            <a:chOff x="228600" y="828675"/>
            <a:chExt cx="4447856" cy="1841172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5" name="Picture 4" descr="RF04_MODIS_Terra_Overlay.jpg"/>
            <p:cNvPicPr>
              <a:picLocks noChangeAspect="1"/>
            </p:cNvPicPr>
            <p:nvPr/>
          </p:nvPicPr>
          <p:blipFill>
            <a:blip r:embed="rId4"/>
            <a:srcRect b="34286"/>
            <a:stretch>
              <a:fillRect/>
            </a:stretch>
          </p:blipFill>
          <p:spPr>
            <a:xfrm>
              <a:off x="228600" y="828675"/>
              <a:ext cx="4114800" cy="184117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09600" y="1285875"/>
              <a:ext cx="1066800" cy="307777"/>
            </a:xfrm>
            <a:prstGeom prst="rect">
              <a:avLst/>
            </a:prstGeom>
            <a:solidFill>
              <a:schemeClr val="tx1">
                <a:alpha val="34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  <a:latin typeface="Calibri" pitchFamily="34" charset="0"/>
                </a:rPr>
                <a:t>20</a:t>
              </a:r>
              <a:r>
                <a:rPr lang="en-US" sz="1400" b="1" baseline="30000" dirty="0" smtClean="0">
                  <a:solidFill>
                    <a:schemeClr val="bg1"/>
                  </a:solidFill>
                  <a:latin typeface="Calibri" pitchFamily="34" charset="0"/>
                </a:rPr>
                <a:t>o</a:t>
              </a:r>
              <a:r>
                <a:rPr lang="en-US" sz="1400" b="1" dirty="0" smtClean="0">
                  <a:solidFill>
                    <a:schemeClr val="bg1"/>
                  </a:solidFill>
                  <a:latin typeface="Calibri" pitchFamily="34" charset="0"/>
                </a:rPr>
                <a:t>S/85</a:t>
              </a:r>
              <a:r>
                <a:rPr lang="en-US" sz="1400" b="1" baseline="30000" dirty="0" smtClean="0">
                  <a:solidFill>
                    <a:schemeClr val="bg1"/>
                  </a:solidFill>
                  <a:latin typeface="Calibri" pitchFamily="34" charset="0"/>
                </a:rPr>
                <a:t>o</a:t>
              </a:r>
              <a:r>
                <a:rPr lang="en-US" sz="1400" b="1" dirty="0" smtClean="0">
                  <a:solidFill>
                    <a:schemeClr val="bg1"/>
                  </a:solidFill>
                  <a:latin typeface="Calibri" pitchFamily="34" charset="0"/>
                </a:rPr>
                <a:t>W</a:t>
              </a:r>
              <a:endParaRPr lang="en-US" sz="14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21321855">
              <a:off x="1642469" y="1550601"/>
              <a:ext cx="303398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isometricBottomDown"/>
                <a:lightRig rig="threePt" dir="t"/>
              </a:scene3d>
              <a:sp3d z="31750"/>
            </a:bodyPr>
            <a:lstStyle/>
            <a:p>
              <a:r>
                <a:rPr lang="en-US" sz="2400" b="1" dirty="0" smtClean="0">
                  <a:latin typeface="Calibri" pitchFamily="34" charset="0"/>
                </a:rPr>
                <a:t>20</a:t>
              </a:r>
              <a:r>
                <a:rPr lang="en-US" sz="2400" b="1" baseline="30000" dirty="0" smtClean="0">
                  <a:latin typeface="Calibri" pitchFamily="34" charset="0"/>
                </a:rPr>
                <a:t>o</a:t>
              </a:r>
              <a:r>
                <a:rPr lang="en-US" sz="2400" b="1" dirty="0" smtClean="0">
                  <a:latin typeface="Calibri" pitchFamily="34" charset="0"/>
                </a:rPr>
                <a:t>S parallel</a:t>
              </a:r>
              <a:endParaRPr lang="en-US" sz="2400" b="1" dirty="0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476" y="274638"/>
            <a:ext cx="4972050" cy="11430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20</a:t>
            </a:r>
            <a:r>
              <a:rPr lang="en-US" sz="3600" b="1" baseline="30000" dirty="0" smtClean="0"/>
              <a:t>o</a:t>
            </a:r>
            <a:r>
              <a:rPr lang="en-US" sz="3600" b="1" dirty="0" smtClean="0"/>
              <a:t>S </a:t>
            </a:r>
            <a:r>
              <a:rPr lang="en-US" sz="3600" b="1" dirty="0" err="1" smtClean="0"/>
              <a:t>dropsonde</a:t>
            </a:r>
            <a:r>
              <a:rPr lang="en-US" sz="3600" b="1" dirty="0" smtClean="0"/>
              <a:t> curtains</a:t>
            </a:r>
            <a:br>
              <a:rPr lang="en-US" sz="3600" b="1" dirty="0" smtClean="0"/>
            </a:br>
            <a:r>
              <a:rPr lang="en-US" sz="3600" dirty="0" smtClean="0"/>
              <a:t>BAe-146</a:t>
            </a:r>
            <a:endParaRPr lang="en-US" sz="3600" dirty="0"/>
          </a:p>
        </p:txBody>
      </p:sp>
      <p:pic>
        <p:nvPicPr>
          <p:cNvPr id="5" name="Content Placeholder 4" descr="B420_dropsondes.png"/>
          <p:cNvPicPr>
            <a:picLocks noGrp="1" noChangeAspect="1"/>
          </p:cNvPicPr>
          <p:nvPr>
            <p:ph idx="1"/>
          </p:nvPr>
        </p:nvPicPr>
        <p:blipFill>
          <a:blip r:embed="rId2"/>
          <a:srcRect l="4211" t="3810" r="5614" b="7619"/>
          <a:stretch>
            <a:fillRect/>
          </a:stretch>
        </p:blipFill>
        <p:spPr>
          <a:xfrm>
            <a:off x="152400" y="1495425"/>
            <a:ext cx="7181850" cy="5197716"/>
          </a:xfrm>
        </p:spPr>
      </p:pic>
      <p:pic>
        <p:nvPicPr>
          <p:cNvPr id="6" name="Picture 5" descr="b420_flighttrack_goesvis_sonde.png"/>
          <p:cNvPicPr>
            <a:picLocks noChangeAspect="1"/>
          </p:cNvPicPr>
          <p:nvPr/>
        </p:nvPicPr>
        <p:blipFill>
          <a:blip r:embed="rId3"/>
          <a:srcRect r="15238"/>
          <a:stretch>
            <a:fillRect/>
          </a:stretch>
        </p:blipFill>
        <p:spPr>
          <a:xfrm>
            <a:off x="5758728" y="114300"/>
            <a:ext cx="3385272" cy="285275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Dornier 228 – aerosol/cloud </a:t>
            </a:r>
            <a:r>
              <a:rPr lang="en-US" sz="3600" b="1" dirty="0" err="1" smtClean="0"/>
              <a:t>lidar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550" y="1551124"/>
            <a:ext cx="8378825" cy="5306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91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1912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CL" sz="4900" b="1" dirty="0">
                <a:solidFill>
                  <a:schemeClr val="bg1"/>
                </a:solidFill>
                <a:latin typeface="Calibri" pitchFamily="34" charset="0"/>
              </a:rPr>
              <a:t>PAPOSO </a:t>
            </a:r>
            <a:r>
              <a:rPr lang="es-CL" sz="4000" dirty="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es-CL" sz="4000" dirty="0">
                <a:solidFill>
                  <a:schemeClr val="bg1"/>
                </a:solidFill>
                <a:latin typeface="Calibri" pitchFamily="34" charset="0"/>
              </a:rPr>
            </a:br>
            <a:r>
              <a:rPr lang="es-CL" sz="3200" dirty="0" smtClean="0">
                <a:solidFill>
                  <a:schemeClr val="bg1"/>
                </a:solidFill>
                <a:latin typeface="Calibri" pitchFamily="34" charset="0"/>
              </a:rPr>
              <a:t>25</a:t>
            </a:r>
            <a:r>
              <a:rPr lang="es-CL" sz="3200" baseline="30000" dirty="0" smtClean="0">
                <a:solidFill>
                  <a:schemeClr val="bg1"/>
                </a:solidFill>
                <a:latin typeface="Calibri" pitchFamily="34" charset="0"/>
              </a:rPr>
              <a:t>o</a:t>
            </a:r>
            <a:r>
              <a:rPr lang="es-CL" sz="3200" dirty="0" smtClean="0">
                <a:solidFill>
                  <a:schemeClr val="bg1"/>
                </a:solidFill>
                <a:latin typeface="Calibri" pitchFamily="34" charset="0"/>
              </a:rPr>
              <a:t>S</a:t>
            </a:r>
            <a:r>
              <a:rPr lang="es-CL" sz="3200" dirty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s-CL" sz="3200" dirty="0" smtClean="0">
                <a:solidFill>
                  <a:schemeClr val="bg1"/>
                </a:solidFill>
                <a:latin typeface="Calibri" pitchFamily="34" charset="0"/>
              </a:rPr>
              <a:t>70.3</a:t>
            </a:r>
            <a:r>
              <a:rPr lang="es-CL" sz="3200" baseline="30000" dirty="0" smtClean="0">
                <a:solidFill>
                  <a:schemeClr val="bg1"/>
                </a:solidFill>
                <a:latin typeface="Calibri" pitchFamily="34" charset="0"/>
              </a:rPr>
              <a:t>o</a:t>
            </a:r>
            <a:r>
              <a:rPr lang="es-CL" sz="3200" dirty="0" smtClean="0">
                <a:solidFill>
                  <a:schemeClr val="bg1"/>
                </a:solidFill>
                <a:latin typeface="Calibri" pitchFamily="34" charset="0"/>
              </a:rPr>
              <a:t>W</a:t>
            </a:r>
            <a:r>
              <a:rPr lang="es-CL" sz="3200" dirty="0">
                <a:solidFill>
                  <a:schemeClr val="bg1"/>
                </a:solidFill>
                <a:latin typeface="Calibri" pitchFamily="34" charset="0"/>
              </a:rPr>
              <a:t>; </a:t>
            </a:r>
            <a:r>
              <a:rPr lang="es-CL" sz="3200" dirty="0" smtClean="0">
                <a:solidFill>
                  <a:schemeClr val="bg1"/>
                </a:solidFill>
                <a:latin typeface="Calibri" pitchFamily="34" charset="0"/>
              </a:rPr>
              <a:t>690m </a:t>
            </a:r>
            <a:r>
              <a:rPr lang="es-CL" sz="3200" dirty="0" err="1" smtClean="0">
                <a:solidFill>
                  <a:schemeClr val="bg1"/>
                </a:solidFill>
                <a:latin typeface="Calibri" pitchFamily="34" charset="0"/>
              </a:rPr>
              <a:t>altitude</a:t>
            </a:r>
            <a:r>
              <a:rPr lang="es-CL" sz="32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s-CL" sz="3200" dirty="0" err="1" smtClean="0">
                <a:solidFill>
                  <a:schemeClr val="bg1"/>
                </a:solidFill>
                <a:latin typeface="Calibri" pitchFamily="34" charset="0"/>
              </a:rPr>
              <a:t>upper</a:t>
            </a:r>
            <a:r>
              <a:rPr lang="es-CL" sz="32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s-CL" sz="3200" dirty="0" err="1" smtClean="0">
                <a:solidFill>
                  <a:schemeClr val="bg1"/>
                </a:solidFill>
                <a:latin typeface="Calibri" pitchFamily="34" charset="0"/>
              </a:rPr>
              <a:t>site</a:t>
            </a:r>
            <a:r>
              <a:rPr lang="es-CL" sz="3200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s-ES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51913" name="Line 9"/>
          <p:cNvSpPr>
            <a:spLocks noChangeShapeType="1"/>
          </p:cNvSpPr>
          <p:nvPr/>
        </p:nvSpPr>
        <p:spPr bwMode="auto">
          <a:xfrm flipH="1">
            <a:off x="395288" y="5373688"/>
            <a:ext cx="1152525" cy="8636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1914" name="Text Box 10"/>
          <p:cNvSpPr txBox="1">
            <a:spLocks noChangeArrowheads="1"/>
          </p:cNvSpPr>
          <p:nvPr/>
        </p:nvSpPr>
        <p:spPr bwMode="auto">
          <a:xfrm>
            <a:off x="1095375" y="5895975"/>
            <a:ext cx="2132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CL" sz="2400" b="1">
                <a:solidFill>
                  <a:srgbClr val="FFFF00"/>
                </a:solidFill>
              </a:rPr>
              <a:t>Taltal (60 km)</a:t>
            </a:r>
            <a:endParaRPr lang="es-ES" sz="2400" b="1">
              <a:solidFill>
                <a:srgbClr val="FFFF00"/>
              </a:solidFill>
            </a:endParaRPr>
          </a:p>
        </p:txBody>
      </p:sp>
      <p:sp>
        <p:nvSpPr>
          <p:cNvPr id="251915" name="Line 11"/>
          <p:cNvSpPr>
            <a:spLocks noChangeShapeType="1"/>
          </p:cNvSpPr>
          <p:nvPr/>
        </p:nvSpPr>
        <p:spPr bwMode="auto">
          <a:xfrm flipV="1">
            <a:off x="304800" y="1676400"/>
            <a:ext cx="144462" cy="1150938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1916" name="Text Box 12"/>
          <p:cNvSpPr txBox="1">
            <a:spLocks noChangeArrowheads="1"/>
          </p:cNvSpPr>
          <p:nvPr/>
        </p:nvSpPr>
        <p:spPr bwMode="auto">
          <a:xfrm>
            <a:off x="533400" y="1447800"/>
            <a:ext cx="44021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CL" sz="2400" b="1" dirty="0">
                <a:solidFill>
                  <a:srgbClr val="FFFF00"/>
                </a:solidFill>
              </a:rPr>
              <a:t>Antofagasta (180 km)</a:t>
            </a:r>
          </a:p>
          <a:p>
            <a:r>
              <a:rPr lang="es-CL" sz="2400" b="1" dirty="0" err="1">
                <a:solidFill>
                  <a:srgbClr val="FFFF00"/>
                </a:solidFill>
              </a:rPr>
              <a:t>Paranal</a:t>
            </a:r>
            <a:r>
              <a:rPr lang="es-CL" sz="2400" b="1" dirty="0">
                <a:solidFill>
                  <a:srgbClr val="FFFF00"/>
                </a:solidFill>
              </a:rPr>
              <a:t>  (45 km), 2600 </a:t>
            </a:r>
            <a:r>
              <a:rPr lang="es-CL" sz="2400" b="1" dirty="0" err="1">
                <a:solidFill>
                  <a:srgbClr val="FFFF00"/>
                </a:solidFill>
              </a:rPr>
              <a:t>m.a.s.l</a:t>
            </a:r>
            <a:endParaRPr lang="es-ES" sz="2400" b="1" dirty="0">
              <a:solidFill>
                <a:srgbClr val="FFFF00"/>
              </a:solidFill>
            </a:endParaRPr>
          </a:p>
        </p:txBody>
      </p:sp>
      <p:pic>
        <p:nvPicPr>
          <p:cNvPr id="10" name="Picture 2" descr="C:\VOCALS_REX_DATA\DATA\figures\2nov\nov2-2008-slant-9LT.jpg"/>
          <p:cNvPicPr>
            <a:picLocks noChangeAspect="1" noChangeArrowheads="1"/>
          </p:cNvPicPr>
          <p:nvPr/>
        </p:nvPicPr>
        <p:blipFill>
          <a:blip r:embed="rId3"/>
          <a:srcRect t="4571" r="25714"/>
          <a:stretch>
            <a:fillRect/>
          </a:stretch>
        </p:blipFill>
        <p:spPr bwMode="auto">
          <a:xfrm>
            <a:off x="0" y="4022044"/>
            <a:ext cx="2943447" cy="2835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301" descr="DSC01128_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3999" y="4000498"/>
            <a:ext cx="3810001" cy="2857501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609600" y="3581400"/>
            <a:ext cx="1715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LOWER SITE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53200" y="3581400"/>
            <a:ext cx="1635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UPPER SITE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19400" y="6488668"/>
            <a:ext cx="2610779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Laura Gallardo, U de Chile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1104900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Paposo</a:t>
            </a:r>
            <a:r>
              <a:rPr lang="en-US" b="1" dirty="0" smtClean="0"/>
              <a:t> - measurements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889000" y="1127125"/>
            <a:ext cx="74613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http://www.dgf.uchile.cl/VOCALS_PAPOSO/</a:t>
            </a:r>
            <a:endParaRPr lang="en-US" sz="3200" dirty="0"/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</a:rPr>
            </a:br>
            <a:r>
              <a:rPr kumimoji="0" lang="en-US" sz="17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</a:rPr>
              <a:t/>
            </a:r>
            <a:br>
              <a:rPr kumimoji="0" lang="en-US" sz="17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36550" y="1955801"/>
          <a:ext cx="8470900" cy="4695820"/>
        </p:xfrm>
        <a:graphic>
          <a:graphicData uri="http://schemas.openxmlformats.org/drawingml/2006/table">
            <a:tbl>
              <a:tblPr/>
              <a:tblGrid>
                <a:gridCol w="8470900"/>
              </a:tblGrid>
              <a:tr h="4695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dirty="0" err="1" smtClean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Radiosonde</a:t>
                      </a:r>
                      <a:r>
                        <a:rPr lang="en-US" sz="2400" u="sng" baseline="0" dirty="0" smtClean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s</a:t>
                      </a:r>
                      <a:r>
                        <a:rPr lang="en-US" sz="2400" u="sng" dirty="0" smtClean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oundings</a:t>
                      </a:r>
                      <a:endParaRPr lang="en-US" sz="2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95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dirty="0" smtClean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2"/>
                        </a:rPr>
                        <a:t>Surface</a:t>
                      </a:r>
                      <a:r>
                        <a:rPr lang="en-US" sz="2400" u="sng" baseline="0" dirty="0" smtClean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2"/>
                        </a:rPr>
                        <a:t> </a:t>
                      </a:r>
                      <a:r>
                        <a:rPr lang="en-US" sz="2400" u="sng" dirty="0" smtClean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2"/>
                        </a:rPr>
                        <a:t>Meteorology</a:t>
                      </a:r>
                      <a:endParaRPr lang="en-US" sz="2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</a:tr>
              <a:tr h="4695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dirty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3"/>
                        </a:rPr>
                        <a:t>Cloud </a:t>
                      </a:r>
                      <a:r>
                        <a:rPr lang="en-US" sz="2400" u="sng" dirty="0" smtClean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3"/>
                        </a:rPr>
                        <a:t>base</a:t>
                      </a:r>
                      <a:r>
                        <a:rPr lang="en-US" sz="2400" u="sng" baseline="0" dirty="0" smtClean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3"/>
                        </a:rPr>
                        <a:t> </a:t>
                      </a:r>
                      <a:r>
                        <a:rPr lang="en-US" sz="2400" u="sng" dirty="0" smtClean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3"/>
                        </a:rPr>
                        <a:t>and </a:t>
                      </a:r>
                      <a:r>
                        <a:rPr lang="en-US" sz="2400" u="sng" dirty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3"/>
                        </a:rPr>
                        <a:t>frequency</a:t>
                      </a:r>
                      <a:endParaRPr lang="en-US" sz="2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95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u="sng" dirty="0" smtClean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4"/>
                        </a:rPr>
                        <a:t>Volcanic</a:t>
                      </a:r>
                      <a:r>
                        <a:rPr lang="en-US" sz="2400" b="0" u="sng" baseline="0" dirty="0" smtClean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4"/>
                        </a:rPr>
                        <a:t> </a:t>
                      </a:r>
                      <a:r>
                        <a:rPr lang="en-US" sz="2400" b="0" u="sng" dirty="0" smtClean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4"/>
                        </a:rPr>
                        <a:t>emissions</a:t>
                      </a:r>
                      <a:endParaRPr lang="en-US" sz="24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</a:tr>
              <a:tr h="4695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dirty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5"/>
                        </a:rPr>
                        <a:t>Regional assessment of sulfur dioxide using passive samplers </a:t>
                      </a:r>
                      <a:endParaRPr lang="en-US" sz="2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95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dirty="0" smtClean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6"/>
                        </a:rPr>
                        <a:t>Cloud</a:t>
                      </a:r>
                      <a:r>
                        <a:rPr lang="en-US" sz="2400" u="sng" baseline="0" dirty="0" smtClean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6"/>
                        </a:rPr>
                        <a:t> </a:t>
                      </a:r>
                      <a:r>
                        <a:rPr lang="en-US" sz="2400" u="sng" dirty="0" err="1" smtClean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6"/>
                        </a:rPr>
                        <a:t>Condesation</a:t>
                      </a:r>
                      <a:r>
                        <a:rPr lang="en-US" sz="2400" u="sng" dirty="0" smtClean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6"/>
                        </a:rPr>
                        <a:t> </a:t>
                      </a:r>
                      <a:r>
                        <a:rPr lang="en-US" sz="2400" u="sng" dirty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6"/>
                        </a:rPr>
                        <a:t>Nuclei</a:t>
                      </a:r>
                      <a:endParaRPr lang="en-US" sz="2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</a:tr>
              <a:tr h="4695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dirty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7"/>
                        </a:rPr>
                        <a:t>Aerosol loading, </a:t>
                      </a:r>
                      <a:r>
                        <a:rPr lang="en-US" sz="2400" u="sng" dirty="0" smtClean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7"/>
                        </a:rPr>
                        <a:t>distribution</a:t>
                      </a:r>
                      <a:r>
                        <a:rPr lang="en-US" sz="2400" u="sng" baseline="0" dirty="0" smtClean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7"/>
                        </a:rPr>
                        <a:t> </a:t>
                      </a:r>
                      <a:r>
                        <a:rPr lang="en-US" sz="2400" u="sng" dirty="0" smtClean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7"/>
                        </a:rPr>
                        <a:t>and </a:t>
                      </a:r>
                      <a:r>
                        <a:rPr lang="en-US" sz="2400" u="sng" dirty="0" err="1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7"/>
                        </a:rPr>
                        <a:t>radiative</a:t>
                      </a:r>
                      <a:r>
                        <a:rPr lang="en-US" sz="2400" u="sng" dirty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7"/>
                        </a:rPr>
                        <a:t> properties</a:t>
                      </a:r>
                      <a:endParaRPr lang="en-US" sz="2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95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dirty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8"/>
                        </a:rPr>
                        <a:t>Observations of aerosol physical, chemical and optical properties</a:t>
                      </a:r>
                      <a:r>
                        <a:rPr lang="en-US" sz="2400" dirty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endParaRPr lang="en-US" sz="2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</a:tr>
              <a:tr h="4695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dirty="0">
                          <a:solidFill>
                            <a:srgbClr val="0000FF"/>
                          </a:solidFill>
                          <a:latin typeface="+mn-lt"/>
                          <a:ea typeface="Times New Roman"/>
                          <a:cs typeface="Times New Roman"/>
                          <a:hlinkClick r:id="rId9"/>
                        </a:rPr>
                        <a:t>Black carbon observations at upper site</a:t>
                      </a:r>
                      <a:endParaRPr lang="en-US" sz="2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95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736601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Paposo</a:t>
            </a:r>
            <a:endParaRPr lang="en-US" b="1" dirty="0"/>
          </a:p>
        </p:txBody>
      </p:sp>
      <p:grpSp>
        <p:nvGrpSpPr>
          <p:cNvPr id="7" name="Group 6"/>
          <p:cNvGrpSpPr/>
          <p:nvPr/>
        </p:nvGrpSpPr>
        <p:grpSpPr>
          <a:xfrm>
            <a:off x="336550" y="2047875"/>
            <a:ext cx="8510100" cy="4182479"/>
            <a:chOff x="336550" y="2600325"/>
            <a:chExt cx="8510100" cy="4182479"/>
          </a:xfrm>
        </p:grpSpPr>
        <p:pic>
          <p:nvPicPr>
            <p:cNvPr id="3" name="Picture 2" descr="FIG_NOV45_PZ2S.tif"/>
            <p:cNvPicPr>
              <a:picLocks noChangeAspect="1"/>
            </p:cNvPicPr>
            <p:nvPr/>
          </p:nvPicPr>
          <p:blipFill>
            <a:blip r:embed="rId2" cstate="print"/>
            <a:srcRect l="3604" r="4806" b="-2742"/>
            <a:stretch>
              <a:fillRect/>
            </a:stretch>
          </p:blipFill>
          <p:spPr>
            <a:xfrm>
              <a:off x="336550" y="2600325"/>
              <a:ext cx="8510100" cy="4182479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4" name="TextBox 3"/>
            <p:cNvSpPr txBox="1"/>
            <p:nvPr/>
          </p:nvSpPr>
          <p:spPr>
            <a:xfrm>
              <a:off x="3811814" y="6386367"/>
              <a:ext cx="1066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Time [hr]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612775" y="1127125"/>
            <a:ext cx="5509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Polarimetric</a:t>
            </a:r>
            <a:r>
              <a:rPr lang="en-US" sz="2400" dirty="0" smtClean="0"/>
              <a:t> aerosol/cloud </a:t>
            </a:r>
            <a:r>
              <a:rPr lang="en-US" sz="2400" dirty="0" err="1" smtClean="0"/>
              <a:t>lidar</a:t>
            </a:r>
            <a:r>
              <a:rPr lang="en-US" sz="2400" dirty="0" smtClean="0"/>
              <a:t> [U. Alaska]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3" descr="C:\VOCALS_REX_DATA\PaposoSMPS\figure\SMPS_1101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457200"/>
            <a:ext cx="8077200" cy="605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01825" y="6191250"/>
            <a:ext cx="1936107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Offshore flow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584825" y="6191250"/>
            <a:ext cx="1908664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Onshore flow</a:t>
            </a:r>
            <a:endParaRPr lang="en-US" sz="24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4267200" cy="17526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Iquique [20</a:t>
            </a:r>
            <a:r>
              <a:rPr lang="en-US" sz="3600" b="1" baseline="30000" dirty="0" smtClean="0"/>
              <a:t>o</a:t>
            </a:r>
            <a:r>
              <a:rPr lang="en-US" sz="3600" b="1" dirty="0" smtClean="0"/>
              <a:t>S, 70</a:t>
            </a:r>
            <a:r>
              <a:rPr lang="en-US" sz="3600" b="1" baseline="30000" dirty="0" smtClean="0"/>
              <a:t>o</a:t>
            </a:r>
            <a:r>
              <a:rPr lang="en-US" sz="3600" b="1" dirty="0" smtClean="0"/>
              <a:t>W]</a:t>
            </a:r>
            <a:br>
              <a:rPr lang="en-US" sz="3600" b="1" dirty="0" smtClean="0"/>
            </a:br>
            <a:r>
              <a:rPr lang="en-US" sz="3100" dirty="0" smtClean="0"/>
              <a:t>GAUS Station</a:t>
            </a:r>
            <a:br>
              <a:rPr lang="en-US" sz="3100" dirty="0" smtClean="0"/>
            </a:br>
            <a:r>
              <a:rPr lang="en-US" sz="3100" dirty="0" smtClean="0"/>
              <a:t>Twin Otter Aircraft</a:t>
            </a:r>
            <a:endParaRPr lang="en-US" sz="3100" dirty="0"/>
          </a:p>
        </p:txBody>
      </p:sp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638800" y="1"/>
            <a:ext cx="3505200" cy="2340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438400"/>
            <a:ext cx="8384285" cy="2290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1641" y="4312980"/>
            <a:ext cx="8237484" cy="2426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9" name="Straight Arrow Connector 8"/>
          <p:cNvCxnSpPr/>
          <p:nvPr/>
        </p:nvCxnSpPr>
        <p:spPr>
          <a:xfrm rot="5400000" flipH="1" flipV="1">
            <a:off x="-304800" y="3429000"/>
            <a:ext cx="15240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0" y="3124200"/>
            <a:ext cx="96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10 km</a:t>
            </a:r>
            <a:endParaRPr lang="en-US" sz="2400" b="1" dirty="0"/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-304006" y="5409406"/>
            <a:ext cx="15240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0" y="5029200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2 km</a:t>
            </a:r>
            <a:endParaRPr lang="en-US" sz="24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ops"/>
          <p:cNvPicPr>
            <a:picLocks noChangeAspect="1" noChangeArrowheads="1"/>
          </p:cNvPicPr>
          <p:nvPr/>
        </p:nvPicPr>
        <p:blipFill>
          <a:blip r:embed="rId3"/>
          <a:srcRect l="36267"/>
          <a:stretch>
            <a:fillRect/>
          </a:stretch>
        </p:blipFill>
        <p:spPr bwMode="auto">
          <a:xfrm>
            <a:off x="5486400" y="228600"/>
            <a:ext cx="3429000" cy="3586861"/>
          </a:xfrm>
          <a:prstGeom prst="rect">
            <a:avLst/>
          </a:prstGeom>
          <a:noFill/>
        </p:spPr>
      </p:pic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441325" y="48371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254247" y="2873995"/>
            <a:ext cx="5257800" cy="3962400"/>
            <a:chOff x="1104" y="2304"/>
            <a:chExt cx="2160" cy="1632"/>
          </a:xfrm>
        </p:grpSpPr>
        <p:pic>
          <p:nvPicPr>
            <p:cNvPr id="2053" name="Picture 5" descr="CIP_vs_LWP_with_Nacc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52" y="2448"/>
              <a:ext cx="2112" cy="1435"/>
            </a:xfrm>
            <a:prstGeom prst="rect">
              <a:avLst/>
            </a:prstGeom>
            <a:noFill/>
          </p:spPr>
        </p:pic>
        <p:sp>
          <p:nvSpPr>
            <p:cNvPr id="2065" name="Text Box 17"/>
            <p:cNvSpPr txBox="1">
              <a:spLocks noChangeArrowheads="1"/>
            </p:cNvSpPr>
            <p:nvPr/>
          </p:nvSpPr>
          <p:spPr bwMode="auto">
            <a:xfrm>
              <a:off x="1872" y="3763"/>
              <a:ext cx="1392" cy="17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/>
                <a:t>LWP Proxy (gm</a:t>
              </a:r>
              <a:r>
                <a:rPr lang="en-US" sz="1200" baseline="30000"/>
                <a:t>-2</a:t>
              </a:r>
              <a:r>
                <a:rPr lang="en-US" sz="1200"/>
                <a:t>)</a:t>
              </a:r>
            </a:p>
          </p:txBody>
        </p:sp>
        <p:sp>
          <p:nvSpPr>
            <p:cNvPr id="2067" name="Text Box 19"/>
            <p:cNvSpPr txBox="1">
              <a:spLocks noChangeArrowheads="1"/>
            </p:cNvSpPr>
            <p:nvPr/>
          </p:nvSpPr>
          <p:spPr bwMode="auto">
            <a:xfrm rot="16200000">
              <a:off x="591" y="2817"/>
              <a:ext cx="1200" cy="17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/>
                <a:t>Drizzle LWC (gm</a:t>
              </a:r>
              <a:r>
                <a:rPr lang="en-US" sz="1200" baseline="30000"/>
                <a:t>-3</a:t>
              </a:r>
              <a:r>
                <a:rPr lang="en-US" sz="1200"/>
                <a:t>)</a:t>
              </a:r>
            </a:p>
          </p:txBody>
        </p:sp>
      </p:grpSp>
      <p:sp>
        <p:nvSpPr>
          <p:cNvPr id="2074" name="Rectangle 26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76" name="Rectangle 28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78" name="Rectangle 30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81" name="Text Box 33"/>
          <p:cNvSpPr txBox="1">
            <a:spLocks noChangeArrowheads="1"/>
          </p:cNvSpPr>
          <p:nvPr/>
        </p:nvSpPr>
        <p:spPr bwMode="auto">
          <a:xfrm>
            <a:off x="5486400" y="4114800"/>
            <a:ext cx="3429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The wide range of aerosol, cloud, and boundary layer conditions observed at site will facilitate both process and modeling studies.    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10748" y="6396335"/>
            <a:ext cx="159229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LWP Proxy </a:t>
            </a:r>
            <a:endParaRPr lang="en-US" sz="2400" b="1" dirty="0"/>
          </a:p>
        </p:txBody>
      </p:sp>
      <p:sp>
        <p:nvSpPr>
          <p:cNvPr id="31" name="TextBox 30"/>
          <p:cNvSpPr txBox="1"/>
          <p:nvPr/>
        </p:nvSpPr>
        <p:spPr>
          <a:xfrm rot="16200000">
            <a:off x="-440269" y="4555069"/>
            <a:ext cx="179940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Drizzle LWP </a:t>
            </a:r>
            <a:endParaRPr lang="en-US" sz="2400" b="1" dirty="0"/>
          </a:p>
        </p:txBody>
      </p:sp>
      <p:sp>
        <p:nvSpPr>
          <p:cNvPr id="33" name="5-Point Star 32"/>
          <p:cNvSpPr/>
          <p:nvPr/>
        </p:nvSpPr>
        <p:spPr>
          <a:xfrm>
            <a:off x="8077200" y="1828800"/>
            <a:ext cx="381000" cy="381000"/>
          </a:xfrm>
          <a:prstGeom prst="star5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152401" y="206375"/>
            <a:ext cx="5432424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200" b="1" dirty="0" smtClean="0"/>
              <a:t>Twin Otter – routine sampling at “Point Alpha” (72</a:t>
            </a:r>
            <a:r>
              <a:rPr lang="en-US" sz="3200" b="1" baseline="30000" dirty="0" smtClean="0"/>
              <a:t>o</a:t>
            </a:r>
            <a:r>
              <a:rPr lang="en-US" sz="3200" b="1" dirty="0" smtClean="0"/>
              <a:t>W, 20</a:t>
            </a:r>
            <a:r>
              <a:rPr lang="en-US" sz="3200" b="1" baseline="30000" dirty="0" smtClean="0"/>
              <a:t>o</a:t>
            </a:r>
            <a:r>
              <a:rPr lang="en-US" sz="3200" b="1" dirty="0" smtClean="0"/>
              <a:t>S)</a:t>
            </a:r>
            <a:endParaRPr lang="en-US" sz="1200" dirty="0"/>
          </a:p>
          <a:p>
            <a:endParaRPr lang="en-US" sz="1200" dirty="0" smtClean="0"/>
          </a:p>
          <a:p>
            <a:r>
              <a:rPr lang="en-US" sz="2000" dirty="0" smtClean="0"/>
              <a:t>19 </a:t>
            </a:r>
            <a:r>
              <a:rPr lang="en-US" sz="2000" dirty="0"/>
              <a:t>flights (93 flight hours) from 16 Oct to 13 November 2008</a:t>
            </a:r>
          </a:p>
          <a:p>
            <a:r>
              <a:rPr lang="en-US" sz="1200" dirty="0"/>
              <a:t> </a:t>
            </a:r>
          </a:p>
          <a:p>
            <a:r>
              <a:rPr lang="en-US" sz="2000" dirty="0"/>
              <a:t>Boundary layer, turbulence and microphysical measurements were made at </a:t>
            </a:r>
            <a:r>
              <a:rPr lang="en-US" sz="2000" dirty="0" smtClean="0"/>
              <a:t>20</a:t>
            </a:r>
            <a:r>
              <a:rPr lang="en-US" sz="2000" baseline="30000" dirty="0" smtClean="0"/>
              <a:t>o</a:t>
            </a:r>
            <a:r>
              <a:rPr lang="en-US" sz="2000" dirty="0" smtClean="0"/>
              <a:t>S</a:t>
            </a:r>
            <a:r>
              <a:rPr lang="en-US" sz="2000" dirty="0"/>
              <a:t>; 72 </a:t>
            </a:r>
            <a:r>
              <a:rPr lang="en-US" sz="2000" baseline="30000" dirty="0" err="1" smtClean="0"/>
              <a:t>o</a:t>
            </a:r>
            <a:r>
              <a:rPr lang="en-US" sz="2000" dirty="0" err="1" smtClean="0"/>
              <a:t>W</a:t>
            </a:r>
            <a:r>
              <a:rPr lang="en-US" sz="2000" dirty="0" smtClean="0"/>
              <a:t> </a:t>
            </a:r>
            <a:r>
              <a:rPr lang="en-US" sz="2000" dirty="0"/>
              <a:t>for all 19 flights.</a:t>
            </a:r>
          </a:p>
          <a:p>
            <a:pPr algn="ctr"/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3962400" cy="11430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Pollution surveying </a:t>
            </a:r>
            <a:br>
              <a:rPr lang="en-US" sz="3600" b="1" dirty="0" smtClean="0"/>
            </a:br>
            <a:r>
              <a:rPr lang="en-US" sz="3600" b="1" dirty="0" smtClean="0"/>
              <a:t>All platforms</a:t>
            </a:r>
            <a:endParaRPr lang="en-US" sz="3600" b="1" dirty="0"/>
          </a:p>
        </p:txBody>
      </p:sp>
      <p:pic>
        <p:nvPicPr>
          <p:cNvPr id="18434" name="Picture 2" descr="C:\proposals\VOCALS\Field\Flights\RF11\GOES_Track_Overlay.jpg"/>
          <p:cNvPicPr>
            <a:picLocks noChangeAspect="1" noChangeArrowheads="1"/>
          </p:cNvPicPr>
          <p:nvPr/>
        </p:nvPicPr>
        <p:blipFill>
          <a:blip r:embed="rId2"/>
          <a:srcRect l="4669" t="4114" r="18677"/>
          <a:stretch>
            <a:fillRect/>
          </a:stretch>
        </p:blipFill>
        <p:spPr bwMode="auto">
          <a:xfrm>
            <a:off x="0" y="2362200"/>
            <a:ext cx="4495800" cy="3829522"/>
          </a:xfrm>
          <a:prstGeom prst="rect">
            <a:avLst/>
          </a:prstGeom>
          <a:noFill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 l="3329" r="6659"/>
          <a:stretch>
            <a:fillRect/>
          </a:stretch>
        </p:blipFill>
        <p:spPr bwMode="auto">
          <a:xfrm>
            <a:off x="4495800" y="3886200"/>
            <a:ext cx="4648200" cy="279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609600"/>
            <a:ext cx="4367294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248400" y="152400"/>
            <a:ext cx="1316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[SO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] </a:t>
            </a:r>
            <a:r>
              <a:rPr lang="en-US" sz="2400" dirty="0" err="1" smtClean="0"/>
              <a:t>ppt</a:t>
            </a:r>
            <a:endParaRPr lang="en-US" sz="2400" dirty="0"/>
          </a:p>
        </p:txBody>
      </p:sp>
      <p:sp>
        <p:nvSpPr>
          <p:cNvPr id="9" name="Oval 8"/>
          <p:cNvSpPr/>
          <p:nvPr/>
        </p:nvSpPr>
        <p:spPr>
          <a:xfrm>
            <a:off x="0" y="4572000"/>
            <a:ext cx="1447800" cy="762000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33400" y="64008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705600" y="2590800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Cloud</a:t>
            </a:r>
            <a:endParaRPr lang="en-US" sz="2000" b="1" dirty="0"/>
          </a:p>
        </p:txBody>
      </p:sp>
      <p:cxnSp>
        <p:nvCxnSpPr>
          <p:cNvPr id="15" name="Straight Arrow Connector 14"/>
          <p:cNvCxnSpPr/>
          <p:nvPr/>
        </p:nvCxnSpPr>
        <p:spPr>
          <a:xfrm rot="16200000" flipV="1">
            <a:off x="6300788" y="2233612"/>
            <a:ext cx="495300" cy="447675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38200" y="1981200"/>
            <a:ext cx="2716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RF12, November 11</a:t>
            </a:r>
            <a:r>
              <a:rPr lang="en-US" b="1" baseline="30000" dirty="0" smtClean="0"/>
              <a:t>th</a:t>
            </a:r>
            <a:r>
              <a:rPr lang="en-US" b="1" dirty="0" smtClean="0"/>
              <a:t> 2008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-304800" y="4267200"/>
            <a:ext cx="2362200" cy="914400"/>
          </a:xfrm>
          <a:prstGeom prst="rect">
            <a:avLst/>
          </a:prstGeom>
          <a:solidFill>
            <a:schemeClr val="bg1">
              <a:lumMod val="65000"/>
              <a:alpha val="42000"/>
            </a:schemeClr>
          </a:solidFill>
          <a:ln>
            <a:solidFill>
              <a:schemeClr val="bg1"/>
            </a:solidFill>
          </a:ln>
          <a:scene3d>
            <a:camera prst="isometricLeftDown">
              <a:rot lat="2100000" lon="33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914400" y="6343650"/>
            <a:ext cx="1288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Santiago</a:t>
            </a:r>
            <a:endParaRPr lang="en-US" sz="2400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POC Sampling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BAe-146, C-130, RHB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274638"/>
            <a:ext cx="3276600" cy="7159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>POC Missions</a:t>
            </a:r>
            <a:endParaRPr lang="en-US" b="1" dirty="0"/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228600" y="152400"/>
            <a:ext cx="5410200" cy="2706688"/>
            <a:chOff x="0" y="2475656"/>
            <a:chExt cx="9144000" cy="4382344"/>
          </a:xfrm>
        </p:grpSpPr>
        <p:pic>
          <p:nvPicPr>
            <p:cNvPr id="4103" name="Picture 2" descr="E:\Photographs\20081028\RF06\DSC07463.JPG"/>
            <p:cNvPicPr>
              <a:picLocks noChangeAspect="1" noChangeArrowheads="1"/>
            </p:cNvPicPr>
            <p:nvPr/>
          </p:nvPicPr>
          <p:blipFill>
            <a:blip r:embed="rId2"/>
            <a:srcRect t="36095"/>
            <a:stretch>
              <a:fillRect/>
            </a:stretch>
          </p:blipFill>
          <p:spPr bwMode="auto">
            <a:xfrm>
              <a:off x="0" y="2475656"/>
              <a:ext cx="9144000" cy="4382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Box 19"/>
            <p:cNvSpPr txBox="1"/>
            <p:nvPr/>
          </p:nvSpPr>
          <p:spPr>
            <a:xfrm>
              <a:off x="3733800" y="5105400"/>
              <a:ext cx="3740353" cy="54829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z="38100"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latin typeface="+mn-lt"/>
                </a:rPr>
                <a:t>Optically thick cell walls</a:t>
              </a:r>
            </a:p>
          </p:txBody>
        </p:sp>
        <p:sp>
          <p:nvSpPr>
            <p:cNvPr id="4107" name="TextBox 22"/>
            <p:cNvSpPr txBox="1">
              <a:spLocks noChangeArrowheads="1"/>
            </p:cNvSpPr>
            <p:nvPr/>
          </p:nvSpPr>
          <p:spPr bwMode="auto">
            <a:xfrm>
              <a:off x="4876800" y="2819400"/>
              <a:ext cx="2072943" cy="847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latin typeface="Calibri" pitchFamily="34" charset="0"/>
                </a:rPr>
                <a:t>Optically thin </a:t>
              </a:r>
            </a:p>
            <a:p>
              <a:pPr algn="ctr"/>
              <a:r>
                <a:rPr lang="en-US" sz="1400" b="1">
                  <a:latin typeface="Calibri" pitchFamily="34" charset="0"/>
                </a:rPr>
                <a:t>cell centers</a:t>
              </a:r>
            </a:p>
          </p:txBody>
        </p:sp>
        <p:sp>
          <p:nvSpPr>
            <p:cNvPr id="24" name="Freeform 23"/>
            <p:cNvSpPr/>
            <p:nvPr/>
          </p:nvSpPr>
          <p:spPr>
            <a:xfrm rot="914638">
              <a:off x="4496873" y="3200478"/>
              <a:ext cx="378318" cy="1107795"/>
            </a:xfrm>
            <a:custGeom>
              <a:avLst/>
              <a:gdLst>
                <a:gd name="connsiteX0" fmla="*/ 531092 w 531092"/>
                <a:gd name="connsiteY0" fmla="*/ 0 h 1108364"/>
                <a:gd name="connsiteX1" fmla="*/ 18473 w 531092"/>
                <a:gd name="connsiteY1" fmla="*/ 692727 h 1108364"/>
                <a:gd name="connsiteX2" fmla="*/ 420255 w 531092"/>
                <a:gd name="connsiteY2" fmla="*/ 1108364 h 1108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1092" h="1108364">
                  <a:moveTo>
                    <a:pt x="531092" y="0"/>
                  </a:moveTo>
                  <a:cubicBezTo>
                    <a:pt x="284019" y="254000"/>
                    <a:pt x="36946" y="508000"/>
                    <a:pt x="18473" y="692727"/>
                  </a:cubicBezTo>
                  <a:cubicBezTo>
                    <a:pt x="0" y="877454"/>
                    <a:pt x="210127" y="992909"/>
                    <a:pt x="420255" y="1108364"/>
                  </a:cubicBezTo>
                </a:path>
              </a:pathLst>
            </a:custGeom>
            <a:ln w="254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838200" y="3734249"/>
              <a:ext cx="2438400" cy="532698"/>
              <a:chOff x="3124200" y="1538589"/>
              <a:chExt cx="1676400" cy="291799"/>
            </a:xfrm>
          </p:grpSpPr>
          <p:cxnSp>
            <p:nvCxnSpPr>
              <p:cNvPr id="27" name="Straight Arrow Connector 26"/>
              <p:cNvCxnSpPr/>
              <p:nvPr/>
            </p:nvCxnSpPr>
            <p:spPr>
              <a:xfrm>
                <a:off x="3123462" y="1829090"/>
                <a:ext cx="1676770" cy="1408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type="stealth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11" name="TextBox 27"/>
              <p:cNvSpPr txBox="1">
                <a:spLocks noChangeArrowheads="1"/>
              </p:cNvSpPr>
              <p:nvPr/>
            </p:nvSpPr>
            <p:spPr bwMode="auto">
              <a:xfrm>
                <a:off x="3595687" y="1538589"/>
                <a:ext cx="743568" cy="2730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latin typeface="Calibri" pitchFamily="34" charset="0"/>
                  </a:rPr>
                  <a:t>10 km</a:t>
                </a:r>
              </a:p>
            </p:txBody>
          </p:sp>
        </p:grpSp>
      </p:grpSp>
      <p:sp>
        <p:nvSpPr>
          <p:cNvPr id="4100" name="TextBox 29"/>
          <p:cNvSpPr txBox="1">
            <a:spLocks noChangeArrowheads="1"/>
          </p:cNvSpPr>
          <p:nvPr/>
        </p:nvSpPr>
        <p:spPr bwMode="auto">
          <a:xfrm>
            <a:off x="228600" y="2895600"/>
            <a:ext cx="58674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>
                <a:latin typeface="Calibri" pitchFamily="34" charset="0"/>
              </a:rPr>
              <a:t>  </a:t>
            </a:r>
            <a:r>
              <a:rPr lang="en-US" sz="1600">
                <a:latin typeface="Calibri" pitchFamily="34" charset="0"/>
              </a:rPr>
              <a:t>Lowest CN concentration ever measured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>
                <a:latin typeface="Calibri" pitchFamily="34" charset="0"/>
              </a:rPr>
              <a:t>  Remarkable contrasts in microphysics and cloud dynamics across POC boundary [aerosols, drizzle, cloud structure and morphology, CO and O</a:t>
            </a:r>
            <a:r>
              <a:rPr lang="en-US" sz="1600" baseline="-25000">
                <a:latin typeface="Calibri" pitchFamily="34" charset="0"/>
              </a:rPr>
              <a:t>3</a:t>
            </a:r>
            <a:r>
              <a:rPr lang="en-US" sz="1600">
                <a:latin typeface="Calibri" pitchFamily="34" charset="0"/>
              </a:rPr>
              <a:t>]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>
                <a:latin typeface="Calibri" pitchFamily="34" charset="0"/>
              </a:rPr>
              <a:t> Ultraclean clouds in optically-thin cloud centers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>
                <a:latin typeface="Calibri" pitchFamily="34" charset="0"/>
              </a:rPr>
              <a:t> Quasi-linear boundary cells with copious drizzle scavenge aerosols</a:t>
            </a:r>
          </a:p>
        </p:txBody>
      </p:sp>
      <p:pic>
        <p:nvPicPr>
          <p:cNvPr id="4101" name="Picture 30" descr="VOCALS.2008302.terra.250m_crop_enhanc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1066800"/>
            <a:ext cx="2835275" cy="280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Content Placeholder 5" descr="RF06_Conceptual_Model.jpg"/>
          <p:cNvPicPr>
            <a:picLocks noGrp="1" noChangeAspect="1"/>
          </p:cNvPicPr>
          <p:nvPr>
            <p:ph idx="1"/>
          </p:nvPr>
        </p:nvPicPr>
        <p:blipFill>
          <a:blip r:embed="rId4"/>
          <a:srcRect l="6732" b="16576"/>
          <a:stretch>
            <a:fillRect/>
          </a:stretch>
        </p:blipFill>
        <p:spPr>
          <a:xfrm>
            <a:off x="304800" y="4892675"/>
            <a:ext cx="8640763" cy="1828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CR_VOCALS_RF06_SC2_114100-12154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00400"/>
            <a:ext cx="9144000" cy="182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533400"/>
          </a:xfrm>
        </p:spPr>
        <p:txBody>
          <a:bodyPr>
            <a:normAutofit/>
          </a:bodyPr>
          <a:lstStyle/>
          <a:p>
            <a:r>
              <a:rPr lang="en-US" sz="2600" b="1" dirty="0" smtClean="0"/>
              <a:t>Unprecedented observations of cloud and precipitation structure</a:t>
            </a:r>
            <a:endParaRPr lang="en-US" sz="2600" b="1" dirty="0"/>
          </a:p>
        </p:txBody>
      </p:sp>
      <p:pic>
        <p:nvPicPr>
          <p:cNvPr id="6" name="Picture 5" descr="WCL_VOCALS_RF06_SC2_114100-121541.png"/>
          <p:cNvPicPr>
            <a:picLocks noChangeAspect="1"/>
          </p:cNvPicPr>
          <p:nvPr/>
        </p:nvPicPr>
        <p:blipFill>
          <a:blip r:embed="rId3"/>
          <a:srcRect t="12000"/>
          <a:stretch>
            <a:fillRect/>
          </a:stretch>
        </p:blipFill>
        <p:spPr>
          <a:xfrm>
            <a:off x="0" y="4764160"/>
            <a:ext cx="9144000" cy="16093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43838" y="6488668"/>
            <a:ext cx="3400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Dave Leon, University of Wyoming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137027"/>
            <a:ext cx="91440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-100                       -50                          0                          50                       100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05200" y="6396335"/>
            <a:ext cx="1944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Distance [km]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0" y="2819400"/>
            <a:ext cx="1965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Boundary Cell</a:t>
            </a:r>
            <a:endParaRPr lang="en-US" sz="2400" b="1" dirty="0"/>
          </a:p>
        </p:txBody>
      </p:sp>
      <p:cxnSp>
        <p:nvCxnSpPr>
          <p:cNvPr id="12" name="Straight Arrow Connector 11"/>
          <p:cNvCxnSpPr>
            <a:stCxn id="10" idx="1"/>
          </p:cNvCxnSpPr>
          <p:nvPr/>
        </p:nvCxnSpPr>
        <p:spPr>
          <a:xfrm rot="10800000" flipV="1">
            <a:off x="5638800" y="3050232"/>
            <a:ext cx="457200" cy="683567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2819400" y="4648200"/>
            <a:ext cx="3200400" cy="1588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581400" y="2895600"/>
            <a:ext cx="1398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POC Edge</a:t>
            </a:r>
            <a:endParaRPr lang="en-US" sz="2400" b="1" dirty="0"/>
          </a:p>
        </p:txBody>
      </p:sp>
      <p:pic>
        <p:nvPicPr>
          <p:cNvPr id="20" name="Picture 19" descr="VOCALS.2008302.terra.250m_XS_zoomthi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219200"/>
            <a:ext cx="7924800" cy="1600201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2" name="Straight Arrow Connector 21"/>
          <p:cNvCxnSpPr/>
          <p:nvPr/>
        </p:nvCxnSpPr>
        <p:spPr>
          <a:xfrm rot="5400000" flipH="1" flipV="1">
            <a:off x="2857897" y="4076303"/>
            <a:ext cx="1295400" cy="794"/>
          </a:xfrm>
          <a:prstGeom prst="straightConnector1">
            <a:avLst/>
          </a:prstGeom>
          <a:ln w="3492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581400" y="3429000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2km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62600" y="1219200"/>
            <a:ext cx="281346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MODIS visible image</a:t>
            </a:r>
          </a:p>
          <a:p>
            <a:pPr algn="ctr"/>
            <a:r>
              <a:rPr lang="en-US" dirty="0" smtClean="0"/>
              <a:t>[250 m resolution]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524000" y="762000"/>
            <a:ext cx="6054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OPEN CELLS                                      CLOSED CELLS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609600" y="3276600"/>
            <a:ext cx="1091389" cy="369332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tIns="0" bIns="0" rtlCol="0">
            <a:spAutoFit/>
          </a:bodyPr>
          <a:lstStyle/>
          <a:p>
            <a:r>
              <a:rPr lang="en-US" sz="2400" b="1" i="1" dirty="0" smtClean="0">
                <a:solidFill>
                  <a:schemeClr val="tx2"/>
                </a:solidFill>
              </a:rPr>
              <a:t>RADAR</a:t>
            </a:r>
            <a:endParaRPr lang="en-US" sz="2400" b="1" i="1" dirty="0">
              <a:solidFill>
                <a:schemeClr val="tx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09600" y="4724400"/>
            <a:ext cx="943913" cy="369332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tIns="0" bIns="0" rtlCol="0">
            <a:spAutoFit/>
          </a:bodyPr>
          <a:lstStyle/>
          <a:p>
            <a:r>
              <a:rPr lang="en-US" sz="2400" b="1" i="1" dirty="0" smtClean="0">
                <a:solidFill>
                  <a:schemeClr val="tx2"/>
                </a:solidFill>
              </a:rPr>
              <a:t>LIDAR</a:t>
            </a:r>
            <a:endParaRPr lang="en-US" sz="2400" b="1" i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274638"/>
            <a:ext cx="41910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Boundary cells</a:t>
            </a:r>
            <a:endParaRPr lang="en-US" b="1" dirty="0"/>
          </a:p>
        </p:txBody>
      </p:sp>
      <p:grpSp>
        <p:nvGrpSpPr>
          <p:cNvPr id="3" name="Group 17"/>
          <p:cNvGrpSpPr/>
          <p:nvPr/>
        </p:nvGrpSpPr>
        <p:grpSpPr>
          <a:xfrm>
            <a:off x="4419600" y="2590800"/>
            <a:ext cx="4425066" cy="4122821"/>
            <a:chOff x="4191000" y="1981201"/>
            <a:chExt cx="4589690" cy="4351867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191000" y="1994223"/>
              <a:ext cx="3952875" cy="4306020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cxnSp>
          <p:nvCxnSpPr>
            <p:cNvPr id="13" name="Straight Arrow Connector 12"/>
            <p:cNvCxnSpPr/>
            <p:nvPr/>
          </p:nvCxnSpPr>
          <p:spPr>
            <a:xfrm>
              <a:off x="5867400" y="3124200"/>
              <a:ext cx="2209800" cy="2725"/>
            </a:xfrm>
            <a:prstGeom prst="straightConnector1">
              <a:avLst/>
            </a:prstGeom>
            <a:ln w="31750">
              <a:solidFill>
                <a:schemeClr val="bg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6553200" y="3124200"/>
              <a:ext cx="962123" cy="4339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chemeClr val="bg1"/>
                  </a:solidFill>
                </a:rPr>
                <a:t>60 km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4349070" y="2142068"/>
              <a:ext cx="4431620" cy="4191000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153400" y="1981201"/>
              <a:ext cx="621621" cy="434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4" name="Group 23"/>
          <p:cNvGrpSpPr/>
          <p:nvPr/>
        </p:nvGrpSpPr>
        <p:grpSpPr>
          <a:xfrm>
            <a:off x="228600" y="152400"/>
            <a:ext cx="4267200" cy="4039616"/>
            <a:chOff x="228600" y="152400"/>
            <a:chExt cx="4267200" cy="4039616"/>
          </a:xfrm>
        </p:grpSpPr>
        <p:pic>
          <p:nvPicPr>
            <p:cNvPr id="6" name="Picture 5" descr="ops.goes-10.200810261415.ch1_vis_zoom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8600" y="152400"/>
              <a:ext cx="4267200" cy="4039616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sp>
          <p:nvSpPr>
            <p:cNvPr id="21" name="Rectangle 20"/>
            <p:cNvSpPr/>
            <p:nvPr/>
          </p:nvSpPr>
          <p:spPr>
            <a:xfrm>
              <a:off x="1349991" y="1156647"/>
              <a:ext cx="560696" cy="545910"/>
            </a:xfrm>
            <a:prstGeom prst="rect">
              <a:avLst/>
            </a:prstGeom>
            <a:noFill/>
            <a:ln w="25400">
              <a:solidFill>
                <a:srgbClr val="FFFF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 rot="1240251">
              <a:off x="674509" y="1855270"/>
              <a:ext cx="23759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POCKET of OPEN CELLS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1219200"/>
            <a:ext cx="4343400" cy="1428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19"/>
          <p:cNvGrpSpPr/>
          <p:nvPr/>
        </p:nvGrpSpPr>
        <p:grpSpPr>
          <a:xfrm>
            <a:off x="228600" y="3276600"/>
            <a:ext cx="2971800" cy="3429000"/>
            <a:chOff x="228600" y="3124200"/>
            <a:chExt cx="2971800" cy="3429000"/>
          </a:xfrm>
        </p:grpSpPr>
        <p:pic>
          <p:nvPicPr>
            <p:cNvPr id="8" name="Picture 7" descr="ops.goes-10.200810261215.ch1_vis_big_zoom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1000" y="3124200"/>
              <a:ext cx="2819400" cy="3429000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sp>
          <p:nvSpPr>
            <p:cNvPr id="15" name="Oval 14"/>
            <p:cNvSpPr/>
            <p:nvPr/>
          </p:nvSpPr>
          <p:spPr>
            <a:xfrm>
              <a:off x="228600" y="3581400"/>
              <a:ext cx="1600200" cy="1524000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276600" y="5943600"/>
            <a:ext cx="1861856" cy="64633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C-band images</a:t>
            </a:r>
          </a:p>
          <a:p>
            <a:pPr algn="r"/>
            <a:r>
              <a:rPr lang="en-US" dirty="0" smtClean="0"/>
              <a:t>Matt Miller, NCSU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0" y="152400"/>
            <a:ext cx="9144000" cy="131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4400" b="1" dirty="0" smtClean="0"/>
              <a:t>NOAA Ronald H Brown, </a:t>
            </a:r>
            <a:r>
              <a:rPr lang="en-US" sz="4400" b="1" dirty="0" err="1" smtClean="0"/>
              <a:t>Mesoscale</a:t>
            </a:r>
            <a:r>
              <a:rPr lang="en-US" sz="4400" b="1" dirty="0" smtClean="0"/>
              <a:t> Ocean Eddy Sampling </a:t>
            </a:r>
            <a:endParaRPr lang="en-US" sz="4400" b="1" dirty="0"/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228600" y="1143000"/>
            <a:ext cx="10363200" cy="54102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90000"/>
              </a:lnSpc>
            </a:pPr>
            <a:endParaRPr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752600"/>
            <a:ext cx="8458200" cy="531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2800" b="1" dirty="0" smtClean="0">
                <a:solidFill>
                  <a:srgbClr val="000000"/>
                </a:solidFill>
              </a:rPr>
              <a:t>30 CTD (conductivity, temperature, depth) profiles (to 1000-2000m)</a:t>
            </a:r>
            <a:r>
              <a:rPr lang="en-US" sz="2800" dirty="0" smtClean="0">
                <a:solidFill>
                  <a:srgbClr val="000000"/>
                </a:solidFill>
              </a:rPr>
              <a:t> were collected in eddies, fronts and the boundary currents</a:t>
            </a:r>
          </a:p>
          <a:p>
            <a:pPr>
              <a:lnSpc>
                <a:spcPct val="85000"/>
              </a:lnSpc>
            </a:pPr>
            <a:endParaRPr lang="en-US" sz="2800" dirty="0" smtClean="0">
              <a:solidFill>
                <a:srgbClr val="000000"/>
              </a:solidFill>
            </a:endParaRPr>
          </a:p>
          <a:p>
            <a:pPr>
              <a:lnSpc>
                <a:spcPct val="85000"/>
              </a:lnSpc>
            </a:pPr>
            <a:r>
              <a:rPr lang="en-US" sz="2800" b="1" dirty="0" smtClean="0">
                <a:solidFill>
                  <a:srgbClr val="000000"/>
                </a:solidFill>
              </a:rPr>
              <a:t>300 Underway CTD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</a:rPr>
              <a:t>profiles (to 300-700m)</a:t>
            </a:r>
            <a:r>
              <a:rPr lang="en-US" sz="2800" dirty="0" smtClean="0">
                <a:solidFill>
                  <a:srgbClr val="000000"/>
                </a:solidFill>
              </a:rPr>
              <a:t> were collected to map the large-scale,  </a:t>
            </a:r>
            <a:r>
              <a:rPr lang="en-US" sz="2800" dirty="0" err="1" smtClean="0">
                <a:solidFill>
                  <a:srgbClr val="000000"/>
                </a:solidFill>
              </a:rPr>
              <a:t>mesoscale</a:t>
            </a:r>
            <a:r>
              <a:rPr lang="en-US" sz="2800" dirty="0" smtClean="0">
                <a:solidFill>
                  <a:srgbClr val="000000"/>
                </a:solidFill>
              </a:rPr>
              <a:t> and </a:t>
            </a:r>
            <a:r>
              <a:rPr lang="en-US" sz="2800" dirty="0" err="1" smtClean="0">
                <a:solidFill>
                  <a:srgbClr val="000000"/>
                </a:solidFill>
              </a:rPr>
              <a:t>submesoscale</a:t>
            </a:r>
            <a:r>
              <a:rPr lang="en-US" sz="2800" dirty="0" smtClean="0">
                <a:solidFill>
                  <a:srgbClr val="000000"/>
                </a:solidFill>
              </a:rPr>
              <a:t> structure of the upper ocean </a:t>
            </a:r>
          </a:p>
          <a:p>
            <a:pPr>
              <a:lnSpc>
                <a:spcPct val="85000"/>
              </a:lnSpc>
            </a:pPr>
            <a:endParaRPr lang="en-US" sz="2800" dirty="0" smtClean="0">
              <a:solidFill>
                <a:srgbClr val="000000"/>
              </a:solidFill>
            </a:endParaRPr>
          </a:p>
          <a:p>
            <a:pPr>
              <a:lnSpc>
                <a:spcPct val="85000"/>
              </a:lnSpc>
            </a:pPr>
            <a:r>
              <a:rPr lang="en-US" sz="2800" b="1" dirty="0" smtClean="0">
                <a:solidFill>
                  <a:srgbClr val="000000"/>
                </a:solidFill>
              </a:rPr>
              <a:t>Surface Drifters and Profiling SOLO floats</a:t>
            </a:r>
            <a:r>
              <a:rPr lang="en-US" sz="2800" dirty="0" smtClean="0">
                <a:solidFill>
                  <a:srgbClr val="000000"/>
                </a:solidFill>
              </a:rPr>
              <a:t> were deployed in the center of eddies</a:t>
            </a:r>
          </a:p>
          <a:p>
            <a:pPr>
              <a:lnSpc>
                <a:spcPct val="85000"/>
              </a:lnSpc>
            </a:pPr>
            <a:endParaRPr lang="en-US" sz="2800" dirty="0" smtClean="0">
              <a:solidFill>
                <a:srgbClr val="000000"/>
              </a:solidFill>
            </a:endParaRPr>
          </a:p>
          <a:p>
            <a:pPr>
              <a:lnSpc>
                <a:spcPct val="85000"/>
              </a:lnSpc>
            </a:pPr>
            <a:r>
              <a:rPr lang="en-US" sz="2800" b="1" dirty="0" smtClean="0">
                <a:solidFill>
                  <a:srgbClr val="000000"/>
                </a:solidFill>
              </a:rPr>
              <a:t>VMP (vertical microstructure profiles)</a:t>
            </a:r>
            <a:r>
              <a:rPr lang="en-US" sz="2800" dirty="0" smtClean="0">
                <a:solidFill>
                  <a:srgbClr val="000000"/>
                </a:solidFill>
              </a:rPr>
              <a:t> were collected to quantify mixing</a:t>
            </a:r>
          </a:p>
          <a:p>
            <a:pPr>
              <a:lnSpc>
                <a:spcPct val="85000"/>
              </a:lnSpc>
            </a:pPr>
            <a:endParaRPr lang="en-US" sz="2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7" name="Picture 7" descr="fig_oceanmeasuremen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8375" y="1143000"/>
            <a:ext cx="8175625" cy="4022725"/>
          </a:xfrm>
          <a:prstGeom prst="rect">
            <a:avLst/>
          </a:prstGeom>
          <a:noFill/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0" y="152400"/>
            <a:ext cx="9144000" cy="108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3600" b="1" dirty="0" smtClean="0"/>
              <a:t>Ronald H Brown Leg 2 track and eddies sampled</a:t>
            </a:r>
            <a:endParaRPr 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382000" y="1905000"/>
            <a:ext cx="76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SST [</a:t>
            </a:r>
            <a:r>
              <a:rPr lang="en-US" sz="2800" b="1" baseline="30000" dirty="0" err="1" smtClean="0"/>
              <a:t>o</a:t>
            </a:r>
            <a:r>
              <a:rPr lang="en-US" sz="2800" b="1" dirty="0" err="1" smtClean="0"/>
              <a:t>C</a:t>
            </a:r>
            <a:r>
              <a:rPr lang="en-US" sz="2800" b="1" dirty="0" smtClean="0"/>
              <a:t>]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114800" y="4572000"/>
            <a:ext cx="14590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Longitude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449151" y="2522649"/>
            <a:ext cx="1239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Latitude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324600" y="6248400"/>
            <a:ext cx="26273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Fiamma</a:t>
            </a:r>
            <a:r>
              <a:rPr lang="en-US" sz="2000" dirty="0" smtClean="0"/>
              <a:t> </a:t>
            </a:r>
            <a:r>
              <a:rPr lang="en-US" sz="2000" dirty="0" err="1" smtClean="0"/>
              <a:t>Straneo</a:t>
            </a:r>
            <a:r>
              <a:rPr lang="en-US" sz="2000" dirty="0" smtClean="0"/>
              <a:t>, WHOI</a:t>
            </a:r>
            <a:endParaRPr lang="en-US" sz="2000" dirty="0"/>
          </a:p>
        </p:txBody>
      </p:sp>
      <p:pic>
        <p:nvPicPr>
          <p:cNvPr id="15" name="Picture 7" descr="vocals 0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9" y="3581400"/>
            <a:ext cx="2343947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"/>
            <a:ext cx="4283075" cy="370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 r="50892"/>
          <a:stretch>
            <a:fillRect/>
          </a:stretch>
        </p:blipFill>
        <p:spPr bwMode="auto">
          <a:xfrm>
            <a:off x="5638800" y="762000"/>
            <a:ext cx="3149658" cy="489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5486400" y="5791200"/>
            <a:ext cx="3429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400" b="1" dirty="0">
                <a:solidFill>
                  <a:srgbClr val="000000"/>
                </a:solidFill>
              </a:rPr>
              <a:t>Property Profiles</a:t>
            </a:r>
          </a:p>
          <a:p>
            <a:pPr algn="ctr" eaLnBrk="1" hangingPunct="1"/>
            <a:r>
              <a:rPr lang="en-US" sz="2400" b="1" dirty="0">
                <a:solidFill>
                  <a:srgbClr val="000000"/>
                </a:solidFill>
              </a:rPr>
              <a:t>Eddy-blue, mean-black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1447800" y="1752600"/>
            <a:ext cx="68580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Arial" charset="0"/>
              </a:rPr>
              <a:t>eddy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1447800" y="3505200"/>
            <a:ext cx="68580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Arial" charset="0"/>
              </a:rPr>
              <a:t>eddy</a:t>
            </a:r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304800" y="4419600"/>
            <a:ext cx="51816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3 Cyclonic </a:t>
            </a:r>
            <a:r>
              <a:rPr lang="en-US" sz="2800" b="1" dirty="0" smtClean="0">
                <a:solidFill>
                  <a:srgbClr val="FF0000"/>
                </a:solidFill>
              </a:rPr>
              <a:t>eddies sampled </a:t>
            </a:r>
            <a:r>
              <a:rPr lang="en-US" sz="2800" b="1" dirty="0">
                <a:solidFill>
                  <a:srgbClr val="FF0000"/>
                </a:solidFill>
              </a:rPr>
              <a:t>in Leg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152400"/>
            <a:ext cx="9144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</a:rPr>
              <a:t>Preliminary Results: Characteristics of the Cyclonic Eddies</a:t>
            </a:r>
          </a:p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2400" y="5181600"/>
            <a:ext cx="510582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- cold SST anomaly</a:t>
            </a:r>
          </a:p>
          <a:p>
            <a:pPr algn="ctr">
              <a:buFontTx/>
              <a:buChar char="-"/>
            </a:pPr>
            <a:r>
              <a:rPr lang="en-US" sz="2400" dirty="0" smtClean="0">
                <a:solidFill>
                  <a:srgbClr val="000000"/>
                </a:solidFill>
              </a:rPr>
              <a:t> a shallow mixed layer</a:t>
            </a:r>
          </a:p>
          <a:p>
            <a:pPr algn="ctr">
              <a:buFontTx/>
              <a:buChar char="-"/>
            </a:pPr>
            <a:r>
              <a:rPr lang="en-US" sz="2400" dirty="0" smtClean="0">
                <a:solidFill>
                  <a:srgbClr val="000000"/>
                </a:solidFill>
              </a:rPr>
              <a:t> a sub-surface warm, salty core (300m)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4850" y="206375"/>
            <a:ext cx="7772400" cy="828676"/>
          </a:xfrm>
        </p:spPr>
        <p:txBody>
          <a:bodyPr>
            <a:normAutofit/>
          </a:bodyPr>
          <a:lstStyle/>
          <a:p>
            <a:r>
              <a:rPr lang="en-US" b="1" dirty="0" smtClean="0"/>
              <a:t>Platform </a:t>
            </a:r>
            <a:r>
              <a:rPr lang="en-US" b="1" dirty="0" err="1" smtClean="0"/>
              <a:t>Intercomparisons</a:t>
            </a:r>
            <a:endParaRPr lang="en-US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36550" y="1219202"/>
          <a:ext cx="8470899" cy="5323108"/>
        </p:xfrm>
        <a:graphic>
          <a:graphicData uri="http://schemas.openxmlformats.org/drawingml/2006/table">
            <a:tbl>
              <a:tblPr/>
              <a:tblGrid>
                <a:gridCol w="920750"/>
                <a:gridCol w="1104900"/>
                <a:gridCol w="1289050"/>
                <a:gridCol w="1196975"/>
                <a:gridCol w="1196975"/>
                <a:gridCol w="1565275"/>
                <a:gridCol w="1196974"/>
              </a:tblGrid>
              <a:tr h="2955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Platform</a:t>
                      </a:r>
                      <a:endParaRPr lang="en-US" sz="16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BAe-146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G-1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Twin Otter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Do-228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RHB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Paposo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00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C-130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Cd31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 10/31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(RF07/B412)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2.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Cd35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,11/04 (RF09/B414)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Cd23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 10/23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(RF04)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2.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Cd35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 11/04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(RF09)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3. ?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None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None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Cd25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 10/25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(RF05, IMET Buoy)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2.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Cd33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 11/02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(RF08, SHOA Buoy)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3.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Cd42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 11/11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(RF12, near SHOA buoy)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Cd40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 11/9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(RF11, along 73W)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2.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Cd42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 11/11 (RF12, along 73W)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0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BAe-146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Cd40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ground comparison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2.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Cd43,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11/12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(B419)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?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Cd44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 11/13 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(B420/VA13)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 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Cd30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 10/30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(near SHOA Buoy)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2.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Cd43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 11/12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(near SHOA buoy)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9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G-1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Cd26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 10/26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None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0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Twin Otter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Cd41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 11/10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(near SHOA buoy)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55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Do-228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Cd30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 10/30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VA03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12" name="Picture 12" descr="stratus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6384925" y="30749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1449388" y="0"/>
            <a:ext cx="6310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Education and Outreach</a:t>
            </a: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1050925" y="1555750"/>
            <a:ext cx="7026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746125" y="13271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457200" y="687388"/>
            <a:ext cx="8077200" cy="615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Clr>
                <a:schemeClr val="bg2"/>
              </a:buClr>
              <a:buFont typeface="Times" pitchFamily="1" charset="0"/>
              <a:buChar char="•"/>
            </a:pPr>
            <a:r>
              <a:rPr lang="en-US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In-Field Instruments Talks</a:t>
            </a:r>
          </a:p>
          <a:p>
            <a:pPr>
              <a:buClr>
                <a:schemeClr val="hlink"/>
              </a:buClr>
              <a:buFont typeface="Times" pitchFamily="1" charset="0"/>
              <a:buChar char="•"/>
            </a:pPr>
            <a:endParaRPr lang="en-US" sz="16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Clr>
                <a:schemeClr val="bg2"/>
              </a:buClr>
              <a:buFont typeface="Times" pitchFamily="1" charset="0"/>
              <a:buChar char="•"/>
            </a:pPr>
            <a:r>
              <a:rPr lang="en-US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Mid-campaign Science Meeting</a:t>
            </a:r>
          </a:p>
          <a:p>
            <a:pPr>
              <a:buClr>
                <a:schemeClr val="hlink"/>
              </a:buClr>
              <a:buFont typeface="Times" pitchFamily="1" charset="0"/>
              <a:buChar char="•"/>
            </a:pPr>
            <a:endParaRPr lang="en-US" sz="16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Clr>
                <a:schemeClr val="bg2"/>
              </a:buClr>
              <a:buFont typeface="Times" pitchFamily="1" charset="0"/>
              <a:buChar char="•"/>
            </a:pP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en-US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Windows to the Universe</a:t>
            </a:r>
            <a:endParaRPr lang="en-US" sz="28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2">
              <a:buClr>
                <a:schemeClr val="hlink"/>
              </a:buClr>
              <a:buFont typeface="Times" pitchFamily="1" charset="0"/>
              <a:buChar char="•"/>
            </a:pPr>
            <a:endParaRPr lang="en-US" sz="12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Clr>
                <a:schemeClr val="hlink"/>
              </a:buClr>
              <a:buFont typeface="Times" pitchFamily="1" charset="0"/>
              <a:buNone/>
            </a:pPr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~20 participating scientists</a:t>
            </a:r>
          </a:p>
          <a:p>
            <a:pPr>
              <a:buClr>
                <a:schemeClr val="hlink"/>
              </a:buClr>
              <a:buFont typeface="Times" pitchFamily="1" charset="0"/>
              <a:buNone/>
            </a:pP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Multiple “</a:t>
            </a:r>
            <a:r>
              <a:rPr lang="en-US" sz="2400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Postcards from the Field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”</a:t>
            </a:r>
          </a:p>
          <a:p>
            <a:pPr>
              <a:buClr>
                <a:schemeClr val="hlink"/>
              </a:buClr>
              <a:buFont typeface="Times" pitchFamily="1" charset="0"/>
              <a:buChar char="•"/>
            </a:pPr>
            <a:endParaRPr lang="en-US" sz="16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Clr>
                <a:schemeClr val="bg2"/>
              </a:buClr>
              <a:buFont typeface="Times" pitchFamily="1" charset="0"/>
              <a:buChar char="•"/>
            </a:pPr>
            <a:r>
              <a:rPr lang="en-US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Local and National Media</a:t>
            </a:r>
          </a:p>
          <a:p>
            <a:pPr>
              <a:buClr>
                <a:schemeClr val="hlink"/>
              </a:buClr>
              <a:buFont typeface="Times" pitchFamily="1" charset="0"/>
              <a:buChar char="•"/>
            </a:pPr>
            <a:endParaRPr lang="en-US" sz="12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en-US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Institutional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press releases, </a:t>
            </a:r>
          </a:p>
          <a:p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departmental newsletters/web articles</a:t>
            </a:r>
          </a:p>
          <a:p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Multiple local newspaper articles</a:t>
            </a:r>
          </a:p>
          <a:p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Local television reports</a:t>
            </a:r>
          </a:p>
          <a:p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National newspaper articles (Chile)</a:t>
            </a:r>
          </a:p>
          <a:p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multiple newspaper/magazines (Peru)</a:t>
            </a:r>
          </a:p>
          <a:p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20700" y="850900"/>
            <a:ext cx="5821402" cy="58169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FF00"/>
                </a:solidFill>
              </a:rPr>
              <a:t>Water</a:t>
            </a:r>
            <a:r>
              <a:rPr lang="en-US" sz="2400" dirty="0" smtClean="0">
                <a:solidFill>
                  <a:srgbClr val="FFFF00"/>
                </a:solidFill>
              </a:rPr>
              <a:t/>
            </a:r>
            <a:br>
              <a:rPr lang="en-US" sz="2400" dirty="0" smtClean="0">
                <a:solidFill>
                  <a:srgbClr val="FFFF00"/>
                </a:solidFill>
              </a:rPr>
            </a:br>
            <a:r>
              <a:rPr lang="en-US" sz="2200" dirty="0" smtClean="0">
                <a:solidFill>
                  <a:srgbClr val="FFFF00"/>
                </a:solidFill>
              </a:rPr>
              <a:t/>
            </a:r>
            <a:br>
              <a:rPr lang="en-US" sz="2200" dirty="0" smtClean="0">
                <a:solidFill>
                  <a:srgbClr val="FFFF00"/>
                </a:solidFill>
              </a:rPr>
            </a:br>
            <a:r>
              <a:rPr lang="en-US" sz="2200" dirty="0" smtClean="0">
                <a:solidFill>
                  <a:srgbClr val="FFFF00"/>
                </a:solidFill>
              </a:rPr>
              <a:t>Everything on the earth bristled, the bramble</a:t>
            </a:r>
            <a:br>
              <a:rPr lang="en-US" sz="2200" dirty="0" smtClean="0">
                <a:solidFill>
                  <a:srgbClr val="FFFF00"/>
                </a:solidFill>
              </a:rPr>
            </a:br>
            <a:r>
              <a:rPr lang="en-US" sz="2200" dirty="0" smtClean="0">
                <a:solidFill>
                  <a:srgbClr val="FFFF00"/>
                </a:solidFill>
              </a:rPr>
              <a:t>pricked and the green thread</a:t>
            </a:r>
            <a:br>
              <a:rPr lang="en-US" sz="2200" dirty="0" smtClean="0">
                <a:solidFill>
                  <a:srgbClr val="FFFF00"/>
                </a:solidFill>
              </a:rPr>
            </a:br>
            <a:r>
              <a:rPr lang="en-US" sz="2200" dirty="0" smtClean="0">
                <a:solidFill>
                  <a:srgbClr val="FFFF00"/>
                </a:solidFill>
              </a:rPr>
              <a:t>nibbled away, the petal fell, falling</a:t>
            </a:r>
            <a:br>
              <a:rPr lang="en-US" sz="2200" dirty="0" smtClean="0">
                <a:solidFill>
                  <a:srgbClr val="FFFF00"/>
                </a:solidFill>
              </a:rPr>
            </a:br>
            <a:r>
              <a:rPr lang="en-US" sz="2200" dirty="0" smtClean="0">
                <a:solidFill>
                  <a:srgbClr val="FFFF00"/>
                </a:solidFill>
              </a:rPr>
              <a:t>until the only flower was the falling itself.</a:t>
            </a:r>
            <a:br>
              <a:rPr lang="en-US" sz="2200" dirty="0" smtClean="0">
                <a:solidFill>
                  <a:srgbClr val="FFFF00"/>
                </a:solidFill>
              </a:rPr>
            </a:br>
            <a:r>
              <a:rPr lang="en-US" sz="2200" dirty="0" smtClean="0">
                <a:solidFill>
                  <a:srgbClr val="FFFF00"/>
                </a:solidFill>
              </a:rPr>
              <a:t>Water is another matter,</a:t>
            </a:r>
            <a:br>
              <a:rPr lang="en-US" sz="2200" dirty="0" smtClean="0">
                <a:solidFill>
                  <a:srgbClr val="FFFF00"/>
                </a:solidFill>
              </a:rPr>
            </a:br>
            <a:r>
              <a:rPr lang="en-US" sz="2200" dirty="0" smtClean="0">
                <a:solidFill>
                  <a:srgbClr val="FFFF00"/>
                </a:solidFill>
              </a:rPr>
              <a:t>has no direction but its own bright grace,</a:t>
            </a:r>
            <a:br>
              <a:rPr lang="en-US" sz="2200" dirty="0" smtClean="0">
                <a:solidFill>
                  <a:srgbClr val="FFFF00"/>
                </a:solidFill>
              </a:rPr>
            </a:br>
            <a:r>
              <a:rPr lang="en-US" sz="2200" dirty="0" smtClean="0">
                <a:solidFill>
                  <a:srgbClr val="FFFF00"/>
                </a:solidFill>
              </a:rPr>
              <a:t>runs through all imaginable colors,</a:t>
            </a:r>
            <a:br>
              <a:rPr lang="en-US" sz="2200" dirty="0" smtClean="0">
                <a:solidFill>
                  <a:srgbClr val="FFFF00"/>
                </a:solidFill>
              </a:rPr>
            </a:br>
            <a:r>
              <a:rPr lang="en-US" sz="2200" dirty="0" smtClean="0">
                <a:solidFill>
                  <a:srgbClr val="FFFF00"/>
                </a:solidFill>
              </a:rPr>
              <a:t>takes limpid lessons</a:t>
            </a:r>
            <a:br>
              <a:rPr lang="en-US" sz="2200" dirty="0" smtClean="0">
                <a:solidFill>
                  <a:srgbClr val="FFFF00"/>
                </a:solidFill>
              </a:rPr>
            </a:br>
            <a:r>
              <a:rPr lang="en-US" sz="2200" dirty="0" smtClean="0">
                <a:solidFill>
                  <a:srgbClr val="FFFF00"/>
                </a:solidFill>
              </a:rPr>
              <a:t>from stone,</a:t>
            </a:r>
            <a:br>
              <a:rPr lang="en-US" sz="2200" dirty="0" smtClean="0">
                <a:solidFill>
                  <a:srgbClr val="FFFF00"/>
                </a:solidFill>
              </a:rPr>
            </a:br>
            <a:r>
              <a:rPr lang="en-US" sz="2200" dirty="0" smtClean="0">
                <a:solidFill>
                  <a:srgbClr val="FFFF00"/>
                </a:solidFill>
              </a:rPr>
              <a:t>and in those </a:t>
            </a:r>
            <a:r>
              <a:rPr lang="en-US" sz="2200" dirty="0" err="1" smtClean="0">
                <a:solidFill>
                  <a:srgbClr val="FFFF00"/>
                </a:solidFill>
              </a:rPr>
              <a:t>functionings</a:t>
            </a:r>
            <a:r>
              <a:rPr lang="en-US" sz="2200" dirty="0" smtClean="0">
                <a:solidFill>
                  <a:srgbClr val="FFFF00"/>
                </a:solidFill>
              </a:rPr>
              <a:t> plays out</a:t>
            </a:r>
            <a:br>
              <a:rPr lang="en-US" sz="2200" dirty="0" smtClean="0">
                <a:solidFill>
                  <a:srgbClr val="FFFF00"/>
                </a:solidFill>
              </a:rPr>
            </a:br>
            <a:r>
              <a:rPr lang="en-US" sz="2200" dirty="0" smtClean="0">
                <a:solidFill>
                  <a:srgbClr val="FFFF00"/>
                </a:solidFill>
              </a:rPr>
              <a:t>the unrealized ambitions of the foam. </a:t>
            </a:r>
            <a:br>
              <a:rPr lang="en-US" sz="2200" dirty="0" smtClean="0">
                <a:solidFill>
                  <a:srgbClr val="FFFF00"/>
                </a:solidFill>
              </a:rPr>
            </a:br>
            <a:r>
              <a:rPr lang="en-US" sz="2400" dirty="0" smtClean="0">
                <a:solidFill>
                  <a:srgbClr val="FFFF00"/>
                </a:solidFill>
              </a:rPr>
              <a:t/>
            </a:r>
            <a:br>
              <a:rPr lang="en-US" sz="2400" dirty="0" smtClean="0">
                <a:solidFill>
                  <a:srgbClr val="FFFF00"/>
                </a:solidFill>
              </a:rPr>
            </a:br>
            <a:r>
              <a:rPr lang="en-US" sz="2000" b="1" i="1" dirty="0" smtClean="0">
                <a:solidFill>
                  <a:srgbClr val="FFFF00"/>
                </a:solidFill>
              </a:rPr>
              <a:t>Pablo Neruda</a:t>
            </a:r>
            <a:endParaRPr lang="en-US" sz="2000" dirty="0" smtClean="0">
              <a:solidFill>
                <a:srgbClr val="FFFF00"/>
              </a:solidFill>
            </a:endParaRPr>
          </a:p>
          <a:p>
            <a:endParaRPr lang="en-US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15772</TotalTime>
  <Words>890</Words>
  <Application>Microsoft Office PowerPoint</Application>
  <PresentationFormat>On-screen Show (4:3)</PresentationFormat>
  <Paragraphs>238</Paragraphs>
  <Slides>32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Office Theme</vt:lpstr>
      <vt:lpstr>Photo Editor Photo</vt:lpstr>
      <vt:lpstr>VOCALS Regional Experiment Summary of Operations</vt:lpstr>
      <vt:lpstr>Slide 2</vt:lpstr>
      <vt:lpstr>Slide 3</vt:lpstr>
      <vt:lpstr>VOCALS-REx Platforms</vt:lpstr>
      <vt:lpstr>VOCALS-REx Study Region</vt:lpstr>
      <vt:lpstr>Slide 6</vt:lpstr>
      <vt:lpstr>VOCALS-REx Sampling Stats</vt:lpstr>
      <vt:lpstr>Slide 8</vt:lpstr>
      <vt:lpstr>Complete REx period (Oct 1 -Dec 1)</vt:lpstr>
      <vt:lpstr>Intensive aircraft period (Oct 15 -Nov 15)</vt:lpstr>
      <vt:lpstr>Slide 11</vt:lpstr>
      <vt:lpstr>Collaborative 20oS Missions with UK BAe-146, Dornier 228, RHB</vt:lpstr>
      <vt:lpstr>20oS Missions</vt:lpstr>
      <vt:lpstr>20oS dropsonde curtains BAe-146</vt:lpstr>
      <vt:lpstr>Dornier 228 – aerosol/cloud lidar</vt:lpstr>
      <vt:lpstr>PAPOSO  25oS, 70.3oW; 690m altitude (upper site)</vt:lpstr>
      <vt:lpstr>Paposo - measurements</vt:lpstr>
      <vt:lpstr>Paposo</vt:lpstr>
      <vt:lpstr>Slide 19</vt:lpstr>
      <vt:lpstr>Iquique [20oS, 70oW] GAUS Station Twin Otter Aircraft</vt:lpstr>
      <vt:lpstr>Slide 21</vt:lpstr>
      <vt:lpstr>Pollution surveying  All platforms</vt:lpstr>
      <vt:lpstr>POC Sampling</vt:lpstr>
      <vt:lpstr>POC Missions</vt:lpstr>
      <vt:lpstr>Unprecedented observations of cloud and precipitation structure</vt:lpstr>
      <vt:lpstr>Boundary cells</vt:lpstr>
      <vt:lpstr>Slide 27</vt:lpstr>
      <vt:lpstr>Slide 28</vt:lpstr>
      <vt:lpstr>Slide 29</vt:lpstr>
      <vt:lpstr>Platform Intercomparisons</vt:lpstr>
      <vt:lpstr>Slide 31</vt:lpstr>
      <vt:lpstr>Slide 32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 </cp:lastModifiedBy>
  <cp:revision>49</cp:revision>
  <dcterms:created xsi:type="dcterms:W3CDTF">2009-06-17T00:21:51Z</dcterms:created>
  <dcterms:modified xsi:type="dcterms:W3CDTF">2009-07-25T18:02:29Z</dcterms:modified>
</cp:coreProperties>
</file>