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34" r:id="rId3"/>
    <p:sldId id="351" r:id="rId4"/>
    <p:sldId id="360" r:id="rId5"/>
    <p:sldId id="352" r:id="rId6"/>
    <p:sldId id="353" r:id="rId7"/>
    <p:sldId id="354" r:id="rId8"/>
    <p:sldId id="377" r:id="rId9"/>
    <p:sldId id="356" r:id="rId10"/>
    <p:sldId id="363" r:id="rId11"/>
    <p:sldId id="362" r:id="rId12"/>
    <p:sldId id="361" r:id="rId13"/>
    <p:sldId id="355" r:id="rId14"/>
    <p:sldId id="375" r:id="rId15"/>
    <p:sldId id="376" r:id="rId16"/>
    <p:sldId id="340" r:id="rId17"/>
    <p:sldId id="378" r:id="rId18"/>
    <p:sldId id="357" r:id="rId19"/>
    <p:sldId id="358" r:id="rId20"/>
    <p:sldId id="379" r:id="rId21"/>
    <p:sldId id="359" r:id="rId22"/>
    <p:sldId id="341" r:id="rId23"/>
    <p:sldId id="343" r:id="rId24"/>
    <p:sldId id="344" r:id="rId25"/>
    <p:sldId id="345" r:id="rId26"/>
    <p:sldId id="373" r:id="rId27"/>
    <p:sldId id="346" r:id="rId28"/>
    <p:sldId id="365" r:id="rId29"/>
    <p:sldId id="331" r:id="rId30"/>
    <p:sldId id="332" r:id="rId31"/>
    <p:sldId id="381" r:id="rId32"/>
    <p:sldId id="382" r:id="rId33"/>
    <p:sldId id="383" r:id="rId34"/>
    <p:sldId id="384" r:id="rId35"/>
    <p:sldId id="385" r:id="rId36"/>
    <p:sldId id="366" r:id="rId37"/>
    <p:sldId id="367" r:id="rId38"/>
    <p:sldId id="371" r:id="rId39"/>
    <p:sldId id="372" r:id="rId40"/>
    <p:sldId id="370" r:id="rId41"/>
    <p:sldId id="374" r:id="rId42"/>
    <p:sldId id="298" r:id="rId43"/>
    <p:sldId id="327" r:id="rId44"/>
    <p:sldId id="369" r:id="rId45"/>
    <p:sldId id="299" r:id="rId46"/>
    <p:sldId id="328" r:id="rId47"/>
    <p:sldId id="304" r:id="rId48"/>
    <p:sldId id="380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77" autoAdjust="0"/>
    <p:restoredTop sz="94658" autoAdjust="0"/>
  </p:normalViewPr>
  <p:slideViewPr>
    <p:cSldViewPr>
      <p:cViewPr>
        <p:scale>
          <a:sx n="100" d="100"/>
          <a:sy n="100" d="100"/>
        </p:scale>
        <p:origin x="-288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CB7FB-98FA-4886-B6E2-996513FDE88F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D8E74-78D0-4FEF-B127-711584B298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4DC824-3EB8-458B-83BE-C9AF08087FDE}" type="slidenum">
              <a:rPr lang="en-US"/>
              <a:pPr/>
              <a:t>38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610BB-6C32-4B22-A29C-8AC48F953363}" type="datetimeFigureOut">
              <a:rPr lang="en-US" smtClean="0"/>
              <a:pPr/>
              <a:t>2/1/2009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C25A9-80AD-45BF-B76D-8013B68891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wmf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jpeg"/><Relationship Id="rId4" Type="http://schemas.openxmlformats.org/officeDocument/2006/relationships/image" Target="../media/image5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gif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1115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0"/>
            <a:ext cx="8534400" cy="1676399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chemeClr val="bg1"/>
                </a:solidFill>
              </a:rPr>
              <a:t>VOCALS </a:t>
            </a:r>
            <a:r>
              <a:rPr lang="en-US" sz="5400" b="1" dirty="0" err="1" smtClean="0">
                <a:solidFill>
                  <a:schemeClr val="bg1"/>
                </a:solidFill>
              </a:rPr>
              <a:t>REx</a:t>
            </a:r>
            <a:r>
              <a:rPr lang="en-US" sz="5400" dirty="0" smtClean="0">
                <a:solidFill>
                  <a:schemeClr val="bg1"/>
                </a:solidFill>
              </a:rPr>
              <a:t>: Drizzle, Aerosol, and ‘The World’s Largest Cloud’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5715000"/>
            <a:ext cx="8686800" cy="91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</a:rPr>
              <a:t>Robert Wood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</a:rPr>
              <a:t>University of Washington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533400"/>
            <a:ext cx="2057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October-November 2008</a:t>
            </a:r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SE Pacific</a:t>
            </a:r>
            <a:endParaRPr lang="en-US" sz="2800" b="1" dirty="0"/>
          </a:p>
        </p:txBody>
      </p:sp>
      <p:pic>
        <p:nvPicPr>
          <p:cNvPr id="4" name="Picture 3" descr="VOCALS_Schematic.jpg"/>
          <p:cNvPicPr>
            <a:picLocks noChangeAspect="1"/>
          </p:cNvPicPr>
          <p:nvPr/>
        </p:nvPicPr>
        <p:blipFill>
          <a:blip r:embed="rId2" cstate="print"/>
          <a:srcRect l="18703" t="10265" r="10688"/>
          <a:stretch>
            <a:fillRect/>
          </a:stretch>
        </p:blipFill>
        <p:spPr>
          <a:xfrm>
            <a:off x="2362200" y="152400"/>
            <a:ext cx="6629400" cy="6579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28600" y="2971800"/>
            <a:ext cx="3200400" cy="1447800"/>
            <a:chOff x="838200" y="2819400"/>
            <a:chExt cx="3651620" cy="184389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2061" name="Picture 6"/>
            <p:cNvPicPr>
              <a:picLocks noChangeAspect="1" noChangeArrowheads="1"/>
            </p:cNvPicPr>
            <p:nvPr/>
          </p:nvPicPr>
          <p:blipFill>
            <a:blip r:embed="rId3"/>
            <a:srcRect t="5473" b="10947"/>
            <a:stretch>
              <a:fillRect/>
            </a:stretch>
          </p:blipFill>
          <p:spPr bwMode="auto">
            <a:xfrm>
              <a:off x="838200" y="2819400"/>
              <a:ext cx="3651620" cy="1843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2" name="Rectangle 7"/>
            <p:cNvSpPr>
              <a:spLocks noChangeArrowheads="1"/>
            </p:cNvSpPr>
            <p:nvPr/>
          </p:nvSpPr>
          <p:spPr bwMode="auto">
            <a:xfrm>
              <a:off x="838200" y="2819400"/>
              <a:ext cx="2869130" cy="420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 dirty="0">
                  <a:latin typeface="Calibri" pitchFamily="34" charset="0"/>
                </a:rPr>
                <a:t>IMARPE José </a:t>
              </a:r>
              <a:r>
                <a:rPr lang="en-US" sz="2000" b="1" dirty="0" err="1">
                  <a:latin typeface="Calibri" pitchFamily="34" charset="0"/>
                </a:rPr>
                <a:t>Olaya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b="1" dirty="0" smtClean="0"/>
              <a:t>VOCALS-</a:t>
            </a:r>
            <a:r>
              <a:rPr lang="en-US" b="1" dirty="0" err="1" smtClean="0"/>
              <a:t>REx</a:t>
            </a:r>
            <a:r>
              <a:rPr lang="en-US" b="1" dirty="0" smtClean="0"/>
              <a:t> Platforms</a:t>
            </a: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52400" y="838200"/>
            <a:ext cx="3733800" cy="1674813"/>
            <a:chOff x="304800" y="1219200"/>
            <a:chExt cx="3733800" cy="16750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070" name="Picture 4" descr="c130"/>
            <p:cNvPicPr>
              <a:picLocks noChangeAspect="1" noChangeArrowheads="1"/>
            </p:cNvPicPr>
            <p:nvPr/>
          </p:nvPicPr>
          <p:blipFill>
            <a:blip r:embed="rId4"/>
            <a:srcRect t="10811" b="17297"/>
            <a:stretch>
              <a:fillRect/>
            </a:stretch>
          </p:blipFill>
          <p:spPr bwMode="auto">
            <a:xfrm>
              <a:off x="304800" y="1239480"/>
              <a:ext cx="3733800" cy="165481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71" name="Rectangle 6"/>
            <p:cNvSpPr>
              <a:spLocks noChangeArrowheads="1"/>
            </p:cNvSpPr>
            <p:nvPr/>
          </p:nvSpPr>
          <p:spPr bwMode="auto">
            <a:xfrm>
              <a:off x="1066800" y="1219200"/>
              <a:ext cx="24384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 dirty="0">
                  <a:latin typeface="Calibri" pitchFamily="34" charset="0"/>
                </a:rPr>
                <a:t>NSF C-130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181600" y="838200"/>
            <a:ext cx="3721100" cy="1787525"/>
            <a:chOff x="5105400" y="1143000"/>
            <a:chExt cx="3721100" cy="17869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068" name="Picture 3"/>
            <p:cNvPicPr>
              <a:picLocks noChangeAspect="1" noChangeArrowheads="1"/>
            </p:cNvPicPr>
            <p:nvPr/>
          </p:nvPicPr>
          <p:blipFill>
            <a:blip r:embed="rId5"/>
            <a:srcRect l="15240" t="34402" b="10947"/>
            <a:stretch>
              <a:fillRect/>
            </a:stretch>
          </p:blipFill>
          <p:spPr bwMode="auto">
            <a:xfrm>
              <a:off x="5132324" y="1143961"/>
              <a:ext cx="3694176" cy="1786027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69" name="Rectangle 7"/>
            <p:cNvSpPr>
              <a:spLocks noChangeArrowheads="1"/>
            </p:cNvSpPr>
            <p:nvPr/>
          </p:nvSpPr>
          <p:spPr bwMode="auto">
            <a:xfrm>
              <a:off x="5105400" y="1143000"/>
              <a:ext cx="32004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 dirty="0">
                  <a:latin typeface="Calibri" pitchFamily="34" charset="0"/>
                </a:rPr>
                <a:t>NOAA Ronald H Brown</a:t>
              </a: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3276600" y="5029200"/>
            <a:ext cx="2667000" cy="1524000"/>
            <a:chOff x="1066800" y="5181600"/>
            <a:chExt cx="2667000" cy="1524000"/>
          </a:xfrm>
        </p:grpSpPr>
        <p:pic>
          <p:nvPicPr>
            <p:cNvPr id="2066" name="Picture 5" descr="G1"/>
            <p:cNvPicPr>
              <a:picLocks noChangeAspect="1" noChangeArrowheads="1"/>
            </p:cNvPicPr>
            <p:nvPr/>
          </p:nvPicPr>
          <p:blipFill>
            <a:blip r:embed="rId6"/>
            <a:srcRect t="7500" b="12500"/>
            <a:stretch>
              <a:fillRect/>
            </a:stretch>
          </p:blipFill>
          <p:spPr bwMode="auto">
            <a:xfrm>
              <a:off x="1066800" y="5181600"/>
              <a:ext cx="2286000" cy="146304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67" name="Rectangle 8"/>
            <p:cNvSpPr>
              <a:spLocks noChangeArrowheads="1"/>
            </p:cNvSpPr>
            <p:nvPr/>
          </p:nvSpPr>
          <p:spPr bwMode="auto">
            <a:xfrm>
              <a:off x="1295400" y="6324600"/>
              <a:ext cx="2438400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>
                  <a:latin typeface="Calibri" pitchFamily="34" charset="0"/>
                </a:rPr>
                <a:t>DoE ASP G-1</a:t>
              </a:r>
            </a:p>
          </p:txBody>
        </p:sp>
      </p:grpSp>
      <p:graphicFrame>
        <p:nvGraphicFramePr>
          <p:cNvPr id="2050" name="Object 10"/>
          <p:cNvGraphicFramePr>
            <a:graphicFrameLocks noChangeAspect="1"/>
          </p:cNvGraphicFramePr>
          <p:nvPr/>
        </p:nvGraphicFramePr>
        <p:xfrm>
          <a:off x="3505200" y="3429000"/>
          <a:ext cx="2616200" cy="1471613"/>
        </p:xfrm>
        <a:graphic>
          <a:graphicData uri="http://schemas.openxmlformats.org/presentationml/2006/ole">
            <p:oleObj spid="_x0000_s1026" name="Photo Editor Photo" r:id="rId7" imgW="9752381" imgH="6857143" progId="">
              <p:embed/>
            </p:oleObj>
          </a:graphicData>
        </a:graphic>
      </p:graphicFrame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5638800" y="5029200"/>
            <a:ext cx="3276600" cy="1560513"/>
            <a:chOff x="3962400" y="2895600"/>
            <a:chExt cx="3505200" cy="1636240"/>
          </a:xfrm>
        </p:grpSpPr>
        <p:pic>
          <p:nvPicPr>
            <p:cNvPr id="13" name="Picture 10"/>
            <p:cNvPicPr>
              <a:picLocks noChangeAspect="1" noChangeArrowheads="1"/>
            </p:cNvPicPr>
            <p:nvPr/>
          </p:nvPicPr>
          <p:blipFill>
            <a:blip r:embed="rId8"/>
            <a:srcRect t="11530" b="17295"/>
            <a:stretch>
              <a:fillRect/>
            </a:stretch>
          </p:blipFill>
          <p:spPr bwMode="auto">
            <a:xfrm>
              <a:off x="3962400" y="2906710"/>
              <a:ext cx="3429000" cy="1625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sx="102000" sy="102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64" name="Rectangle 9"/>
            <p:cNvSpPr>
              <a:spLocks noChangeArrowheads="1"/>
            </p:cNvSpPr>
            <p:nvPr/>
          </p:nvSpPr>
          <p:spPr bwMode="auto">
            <a:xfrm>
              <a:off x="4038600" y="2895600"/>
              <a:ext cx="3429000" cy="344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algn="ctr">
                <a:lnSpc>
                  <a:spcPct val="80000"/>
                </a:lnSpc>
                <a:spcBef>
                  <a:spcPct val="20000"/>
                </a:spcBef>
              </a:pPr>
              <a:r>
                <a:rPr lang="en-US" sz="2000" b="1" dirty="0">
                  <a:latin typeface="Calibri" pitchFamily="34" charset="0"/>
                </a:rPr>
                <a:t>UK FAAM BAe-146</a:t>
              </a: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228600" y="4876800"/>
            <a:ext cx="2971800" cy="1485900"/>
            <a:chOff x="-3276600" y="2286000"/>
            <a:chExt cx="2971800" cy="1485900"/>
          </a:xfrm>
          <a:effectLst/>
        </p:grpSpPr>
        <p:pic>
          <p:nvPicPr>
            <p:cNvPr id="2059" name="Picture 11" descr="Dornier_228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-3276600" y="2286000"/>
              <a:ext cx="2971800" cy="14859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60" name="TextBox 21"/>
            <p:cNvSpPr txBox="1">
              <a:spLocks noChangeArrowheads="1"/>
            </p:cNvSpPr>
            <p:nvPr/>
          </p:nvSpPr>
          <p:spPr bwMode="auto">
            <a:xfrm>
              <a:off x="-3276600" y="2286000"/>
              <a:ext cx="2074350" cy="40011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>
                  <a:latin typeface="Calibri" pitchFamily="34" charset="0"/>
                </a:rPr>
                <a:t>NERC Dornier 228</a:t>
              </a:r>
            </a:p>
          </p:txBody>
        </p:sp>
      </p:grpSp>
      <p:grpSp>
        <p:nvGrpSpPr>
          <p:cNvPr id="8" name="Group 26"/>
          <p:cNvGrpSpPr/>
          <p:nvPr/>
        </p:nvGrpSpPr>
        <p:grpSpPr>
          <a:xfrm>
            <a:off x="3886200" y="1600200"/>
            <a:ext cx="2286000" cy="1676400"/>
            <a:chOff x="3657600" y="2819400"/>
            <a:chExt cx="2743200" cy="2057400"/>
          </a:xfrm>
        </p:grpSpPr>
        <p:pic>
          <p:nvPicPr>
            <p:cNvPr id="44035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657600" y="2819400"/>
              <a:ext cx="2743200" cy="205740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/>
            <p:cNvSpPr txBox="1"/>
            <p:nvPr/>
          </p:nvSpPr>
          <p:spPr>
            <a:xfrm>
              <a:off x="3657600" y="2819400"/>
              <a:ext cx="9587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 smtClean="0">
                  <a:latin typeface="Calibri" pitchFamily="34" charset="0"/>
                </a:rPr>
                <a:t>Paposo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grpSp>
        <p:nvGrpSpPr>
          <p:cNvPr id="10" name="Group 28"/>
          <p:cNvGrpSpPr/>
          <p:nvPr/>
        </p:nvGrpSpPr>
        <p:grpSpPr>
          <a:xfrm>
            <a:off x="6553200" y="2819400"/>
            <a:ext cx="2362200" cy="2007870"/>
            <a:chOff x="6553200" y="2819400"/>
            <a:chExt cx="2362200" cy="2007870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553200" y="2819400"/>
              <a:ext cx="2362200" cy="2007870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TextBox 27"/>
            <p:cNvSpPr txBox="1"/>
            <p:nvPr/>
          </p:nvSpPr>
          <p:spPr>
            <a:xfrm>
              <a:off x="7848600" y="2819400"/>
              <a:ext cx="9973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Calibri" pitchFamily="34" charset="0"/>
                </a:rPr>
                <a:t>Iquique</a:t>
              </a:r>
              <a:endParaRPr lang="en-US" sz="2000" b="1" dirty="0">
                <a:latin typeface="Calibri" pitchFamily="34" charset="0"/>
              </a:endParaRPr>
            </a:p>
          </p:txBody>
        </p:sp>
      </p:grpSp>
      <p:sp>
        <p:nvSpPr>
          <p:cNvPr id="2065" name="Rectangle 11"/>
          <p:cNvSpPr>
            <a:spLocks noChangeArrowheads="1"/>
          </p:cNvSpPr>
          <p:nvPr/>
        </p:nvSpPr>
        <p:spPr bwMode="auto">
          <a:xfrm>
            <a:off x="3429000" y="4648200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n-US" sz="2000" b="1" dirty="0">
                <a:latin typeface="Calibri" pitchFamily="34" charset="0"/>
              </a:rPr>
              <a:t>CIRPAS Twin Otter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"/>
            <a:ext cx="8839200" cy="1066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3600" b="1" dirty="0" smtClean="0"/>
              <a:t>VOCALS-</a:t>
            </a:r>
            <a:r>
              <a:rPr lang="en-US" sz="3600" b="1" dirty="0" err="1" smtClean="0"/>
              <a:t>REx</a:t>
            </a:r>
            <a:r>
              <a:rPr lang="en-US" sz="3600" b="1" dirty="0" smtClean="0"/>
              <a:t> Platforms and Sampling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52400" y="1143000"/>
            <a:ext cx="2514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/>
              <a:t>Oct-Nov 2008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2400" b="1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/>
              <a:t>Aircraft: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dirty="0"/>
              <a:t>NSF C-130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dirty="0"/>
              <a:t>CIRPAS Twin Otter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dirty="0" err="1"/>
              <a:t>DoE</a:t>
            </a:r>
            <a:r>
              <a:rPr lang="en-US" sz="2400" dirty="0"/>
              <a:t> G-1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dirty="0"/>
              <a:t>UK BAe-146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dirty="0"/>
              <a:t>UK Dornier 228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2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b="1" dirty="0"/>
              <a:t>Ships: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dirty="0"/>
              <a:t>NOAA Ronald H Brown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2400" dirty="0"/>
              <a:t>Peru - Jose </a:t>
            </a:r>
            <a:r>
              <a:rPr lang="en-US" sz="2400" dirty="0" err="1"/>
              <a:t>Olaya</a:t>
            </a:r>
            <a:endParaRPr lang="en-US" sz="24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200" dirty="0"/>
          </a:p>
          <a:p>
            <a:pPr indent="-342900">
              <a:lnSpc>
                <a:spcPct val="90000"/>
              </a:lnSpc>
              <a:spcBef>
                <a:spcPct val="20000"/>
              </a:spcBef>
            </a:pPr>
            <a:r>
              <a:rPr lang="en-US" sz="2400" b="1" dirty="0" err="1" smtClean="0"/>
              <a:t>Paposo</a:t>
            </a:r>
            <a:r>
              <a:rPr lang="en-US" sz="2400" b="1" dirty="0" smtClean="0"/>
              <a:t> and Iquique land sites</a:t>
            </a:r>
            <a:endParaRPr lang="en-US" sz="2400" b="1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2400" dirty="0">
              <a:latin typeface="Myriad Web" pitchFamily="34" charset="0"/>
            </a:endParaRPr>
          </a:p>
        </p:txBody>
      </p:sp>
      <p:pic>
        <p:nvPicPr>
          <p:cNvPr id="9220" name="Picture 6" descr="map_VOCALS_StudyRegion.jpg"/>
          <p:cNvPicPr>
            <a:picLocks noChangeAspect="1"/>
          </p:cNvPicPr>
          <p:nvPr/>
        </p:nvPicPr>
        <p:blipFill>
          <a:blip r:embed="rId2"/>
          <a:srcRect t="34329" r="27522"/>
          <a:stretch>
            <a:fillRect/>
          </a:stretch>
        </p:blipFill>
        <p:spPr bwMode="auto">
          <a:xfrm>
            <a:off x="2514600" y="1219200"/>
            <a:ext cx="6629400" cy="541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C130_NightFlight_Taxiway.jpg"/>
          <p:cNvPicPr>
            <a:picLocks noChangeAspect="1"/>
          </p:cNvPicPr>
          <p:nvPr/>
        </p:nvPicPr>
        <p:blipFill>
          <a:blip r:embed="rId2" cstate="print"/>
          <a:srcRect r="12050"/>
          <a:stretch>
            <a:fillRect/>
          </a:stretch>
        </p:blipFill>
        <p:spPr>
          <a:xfrm>
            <a:off x="0" y="3668122"/>
            <a:ext cx="6266597" cy="3189878"/>
          </a:xfrm>
          <a:prstGeom prst="rect">
            <a:avLst/>
          </a:prstGeom>
        </p:spPr>
      </p:pic>
      <p:pic>
        <p:nvPicPr>
          <p:cNvPr id="6" name="Picture 5" descr="NSF_C130_Fro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3331622"/>
          </a:xfrm>
          <a:prstGeom prst="rect">
            <a:avLst/>
          </a:prstGeom>
        </p:spPr>
      </p:pic>
      <p:pic>
        <p:nvPicPr>
          <p:cNvPr id="9" name="Picture 8" descr="DSC07390.JPG"/>
          <p:cNvPicPr>
            <a:picLocks noChangeAspect="1"/>
          </p:cNvPicPr>
          <p:nvPr/>
        </p:nvPicPr>
        <p:blipFill>
          <a:blip r:embed="rId4" cstate="print"/>
          <a:srcRect l="6680" r="2109"/>
          <a:stretch>
            <a:fillRect/>
          </a:stretch>
        </p:blipFill>
        <p:spPr>
          <a:xfrm>
            <a:off x="6248400" y="3657600"/>
            <a:ext cx="2895600" cy="3200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3124200"/>
            <a:ext cx="9144000" cy="646331"/>
          </a:xfrm>
          <a:prstGeom prst="rect">
            <a:avLst/>
          </a:prstGeom>
          <a:solidFill>
            <a:schemeClr val="tx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NSF/NCAR C-130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VO_Ro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2895600"/>
            <a:ext cx="2819400" cy="3962400"/>
          </a:xfrm>
          <a:prstGeom prst="rect">
            <a:avLst/>
          </a:prstGeom>
        </p:spPr>
      </p:pic>
      <p:pic>
        <p:nvPicPr>
          <p:cNvPr id="9" name="Picture 8" descr="DSC073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00" y="2895600"/>
            <a:ext cx="2857500" cy="39624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l="5647" t="6076" r="29647" b="4557"/>
          <a:stretch>
            <a:fillRect/>
          </a:stretch>
        </p:blipFill>
        <p:spPr bwMode="auto">
          <a:xfrm>
            <a:off x="0" y="2876990"/>
            <a:ext cx="3101367" cy="3981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DSC07480.JPG"/>
          <p:cNvPicPr>
            <a:picLocks noChangeAspect="1"/>
          </p:cNvPicPr>
          <p:nvPr/>
        </p:nvPicPr>
        <p:blipFill>
          <a:blip r:embed="rId5" cstate="print"/>
          <a:srcRect t="8906"/>
          <a:stretch>
            <a:fillRect/>
          </a:stretch>
        </p:blipFill>
        <p:spPr>
          <a:xfrm>
            <a:off x="5128773" y="0"/>
            <a:ext cx="4015227" cy="2743200"/>
          </a:xfrm>
          <a:prstGeom prst="rect">
            <a:avLst/>
          </a:prstGeom>
        </p:spPr>
      </p:pic>
      <p:pic>
        <p:nvPicPr>
          <p:cNvPr id="2051" name="Picture 3" descr="C:\proposals\VOCALS\Field\Postcards\Duli_Tent_Paposo.jpg"/>
          <p:cNvPicPr>
            <a:picLocks noChangeAspect="1" noChangeArrowheads="1"/>
          </p:cNvPicPr>
          <p:nvPr/>
        </p:nvPicPr>
        <p:blipFill>
          <a:blip r:embed="rId6" cstate="print"/>
          <a:srcRect l="12375" t="12000" r="33750" b="31500"/>
          <a:stretch>
            <a:fillRect/>
          </a:stretch>
        </p:blipFill>
        <p:spPr bwMode="auto">
          <a:xfrm>
            <a:off x="0" y="0"/>
            <a:ext cx="3415582" cy="2755393"/>
          </a:xfrm>
          <a:prstGeom prst="rect">
            <a:avLst/>
          </a:prstGeom>
          <a:noFill/>
        </p:spPr>
      </p:pic>
      <p:pic>
        <p:nvPicPr>
          <p:cNvPr id="2053" name="Picture 5" descr="E:\Photographs\AllVOCALS\To_upload\rhb_leg2group.jpg"/>
          <p:cNvPicPr>
            <a:picLocks noChangeAspect="1" noChangeArrowheads="1"/>
          </p:cNvPicPr>
          <p:nvPr/>
        </p:nvPicPr>
        <p:blipFill>
          <a:blip r:embed="rId7"/>
          <a:srcRect l="62309" t="65417" r="24531"/>
          <a:stretch>
            <a:fillRect/>
          </a:stretch>
        </p:blipFill>
        <p:spPr bwMode="auto">
          <a:xfrm>
            <a:off x="3581400" y="0"/>
            <a:ext cx="1391011" cy="27432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0" y="2514600"/>
            <a:ext cx="9144000" cy="646331"/>
          </a:xfrm>
          <a:prstGeom prst="rect">
            <a:avLst/>
          </a:prstGeom>
          <a:solidFill>
            <a:schemeClr val="tx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UW VOCALS Participants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SC078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49678" y="3932237"/>
            <a:ext cx="2194322" cy="2925763"/>
          </a:xfrm>
        </p:spPr>
      </p:pic>
      <p:pic>
        <p:nvPicPr>
          <p:cNvPr id="4" name="Picture 3" descr="DSC07299.JPG"/>
          <p:cNvPicPr>
            <a:picLocks noChangeAspect="1"/>
          </p:cNvPicPr>
          <p:nvPr/>
        </p:nvPicPr>
        <p:blipFill>
          <a:blip r:embed="rId3" cstate="print"/>
          <a:srcRect r="19083"/>
          <a:stretch>
            <a:fillRect/>
          </a:stretch>
        </p:blipFill>
        <p:spPr>
          <a:xfrm>
            <a:off x="4267200" y="4343400"/>
            <a:ext cx="2712976" cy="2514600"/>
          </a:xfrm>
          <a:prstGeom prst="rect">
            <a:avLst/>
          </a:prstGeom>
        </p:spPr>
      </p:pic>
      <p:pic>
        <p:nvPicPr>
          <p:cNvPr id="5" name="Picture 4" descr="DSC074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228600"/>
            <a:ext cx="3086100" cy="4114800"/>
          </a:xfrm>
          <a:prstGeom prst="rect">
            <a:avLst/>
          </a:prstGeom>
        </p:spPr>
      </p:pic>
      <p:pic>
        <p:nvPicPr>
          <p:cNvPr id="9" name="Picture 8" descr="RheaRunning.jpg"/>
          <p:cNvPicPr>
            <a:picLocks noChangeAspect="1"/>
          </p:cNvPicPr>
          <p:nvPr/>
        </p:nvPicPr>
        <p:blipFill>
          <a:blip r:embed="rId5" cstate="print"/>
          <a:srcRect l="9851" r="7164"/>
          <a:stretch>
            <a:fillRect/>
          </a:stretch>
        </p:blipFill>
        <p:spPr>
          <a:xfrm>
            <a:off x="6791533" y="228600"/>
            <a:ext cx="2352467" cy="3733800"/>
          </a:xfrm>
          <a:prstGeom prst="rect">
            <a:avLst/>
          </a:prstGeom>
        </p:spPr>
      </p:pic>
      <p:pic>
        <p:nvPicPr>
          <p:cNvPr id="10" name="Picture 9" descr="DSC07899.JPG"/>
          <p:cNvPicPr>
            <a:picLocks noChangeAspect="1"/>
          </p:cNvPicPr>
          <p:nvPr/>
        </p:nvPicPr>
        <p:blipFill>
          <a:blip r:embed="rId6" cstate="print"/>
          <a:srcRect t="10547"/>
          <a:stretch>
            <a:fillRect/>
          </a:stretch>
        </p:blipFill>
        <p:spPr>
          <a:xfrm>
            <a:off x="0" y="3367996"/>
            <a:ext cx="2926080" cy="3490004"/>
          </a:xfrm>
          <a:prstGeom prst="rect">
            <a:avLst/>
          </a:prstGeom>
        </p:spPr>
      </p:pic>
      <p:pic>
        <p:nvPicPr>
          <p:cNvPr id="12" name="Picture 11" descr="DSC0745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33600" y="3947160"/>
            <a:ext cx="2183130" cy="291084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/>
          <a:srcRect l="8451"/>
          <a:stretch>
            <a:fillRect/>
          </a:stretch>
        </p:blipFill>
        <p:spPr bwMode="auto">
          <a:xfrm>
            <a:off x="0" y="228600"/>
            <a:ext cx="221426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 descr="VO_Henry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09800" y="228600"/>
            <a:ext cx="2438400" cy="3657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52800"/>
            <a:ext cx="5638800" cy="60960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At the end of a 9 hour flight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p_cloudatlas_11_Sc_annme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533399"/>
            <a:ext cx="8305800" cy="6047273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1524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Stratocumulus cloud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cover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noProof="0" dirty="0" smtClean="0">
                <a:latin typeface="+mj-lt"/>
                <a:ea typeface="+mj-ea"/>
                <a:cs typeface="+mj-cs"/>
              </a:rPr>
              <a:t>[annual mean]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The </a:t>
            </a:r>
            <a:r>
              <a:rPr lang="en-US" sz="3600" b="1" dirty="0" err="1" smtClean="0"/>
              <a:t>orography</a:t>
            </a:r>
            <a:r>
              <a:rPr lang="en-US" sz="3600" b="1" dirty="0" smtClean="0"/>
              <a:t> of the SE Pacific rim</a:t>
            </a:r>
            <a:endParaRPr lang="en-US" sz="3600" b="1" dirty="0"/>
          </a:p>
        </p:txBody>
      </p:sp>
      <p:pic>
        <p:nvPicPr>
          <p:cNvPr id="4" name="Content Placeholder 3" descr="Chile_topo_en_NChileSPer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371600"/>
            <a:ext cx="6553200" cy="5321514"/>
          </a:xfrm>
          <a:ln w="25400">
            <a:solidFill>
              <a:schemeClr val="tx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250" t="14063" r="39750" b="28125"/>
          <a:stretch>
            <a:fillRect/>
          </a:stretch>
        </p:blipFill>
        <p:spPr bwMode="auto">
          <a:xfrm>
            <a:off x="-1" y="0"/>
            <a:ext cx="91512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5" name="Picture 5" descr="Coupled_syst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457200"/>
            <a:ext cx="5153025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228600"/>
            <a:ext cx="603885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600200" cy="944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Big clouds</a:t>
            </a:r>
            <a:endParaRPr lang="en-US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t="8865" r="1704" b="5911"/>
          <a:stretch>
            <a:fillRect/>
          </a:stretch>
        </p:blipFill>
        <p:spPr bwMode="auto">
          <a:xfrm>
            <a:off x="0" y="2330751"/>
            <a:ext cx="4344287" cy="434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 rot="10800000">
            <a:off x="762000" y="4800600"/>
            <a:ext cx="1600200" cy="533400"/>
          </a:xfrm>
          <a:prstGeom prst="line">
            <a:avLst/>
          </a:prstGeom>
          <a:ln w="2540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152400" y="5867400"/>
            <a:ext cx="1752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Unbroken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for 4000 km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10800000">
            <a:off x="5715000" y="2209800"/>
            <a:ext cx="2971800" cy="1588"/>
          </a:xfrm>
          <a:prstGeom prst="line">
            <a:avLst/>
          </a:prstGeom>
          <a:ln w="25400">
            <a:solidFill>
              <a:srgbClr val="FF00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24600" y="2286000"/>
            <a:ext cx="2027670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 smtClean="0"/>
              <a:t>1500 km</a:t>
            </a:r>
          </a:p>
          <a:p>
            <a:pPr algn="ctr">
              <a:lnSpc>
                <a:spcPct val="90000"/>
              </a:lnSpc>
            </a:pPr>
            <a:r>
              <a:rPr lang="en-US" sz="2400" b="1" dirty="0" smtClean="0"/>
              <a:t>range of C-130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72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533400"/>
            <a:ext cx="4286250" cy="571500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199" y="3429000"/>
            <a:ext cx="396240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609600"/>
            <a:ext cx="3429000" cy="792162"/>
          </a:xfrm>
        </p:spPr>
        <p:txBody>
          <a:bodyPr/>
          <a:lstStyle/>
          <a:p>
            <a:r>
              <a:rPr lang="en-US" b="1" dirty="0" smtClean="0"/>
              <a:t>Cloud plants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4648200" y="1371600"/>
            <a:ext cx="4114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 err="1" smtClean="0"/>
              <a:t>Tillandsia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landbeckii</a:t>
            </a:r>
            <a:endParaRPr lang="en-US" sz="2400" b="1" i="1" dirty="0" smtClean="0"/>
          </a:p>
          <a:p>
            <a:pPr algn="ctr"/>
            <a:r>
              <a:rPr lang="en-US" dirty="0" smtClean="0"/>
              <a:t>one of many </a:t>
            </a:r>
            <a:r>
              <a:rPr lang="en-US" dirty="0" err="1" smtClean="0"/>
              <a:t>lomas</a:t>
            </a:r>
            <a:r>
              <a:rPr lang="en-US" dirty="0" smtClean="0"/>
              <a:t> of the Atacama region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 b="7680"/>
          <a:stretch>
            <a:fillRect/>
          </a:stretch>
        </p:blipFill>
        <p:spPr bwMode="auto">
          <a:xfrm>
            <a:off x="457200" y="533400"/>
            <a:ext cx="396187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219200"/>
          </a:xfrm>
        </p:spPr>
        <p:txBody>
          <a:bodyPr/>
          <a:lstStyle/>
          <a:p>
            <a:r>
              <a:rPr lang="en-US" sz="3600" b="1" dirty="0"/>
              <a:t>Global cloud droplet concentration (MODIS, annual mean 2001-2004)</a:t>
            </a:r>
          </a:p>
        </p:txBody>
      </p:sp>
      <p:sp>
        <p:nvSpPr>
          <p:cNvPr id="115716" name="Oval 4"/>
          <p:cNvSpPr>
            <a:spLocks noChangeArrowheads="1"/>
          </p:cNvSpPr>
          <p:nvPr/>
        </p:nvSpPr>
        <p:spPr bwMode="auto">
          <a:xfrm>
            <a:off x="1828800" y="3505200"/>
            <a:ext cx="1676400" cy="1295400"/>
          </a:xfrm>
          <a:prstGeom prst="ellipse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15717" name="Picture 5" descr="global_modis_nd"/>
          <p:cNvPicPr>
            <a:picLocks noChangeAspect="1" noChangeArrowheads="1"/>
          </p:cNvPicPr>
          <p:nvPr/>
        </p:nvPicPr>
        <p:blipFill>
          <a:blip r:embed="rId2"/>
          <a:srcRect t="22665" b="8241"/>
          <a:stretch>
            <a:fillRect/>
          </a:stretch>
        </p:blipFill>
        <p:spPr bwMode="auto">
          <a:xfrm>
            <a:off x="228600" y="1828800"/>
            <a:ext cx="8763000" cy="4297363"/>
          </a:xfrm>
          <a:prstGeom prst="rect">
            <a:avLst/>
          </a:prstGeom>
          <a:noFill/>
        </p:spPr>
      </p:pic>
      <p:sp>
        <p:nvSpPr>
          <p:cNvPr id="115718" name="Oval 6"/>
          <p:cNvSpPr>
            <a:spLocks noChangeArrowheads="1"/>
          </p:cNvSpPr>
          <p:nvPr/>
        </p:nvSpPr>
        <p:spPr bwMode="auto">
          <a:xfrm>
            <a:off x="2133600" y="3352800"/>
            <a:ext cx="1295400" cy="1295400"/>
          </a:xfrm>
          <a:prstGeom prst="ellips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868363"/>
          </a:xfrm>
        </p:spPr>
        <p:txBody>
          <a:bodyPr/>
          <a:lstStyle/>
          <a:p>
            <a:r>
              <a:rPr lang="en-US" b="1" dirty="0" smtClean="0"/>
              <a:t>Aerosols and clouds</a:t>
            </a:r>
            <a:endParaRPr lang="en-US" b="1" dirty="0"/>
          </a:p>
        </p:txBody>
      </p:sp>
      <p:pic>
        <p:nvPicPr>
          <p:cNvPr id="488451" name="Picture 3" descr="mombl_seasonal_mean_nd_son"/>
          <p:cNvPicPr>
            <a:picLocks noChangeAspect="1" noChangeArrowheads="1"/>
          </p:cNvPicPr>
          <p:nvPr/>
        </p:nvPicPr>
        <p:blipFill>
          <a:blip r:embed="rId2" cstate="print"/>
          <a:srcRect t="-3720" b="-3720"/>
          <a:stretch>
            <a:fillRect/>
          </a:stretch>
        </p:blipFill>
        <p:spPr bwMode="auto">
          <a:xfrm>
            <a:off x="3657600" y="1143000"/>
            <a:ext cx="5486400" cy="5453063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88452" name="Text Box 4"/>
          <p:cNvSpPr txBox="1">
            <a:spLocks noChangeArrowheads="1"/>
          </p:cNvSpPr>
          <p:nvPr/>
        </p:nvSpPr>
        <p:spPr bwMode="auto">
          <a:xfrm>
            <a:off x="4191000" y="6430963"/>
            <a:ext cx="4282904" cy="430887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 tIns="0" bIns="0">
            <a:spAutoFit/>
          </a:bodyPr>
          <a:lstStyle/>
          <a:p>
            <a:r>
              <a:rPr lang="en-US" sz="2800" baseline="0" dirty="0">
                <a:latin typeface="Calibri" pitchFamily="34" charset="0"/>
              </a:rPr>
              <a:t>Cloud droplet concentration</a:t>
            </a:r>
          </a:p>
        </p:txBody>
      </p:sp>
      <p:pic>
        <p:nvPicPr>
          <p:cNvPr id="488454" name="Picture 6"/>
          <p:cNvPicPr>
            <a:picLocks noChangeAspect="1" noChangeArrowheads="1"/>
          </p:cNvPicPr>
          <p:nvPr/>
        </p:nvPicPr>
        <p:blipFill>
          <a:blip r:embed="rId3"/>
          <a:srcRect l="2744" t="3665" r="2744" b="10994"/>
          <a:stretch>
            <a:fillRect/>
          </a:stretch>
        </p:blipFill>
        <p:spPr bwMode="auto">
          <a:xfrm>
            <a:off x="0" y="1600200"/>
            <a:ext cx="3962400" cy="26781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</p:pic>
      <p:sp>
        <p:nvSpPr>
          <p:cNvPr id="488455" name="Text Box 7"/>
          <p:cNvSpPr txBox="1">
            <a:spLocks noChangeArrowheads="1"/>
          </p:cNvSpPr>
          <p:nvPr/>
        </p:nvSpPr>
        <p:spPr bwMode="auto">
          <a:xfrm>
            <a:off x="838200" y="1371600"/>
            <a:ext cx="2109424" cy="369332"/>
          </a:xfrm>
          <a:prstGeom prst="rect">
            <a:avLst/>
          </a:prstGeom>
          <a:solidFill>
            <a:srgbClr val="003366"/>
          </a:solidFill>
          <a:ln w="2540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aseline="0" dirty="0" err="1" smtClean="0">
                <a:solidFill>
                  <a:schemeClr val="bg1"/>
                </a:solidFill>
                <a:latin typeface="Calibri" pitchFamily="34" charset="0"/>
              </a:rPr>
              <a:t>Chuquicamata</a:t>
            </a:r>
            <a:r>
              <a:rPr lang="en-US" sz="1800" baseline="0" dirty="0">
                <a:solidFill>
                  <a:schemeClr val="bg1"/>
                </a:solidFill>
                <a:latin typeface="Calibri" pitchFamily="34" charset="0"/>
              </a:rPr>
              <a:t>, Chile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" y="4495800"/>
            <a:ext cx="327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VOCALS-</a:t>
            </a:r>
            <a:r>
              <a:rPr lang="en-US" sz="2400" b="1" dirty="0" err="1" smtClean="0"/>
              <a:t>REx</a:t>
            </a:r>
            <a:r>
              <a:rPr lang="en-US" sz="2400" b="1" dirty="0" smtClean="0"/>
              <a:t>: DMS concentrations</a:t>
            </a:r>
          </a:p>
          <a:p>
            <a:pPr algn="ctr"/>
            <a:r>
              <a:rPr lang="en-US" sz="2400" b="1" dirty="0" smtClean="0"/>
              <a:t>insufficient to explain high aerosol/CCN concentrations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PIC_Drizz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9401" cy="32004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8649" t="668" r="3243" b="668"/>
          <a:stretch>
            <a:fillRect/>
          </a:stretch>
        </p:blipFill>
        <p:spPr bwMode="auto">
          <a:xfrm rot="16200000">
            <a:off x="3976060" y="1586540"/>
            <a:ext cx="3348958" cy="6576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096000" y="6519446"/>
            <a:ext cx="283744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Savic-Jovcic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and Stevens (2007)</a:t>
            </a:r>
            <a:endParaRPr lang="en-US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3352800"/>
            <a:ext cx="5078634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n-lt"/>
              </a:rPr>
              <a:t>without drizzle                      with drizzle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0"/>
            <a:ext cx="1981200" cy="685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Drizzle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625088" y="6488668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MODIS image courtesy of NASA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495800" y="914400"/>
            <a:ext cx="1295400" cy="1588"/>
          </a:xfrm>
          <a:prstGeom prst="straightConnector1">
            <a:avLst/>
          </a:prstGeom>
          <a:ln w="38100" cmpd="sng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24400" y="9906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200 km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" y="5257800"/>
            <a:ext cx="7010400" cy="646331"/>
          </a:xfrm>
          <a:prstGeom prst="rect">
            <a:avLst/>
          </a:prstGeom>
          <a:solidFill>
            <a:schemeClr val="tx1">
              <a:alpha val="4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POCKETS of OPEN CELLS (POCs)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792162"/>
          </a:xfrm>
        </p:spPr>
        <p:txBody>
          <a:bodyPr>
            <a:noAutofit/>
          </a:bodyPr>
          <a:lstStyle/>
          <a:p>
            <a:r>
              <a:rPr lang="en-US" sz="4000" b="1" dirty="0" err="1" smtClean="0"/>
              <a:t>Bistable</a:t>
            </a:r>
            <a:r>
              <a:rPr lang="en-US" sz="4000" b="1" dirty="0" smtClean="0"/>
              <a:t> regimes for the boundary layer?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772400" cy="358139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Baker and </a:t>
            </a:r>
            <a:r>
              <a:rPr lang="en-US" sz="2800" dirty="0" err="1" smtClean="0"/>
              <a:t>Charlson</a:t>
            </a:r>
            <a:r>
              <a:rPr lang="en-US" sz="2800" dirty="0" smtClean="0"/>
              <a:t> (1990) postulated the existence of </a:t>
            </a:r>
            <a:r>
              <a:rPr lang="en-US" sz="2800" b="1" dirty="0" smtClean="0"/>
              <a:t>two</a:t>
            </a:r>
            <a:r>
              <a:rPr lang="en-US" sz="2800" dirty="0" smtClean="0"/>
              <a:t> stable regimes for the boundary layer:</a:t>
            </a:r>
          </a:p>
          <a:p>
            <a:pPr lvl="1"/>
            <a:r>
              <a:rPr lang="en-US" sz="2400" dirty="0" smtClean="0"/>
              <a:t>a </a:t>
            </a:r>
            <a:r>
              <a:rPr lang="en-US" sz="2400" b="1" dirty="0" smtClean="0"/>
              <a:t>low CCN </a:t>
            </a:r>
            <a:r>
              <a:rPr lang="en-US" sz="2400" dirty="0" smtClean="0"/>
              <a:t>regime; balance between CCN production and loss by coalescence scavenging</a:t>
            </a:r>
          </a:p>
          <a:p>
            <a:pPr lvl="1"/>
            <a:r>
              <a:rPr lang="en-US" sz="2400" dirty="0" smtClean="0"/>
              <a:t>a </a:t>
            </a:r>
            <a:r>
              <a:rPr lang="en-US" sz="2400" b="1" dirty="0" smtClean="0"/>
              <a:t>high CCN </a:t>
            </a:r>
            <a:r>
              <a:rPr lang="en-US" sz="2400" dirty="0" smtClean="0"/>
              <a:t>regime; balance between CCN production and Brownian coagulation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Baker and </a:t>
            </a:r>
            <a:r>
              <a:rPr lang="en-US" sz="4000" b="1" dirty="0" err="1" smtClean="0"/>
              <a:t>Charlson’s</a:t>
            </a:r>
            <a:r>
              <a:rPr lang="en-US" sz="4000" b="1" dirty="0" smtClean="0"/>
              <a:t> regimes</a:t>
            </a:r>
            <a:endParaRPr lang="en-US" sz="40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1219200" y="1371600"/>
            <a:ext cx="6781800" cy="4473575"/>
            <a:chOff x="1219200" y="1600200"/>
            <a:chExt cx="6781800" cy="4473575"/>
          </a:xfrm>
        </p:grpSpPr>
        <p:pic>
          <p:nvPicPr>
            <p:cNvPr id="85000" name="Picture 8" descr="bistable_graph"/>
            <p:cNvPicPr>
              <a:picLocks noGrp="1" noChangeAspect="1" noChangeArrowheads="1"/>
            </p:cNvPicPr>
            <p:nvPr>
              <p:ph idx="1"/>
            </p:nvPr>
          </p:nvPicPr>
          <p:blipFill>
            <a:blip r:embed="rId2" cstate="print"/>
            <a:srcRect l="-2850" t="-4451" r="-2850" b="-4451"/>
            <a:stretch>
              <a:fillRect/>
            </a:stretch>
          </p:blipFill>
          <p:spPr>
            <a:xfrm>
              <a:off x="1219200" y="1600200"/>
              <a:ext cx="6781800" cy="4473575"/>
            </a:xfrm>
            <a:solidFill>
              <a:schemeClr val="bg1"/>
            </a:solidFill>
            <a:ln w="25400">
              <a:solidFill>
                <a:schemeClr val="tx1"/>
              </a:solidFill>
            </a:ln>
          </p:spPr>
        </p:pic>
        <p:sp>
          <p:nvSpPr>
            <p:cNvPr id="85001" name="Text Box 9"/>
            <p:cNvSpPr txBox="1">
              <a:spLocks noChangeArrowheads="1"/>
            </p:cNvSpPr>
            <p:nvPr/>
          </p:nvSpPr>
          <p:spPr bwMode="auto">
            <a:xfrm>
              <a:off x="4419600" y="1905000"/>
              <a:ext cx="2583208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 baseline="0" dirty="0">
                  <a:solidFill>
                    <a:srgbClr val="00B050"/>
                  </a:solidFill>
                </a:rPr>
                <a:t>stable </a:t>
              </a:r>
              <a:r>
                <a:rPr lang="en-US" sz="2800" b="1" baseline="0" dirty="0" err="1">
                  <a:solidFill>
                    <a:srgbClr val="00B050"/>
                  </a:solidFill>
                </a:rPr>
                <a:t>equilibria</a:t>
              </a:r>
              <a:endParaRPr lang="en-US" sz="2800" b="1" baseline="0" dirty="0">
                <a:solidFill>
                  <a:srgbClr val="00B050"/>
                </a:solidFill>
              </a:endParaRPr>
            </a:p>
          </p:txBody>
        </p:sp>
        <p:sp>
          <p:nvSpPr>
            <p:cNvPr id="85002" name="Oval 10"/>
            <p:cNvSpPr>
              <a:spLocks noChangeArrowheads="1"/>
            </p:cNvSpPr>
            <p:nvPr/>
          </p:nvSpPr>
          <p:spPr bwMode="auto">
            <a:xfrm>
              <a:off x="3937000" y="2590800"/>
              <a:ext cx="762000" cy="762000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3" name="Oval 11"/>
            <p:cNvSpPr>
              <a:spLocks noChangeArrowheads="1"/>
            </p:cNvSpPr>
            <p:nvPr/>
          </p:nvSpPr>
          <p:spPr bwMode="auto">
            <a:xfrm>
              <a:off x="6985000" y="2578100"/>
              <a:ext cx="762000" cy="762000"/>
            </a:xfrm>
            <a:prstGeom prst="ellips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4" name="Text Box 12"/>
            <p:cNvSpPr txBox="1">
              <a:spLocks noChangeArrowheads="1"/>
            </p:cNvSpPr>
            <p:nvPr/>
          </p:nvSpPr>
          <p:spPr bwMode="auto">
            <a:xfrm>
              <a:off x="5410200" y="3429000"/>
              <a:ext cx="1661032" cy="757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b="1" baseline="0" dirty="0" smtClean="0">
                  <a:solidFill>
                    <a:srgbClr val="FF0000"/>
                  </a:solidFill>
                </a:rPr>
                <a:t>unstable</a:t>
              </a:r>
            </a:p>
            <a:p>
              <a:pPr>
                <a:lnSpc>
                  <a:spcPct val="90000"/>
                </a:lnSpc>
              </a:pPr>
              <a:r>
                <a:rPr lang="en-US" sz="2400" b="1" baseline="0" dirty="0" smtClean="0">
                  <a:solidFill>
                    <a:srgbClr val="FF0000"/>
                  </a:solidFill>
                </a:rPr>
                <a:t>equilibrium</a:t>
              </a:r>
              <a:endParaRPr lang="en-US" sz="2400" b="1" baseline="0" dirty="0">
                <a:solidFill>
                  <a:srgbClr val="FF0000"/>
                </a:solidFill>
              </a:endParaRPr>
            </a:p>
          </p:txBody>
        </p:sp>
        <p:sp>
          <p:nvSpPr>
            <p:cNvPr id="85005" name="Oval 13"/>
            <p:cNvSpPr>
              <a:spLocks noChangeArrowheads="1"/>
            </p:cNvSpPr>
            <p:nvPr/>
          </p:nvSpPr>
          <p:spPr bwMode="auto">
            <a:xfrm>
              <a:off x="5905500" y="2565400"/>
              <a:ext cx="762000" cy="762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5273675" y="6216650"/>
            <a:ext cx="3703001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1800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reproduced from Baker and </a:t>
            </a:r>
            <a:r>
              <a:rPr lang="en-US" sz="1800" baseline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Charlson</a:t>
            </a:r>
            <a:r>
              <a:rPr lang="en-US" sz="1800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</a:p>
          <a:p>
            <a:r>
              <a:rPr lang="en-US" sz="1800" i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Nature</a:t>
            </a:r>
            <a:r>
              <a:rPr lang="en-US" sz="1800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800" b="1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345</a:t>
            </a:r>
            <a:r>
              <a:rPr lang="en-US" sz="1800" baseline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142-145, 1990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Mean cloud droplet concentration (MODIS)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3900" t="15938" r="2250" b="9375"/>
          <a:stretch>
            <a:fillRect/>
          </a:stretch>
        </p:blipFill>
        <p:spPr bwMode="auto">
          <a:xfrm>
            <a:off x="304800" y="1143000"/>
            <a:ext cx="849720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6324600"/>
            <a:ext cx="5562600" cy="533400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Wood and Hartmann, </a:t>
            </a:r>
            <a:r>
              <a: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J. </a:t>
            </a:r>
            <a:r>
              <a:rPr lang="en-US" sz="20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Clim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.,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2006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38276" name="Picture 4" descr="modis_training_image_gallery_plot"/>
          <p:cNvPicPr>
            <a:picLocks noChangeAspect="1" noChangeArrowheads="1"/>
          </p:cNvPicPr>
          <p:nvPr/>
        </p:nvPicPr>
        <p:blipFill>
          <a:blip r:embed="rId2"/>
          <a:srcRect l="-1524" t="22076" r="-1524" b="33115"/>
          <a:stretch>
            <a:fillRect/>
          </a:stretch>
        </p:blipFill>
        <p:spPr bwMode="auto">
          <a:xfrm>
            <a:off x="0" y="1143000"/>
            <a:ext cx="9144000" cy="49418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38277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68363"/>
          </a:xfrm>
        </p:spPr>
        <p:txBody>
          <a:bodyPr/>
          <a:lstStyle/>
          <a:p>
            <a:r>
              <a:rPr lang="en-US" sz="3200" b="1" dirty="0"/>
              <a:t>Shallow convection modes in the subtropical MBL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1"/>
          <p:cNvGrpSpPr/>
          <p:nvPr/>
        </p:nvGrpSpPr>
        <p:grpSpPr>
          <a:xfrm>
            <a:off x="3429000" y="96982"/>
            <a:ext cx="5585179" cy="4746500"/>
            <a:chOff x="3352800" y="528368"/>
            <a:chExt cx="5585179" cy="4746500"/>
          </a:xfrm>
        </p:grpSpPr>
        <p:pic>
          <p:nvPicPr>
            <p:cNvPr id="10" name="Picture 9" descr="VOCALS.2008302.terra.1km.jpg"/>
            <p:cNvPicPr>
              <a:picLocks noChangeAspect="1"/>
            </p:cNvPicPr>
            <p:nvPr/>
          </p:nvPicPr>
          <p:blipFill>
            <a:blip r:embed="rId2"/>
            <a:srcRect t="5483" r="18559" b="25308"/>
            <a:stretch>
              <a:fillRect/>
            </a:stretch>
          </p:blipFill>
          <p:spPr>
            <a:xfrm>
              <a:off x="3352800" y="528368"/>
              <a:ext cx="5585179" cy="47465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6705600" y="2209800"/>
              <a:ext cx="762000" cy="76200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VOCALS.2008302.terra.250m_crop_enhan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09800"/>
            <a:ext cx="4530344" cy="448056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81000" y="4191000"/>
            <a:ext cx="2362200" cy="2286000"/>
          </a:xfrm>
          <a:prstGeom prst="ellipse">
            <a:avLst/>
          </a:prstGeom>
          <a:noFill/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16"/>
          <p:cNvGrpSpPr/>
          <p:nvPr/>
        </p:nvGrpSpPr>
        <p:grpSpPr>
          <a:xfrm>
            <a:off x="2286000" y="2438400"/>
            <a:ext cx="1676400" cy="461665"/>
            <a:chOff x="2286000" y="2438400"/>
            <a:chExt cx="1676400" cy="461665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2286000" y="2895600"/>
              <a:ext cx="1676400" cy="2899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2590800" y="2438400"/>
              <a:ext cx="11176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100 km</a:t>
              </a:r>
              <a:endParaRPr lang="en-US" sz="2400" b="1" dirty="0"/>
            </a:p>
          </p:txBody>
        </p:sp>
      </p:grpSp>
      <p:pic>
        <p:nvPicPr>
          <p:cNvPr id="15" name="Picture 14" descr="2008_10_28_1500_GOES12_1_S1_crop_she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199" y="4322617"/>
            <a:ext cx="4754419" cy="2369127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5867400" y="4800600"/>
            <a:ext cx="838200" cy="609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0" y="228600"/>
            <a:ext cx="335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+mj-lt"/>
              </a:rPr>
              <a:t>October 27/28</a:t>
            </a:r>
            <a:r>
              <a:rPr lang="en-US" sz="2800" b="1" baseline="30000" dirty="0" smtClean="0">
                <a:latin typeface="+mj-lt"/>
              </a:rPr>
              <a:t>th</a:t>
            </a:r>
            <a:r>
              <a:rPr lang="en-US" sz="2800" b="1" dirty="0" smtClean="0">
                <a:latin typeface="+mj-lt"/>
              </a:rPr>
              <a:t> 2008</a:t>
            </a:r>
            <a:endParaRPr lang="en-US" sz="2800" b="1" dirty="0" smtClean="0"/>
          </a:p>
          <a:p>
            <a:pPr algn="ctr"/>
            <a:r>
              <a:rPr lang="en-US" sz="2800" b="1" dirty="0" smtClean="0">
                <a:latin typeface="+mj-lt"/>
              </a:rPr>
              <a:t>POC </a:t>
            </a:r>
            <a:r>
              <a:rPr lang="en-US" sz="2800" b="1" dirty="0" err="1" smtClean="0">
                <a:latin typeface="+mj-lt"/>
              </a:rPr>
              <a:t>Lagrangian</a:t>
            </a:r>
            <a:r>
              <a:rPr lang="en-US" sz="2800" b="1" dirty="0" smtClean="0">
                <a:latin typeface="+mj-lt"/>
              </a:rPr>
              <a:t> - BAe-146 &amp; NSF C-130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1000"/>
            <a:ext cx="7543800" cy="6093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4400" y="381000"/>
            <a:ext cx="6008055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Cloud effective radius (</a:t>
            </a:r>
            <a:r>
              <a:rPr lang="en-US" sz="3600" b="1" dirty="0" err="1" smtClean="0">
                <a:solidFill>
                  <a:schemeClr val="bg1"/>
                </a:solidFill>
                <a:latin typeface="+mj-lt"/>
              </a:rPr>
              <a:t>Minnis</a:t>
            </a:r>
            <a:r>
              <a:rPr lang="en-US" sz="3600" b="1" dirty="0" smtClean="0">
                <a:solidFill>
                  <a:schemeClr val="bg1"/>
                </a:solidFill>
                <a:latin typeface="+mj-lt"/>
              </a:rPr>
              <a:t>)</a:t>
            </a:r>
            <a:endParaRPr lang="en-US" sz="36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3124200" y="2667000"/>
            <a:ext cx="3810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3048000" y="2590800"/>
            <a:ext cx="457200" cy="304800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b="1" dirty="0" smtClean="0"/>
              <a:t>OPEN CELL MORPHOLOGY</a:t>
            </a:r>
            <a:endParaRPr lang="en-US" b="1" dirty="0"/>
          </a:p>
        </p:txBody>
      </p:sp>
      <p:grpSp>
        <p:nvGrpSpPr>
          <p:cNvPr id="3" name="Group 12"/>
          <p:cNvGrpSpPr/>
          <p:nvPr/>
        </p:nvGrpSpPr>
        <p:grpSpPr>
          <a:xfrm>
            <a:off x="0" y="1676400"/>
            <a:ext cx="9144000" cy="4382344"/>
            <a:chOff x="0" y="2475656"/>
            <a:chExt cx="9144000" cy="4382344"/>
          </a:xfrm>
        </p:grpSpPr>
        <p:pic>
          <p:nvPicPr>
            <p:cNvPr id="1026" name="Picture 2" descr="E:\Photographs\20081028\RF06\DSC07463.JPG"/>
            <p:cNvPicPr>
              <a:picLocks noChangeAspect="1" noChangeArrowheads="1"/>
            </p:cNvPicPr>
            <p:nvPr/>
          </p:nvPicPr>
          <p:blipFill>
            <a:blip r:embed="rId2"/>
            <a:srcRect t="36094"/>
            <a:stretch>
              <a:fillRect/>
            </a:stretch>
          </p:blipFill>
          <p:spPr bwMode="auto">
            <a:xfrm>
              <a:off x="0" y="2475656"/>
              <a:ext cx="9144000" cy="4382344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3733800" y="5105400"/>
              <a:ext cx="3232039" cy="46166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z="38100"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Optically thick cell walls</a:t>
              </a:r>
              <a:endParaRPr lang="en-US" sz="2400" b="1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76800" y="2819400"/>
              <a:ext cx="196579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/>
                <a:t>Optically thin </a:t>
              </a:r>
            </a:p>
            <a:p>
              <a:pPr algn="ctr"/>
              <a:r>
                <a:rPr lang="en-US" sz="2400" b="1" dirty="0" smtClean="0"/>
                <a:t>cell centers</a:t>
              </a:r>
              <a:endParaRPr lang="en-US" sz="2400" b="1" dirty="0"/>
            </a:p>
          </p:txBody>
        </p:sp>
        <p:sp>
          <p:nvSpPr>
            <p:cNvPr id="8" name="Freeform 7"/>
            <p:cNvSpPr/>
            <p:nvPr/>
          </p:nvSpPr>
          <p:spPr>
            <a:xfrm rot="914638">
              <a:off x="4495800" y="3200400"/>
              <a:ext cx="378692" cy="1108364"/>
            </a:xfrm>
            <a:custGeom>
              <a:avLst/>
              <a:gdLst>
                <a:gd name="connsiteX0" fmla="*/ 531092 w 531092"/>
                <a:gd name="connsiteY0" fmla="*/ 0 h 1108364"/>
                <a:gd name="connsiteX1" fmla="*/ 18473 w 531092"/>
                <a:gd name="connsiteY1" fmla="*/ 692727 h 1108364"/>
                <a:gd name="connsiteX2" fmla="*/ 420255 w 531092"/>
                <a:gd name="connsiteY2" fmla="*/ 1108364 h 110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1092" h="1108364">
                  <a:moveTo>
                    <a:pt x="531092" y="0"/>
                  </a:moveTo>
                  <a:cubicBezTo>
                    <a:pt x="284019" y="254000"/>
                    <a:pt x="36946" y="508000"/>
                    <a:pt x="18473" y="692727"/>
                  </a:cubicBezTo>
                  <a:cubicBezTo>
                    <a:pt x="0" y="877454"/>
                    <a:pt x="210127" y="992909"/>
                    <a:pt x="420255" y="1108364"/>
                  </a:cubicBezTo>
                </a:path>
              </a:pathLst>
            </a:custGeom>
            <a:ln w="254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11"/>
            <p:cNvGrpSpPr/>
            <p:nvPr/>
          </p:nvGrpSpPr>
          <p:grpSpPr>
            <a:xfrm>
              <a:off x="838200" y="3733801"/>
              <a:ext cx="2438400" cy="842665"/>
              <a:chOff x="3124200" y="1538589"/>
              <a:chExt cx="1676400" cy="461665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>
                <a:off x="3124200" y="1828800"/>
                <a:ext cx="1676400" cy="1588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3595688" y="1538589"/>
                <a:ext cx="9621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10 km</a:t>
                </a:r>
                <a:endParaRPr lang="en-US" sz="2400" b="1" dirty="0"/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4385453" y="6457890"/>
            <a:ext cx="4758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VOCALS NSF C-130, RF06, October 28, 2008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1910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Boundary cells</a:t>
            </a:r>
            <a:endParaRPr lang="en-US" b="1" dirty="0"/>
          </a:p>
        </p:txBody>
      </p:sp>
      <p:grpSp>
        <p:nvGrpSpPr>
          <p:cNvPr id="3" name="Group 17"/>
          <p:cNvGrpSpPr/>
          <p:nvPr/>
        </p:nvGrpSpPr>
        <p:grpSpPr>
          <a:xfrm>
            <a:off x="4419600" y="2590800"/>
            <a:ext cx="4425066" cy="4122821"/>
            <a:chOff x="4191000" y="1981201"/>
            <a:chExt cx="4589690" cy="4351867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91000" y="1994223"/>
              <a:ext cx="3952875" cy="4306020"/>
            </a:xfrm>
            <a:prstGeom prst="rect">
              <a:avLst/>
            </a:prstGeom>
            <a:noFill/>
            <a:ln w="222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cxnSp>
          <p:nvCxnSpPr>
            <p:cNvPr id="13" name="Straight Arrow Connector 12"/>
            <p:cNvCxnSpPr/>
            <p:nvPr/>
          </p:nvCxnSpPr>
          <p:spPr>
            <a:xfrm>
              <a:off x="5867400" y="3124200"/>
              <a:ext cx="2209800" cy="2725"/>
            </a:xfrm>
            <a:prstGeom prst="straightConnector1">
              <a:avLst/>
            </a:prstGeom>
            <a:ln w="31750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6553200" y="3124200"/>
              <a:ext cx="962123" cy="4339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</a:rPr>
                <a:t>60 km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4349070" y="2142068"/>
              <a:ext cx="4431620" cy="4191000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153400" y="1981201"/>
              <a:ext cx="621621" cy="434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23"/>
          <p:cNvGrpSpPr/>
          <p:nvPr/>
        </p:nvGrpSpPr>
        <p:grpSpPr>
          <a:xfrm>
            <a:off x="228600" y="152400"/>
            <a:ext cx="4267200" cy="4039616"/>
            <a:chOff x="228600" y="152400"/>
            <a:chExt cx="4267200" cy="4039616"/>
          </a:xfrm>
        </p:grpSpPr>
        <p:pic>
          <p:nvPicPr>
            <p:cNvPr id="6" name="Picture 5" descr="ops.goes-10.200810261415.ch1_vis_zoom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152400"/>
              <a:ext cx="4267200" cy="4039616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21" name="Rectangle 20"/>
            <p:cNvSpPr/>
            <p:nvPr/>
          </p:nvSpPr>
          <p:spPr>
            <a:xfrm>
              <a:off x="1349991" y="1156647"/>
              <a:ext cx="560696" cy="545910"/>
            </a:xfrm>
            <a:prstGeom prst="rect">
              <a:avLst/>
            </a:prstGeom>
            <a:noFill/>
            <a:ln w="254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 rot="1240251">
              <a:off x="674509" y="1855270"/>
              <a:ext cx="23759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POCKET of OPEN CELLS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1219200"/>
            <a:ext cx="4343400" cy="1428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19"/>
          <p:cNvGrpSpPr/>
          <p:nvPr/>
        </p:nvGrpSpPr>
        <p:grpSpPr>
          <a:xfrm>
            <a:off x="228600" y="3276600"/>
            <a:ext cx="2971800" cy="3429000"/>
            <a:chOff x="228600" y="3124200"/>
            <a:chExt cx="2971800" cy="3429000"/>
          </a:xfrm>
        </p:grpSpPr>
        <p:pic>
          <p:nvPicPr>
            <p:cNvPr id="8" name="Picture 7" descr="ops.goes-10.200810261215.ch1_vis_big_zoom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000" y="3124200"/>
              <a:ext cx="2819400" cy="3429000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sp>
          <p:nvSpPr>
            <p:cNvPr id="15" name="Oval 14"/>
            <p:cNvSpPr/>
            <p:nvPr/>
          </p:nvSpPr>
          <p:spPr>
            <a:xfrm>
              <a:off x="228600" y="3581400"/>
              <a:ext cx="1600200" cy="1524000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276600" y="5943600"/>
            <a:ext cx="1861856" cy="64633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C-band images</a:t>
            </a:r>
          </a:p>
          <a:p>
            <a:pPr algn="r"/>
            <a:r>
              <a:rPr lang="en-US" dirty="0" smtClean="0"/>
              <a:t>Matt Miller, NCSU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SC07418_edited.jpg"/>
          <p:cNvPicPr>
            <a:picLocks noChangeAspect="1"/>
          </p:cNvPicPr>
          <p:nvPr/>
        </p:nvPicPr>
        <p:blipFill>
          <a:blip r:embed="rId2"/>
          <a:srcRect b="1359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381000"/>
            <a:ext cx="7592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Boundary cell at dawn during RF06</a:t>
            </a:r>
            <a:endParaRPr lang="en-US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Conceptual model of POC edge</a:t>
            </a:r>
            <a:endParaRPr lang="en-US" sz="3600" b="1" dirty="0"/>
          </a:p>
        </p:txBody>
      </p:sp>
      <p:pic>
        <p:nvPicPr>
          <p:cNvPr id="6" name="Content Placeholder 5" descr="RF06_Conceptual_Model.jpg"/>
          <p:cNvPicPr>
            <a:picLocks noGrp="1" noChangeAspect="1"/>
          </p:cNvPicPr>
          <p:nvPr>
            <p:ph idx="1"/>
          </p:nvPr>
        </p:nvPicPr>
        <p:blipFill>
          <a:blip r:embed="rId2"/>
          <a:srcRect l="6732"/>
          <a:stretch>
            <a:fillRect/>
          </a:stretch>
        </p:blipFill>
        <p:spPr>
          <a:xfrm>
            <a:off x="-1" y="914400"/>
            <a:ext cx="9039783" cy="2362200"/>
          </a:xfrm>
        </p:spPr>
      </p:pic>
      <p:sp>
        <p:nvSpPr>
          <p:cNvPr id="7" name="TextBox 6"/>
          <p:cNvSpPr txBox="1"/>
          <p:nvPr/>
        </p:nvSpPr>
        <p:spPr>
          <a:xfrm>
            <a:off x="4724400" y="3429000"/>
            <a:ext cx="40895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Moderately polluted</a:t>
            </a:r>
          </a:p>
          <a:p>
            <a:r>
              <a:rPr lang="en-US" sz="2000" dirty="0" smtClean="0"/>
              <a:t>[CN = 500-1000 cm</a:t>
            </a:r>
            <a:r>
              <a:rPr lang="en-US" sz="2000" baseline="30000" dirty="0" smtClean="0"/>
              <a:t>-3</a:t>
            </a:r>
            <a:r>
              <a:rPr lang="en-US" sz="2000" dirty="0" smtClean="0"/>
              <a:t>, CCN = 100 cm</a:t>
            </a:r>
            <a:r>
              <a:rPr lang="en-US" sz="2000" baseline="30000" dirty="0" smtClean="0"/>
              <a:t>-3</a:t>
            </a:r>
            <a:r>
              <a:rPr lang="en-US" sz="2000" dirty="0" smtClean="0"/>
              <a:t>]</a:t>
            </a:r>
            <a:endParaRPr lang="en-US" sz="2000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3429000"/>
            <a:ext cx="377859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Extremely clean</a:t>
            </a:r>
          </a:p>
          <a:p>
            <a:r>
              <a:rPr lang="en-US" sz="2000" dirty="0" smtClean="0"/>
              <a:t>[CN = 20-50 cm</a:t>
            </a:r>
            <a:r>
              <a:rPr lang="en-US" sz="2000" baseline="30000" dirty="0" smtClean="0"/>
              <a:t>-3</a:t>
            </a:r>
            <a:r>
              <a:rPr lang="en-US" sz="2000" dirty="0" smtClean="0"/>
              <a:t>, CCN = 5-20 cm</a:t>
            </a:r>
            <a:r>
              <a:rPr lang="en-US" sz="2000" baseline="30000" dirty="0" smtClean="0"/>
              <a:t>-3</a:t>
            </a:r>
            <a:r>
              <a:rPr lang="en-US" sz="2000" dirty="0" smtClean="0"/>
              <a:t>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2819400"/>
            <a:ext cx="769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Decoupled MBL                              Relatively well-mixed MBL</a:t>
            </a:r>
          </a:p>
        </p:txBody>
      </p:sp>
      <p:pic>
        <p:nvPicPr>
          <p:cNvPr id="13" name="Picture 12" descr="VOCALS.2008302.terra.250m_XS_zoomth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419600"/>
            <a:ext cx="8229600" cy="19644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0" y="0"/>
            <a:ext cx="618143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AEROSOL NUMBER DISTRIBUTIONS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0" y="457200"/>
            <a:ext cx="9144000" cy="6189663"/>
            <a:chOff x="0" y="0"/>
            <a:chExt cx="9144000" cy="6189663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/>
            <a:srcRect l="2499" r="7500"/>
            <a:stretch>
              <a:fillRect/>
            </a:stretch>
          </p:blipFill>
          <p:spPr bwMode="auto">
            <a:xfrm>
              <a:off x="0" y="0"/>
              <a:ext cx="9144000" cy="6189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292" name="Text Box 4"/>
            <p:cNvSpPr txBox="1">
              <a:spLocks noChangeArrowheads="1"/>
            </p:cNvSpPr>
            <p:nvPr/>
          </p:nvSpPr>
          <p:spPr bwMode="auto">
            <a:xfrm>
              <a:off x="5791200" y="2346325"/>
              <a:ext cx="2971800" cy="3968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Times New Roman" pitchFamily="18" charset="0"/>
                </a:rPr>
                <a:t>Droplet Shatter in Cloud</a:t>
              </a:r>
            </a:p>
          </p:txBody>
        </p:sp>
        <p:sp>
          <p:nvSpPr>
            <p:cNvPr id="12293" name="Line 5"/>
            <p:cNvSpPr>
              <a:spLocks noChangeShapeType="1"/>
            </p:cNvSpPr>
            <p:nvPr/>
          </p:nvSpPr>
          <p:spPr bwMode="auto">
            <a:xfrm>
              <a:off x="2057400" y="381000"/>
              <a:ext cx="1588" cy="56388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294" name="Text Box 6"/>
            <p:cNvSpPr txBox="1">
              <a:spLocks noChangeArrowheads="1"/>
            </p:cNvSpPr>
            <p:nvPr/>
          </p:nvSpPr>
          <p:spPr bwMode="auto">
            <a:xfrm>
              <a:off x="6858000" y="685800"/>
              <a:ext cx="2166938" cy="3365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0000FF"/>
                  </a:solidFill>
                  <a:latin typeface="Times New Roman" pitchFamily="18" charset="0"/>
                </a:rPr>
                <a:t>Nominal CCN @ 0.2%</a:t>
              </a:r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>
              <a:off x="6629400" y="381000"/>
              <a:ext cx="1588" cy="56388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296" name="Text Box 8"/>
            <p:cNvSpPr txBox="1">
              <a:spLocks noChangeArrowheads="1"/>
            </p:cNvSpPr>
            <p:nvPr/>
          </p:nvSpPr>
          <p:spPr bwMode="auto">
            <a:xfrm>
              <a:off x="2590800" y="838200"/>
              <a:ext cx="2166937" cy="3365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rgbClr val="0000FF"/>
                  </a:solidFill>
                  <a:latin typeface="Times New Roman" pitchFamily="18" charset="0"/>
                </a:rPr>
                <a:t>Nominal CCN @ 0.2%</a:t>
              </a:r>
            </a:p>
          </p:txBody>
        </p:sp>
        <p:sp>
          <p:nvSpPr>
            <p:cNvPr id="12299" name="Text Box 11"/>
            <p:cNvSpPr txBox="1">
              <a:spLocks noChangeArrowheads="1"/>
            </p:cNvSpPr>
            <p:nvPr/>
          </p:nvSpPr>
          <p:spPr bwMode="auto">
            <a:xfrm>
              <a:off x="3784600" y="1133475"/>
              <a:ext cx="579438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0000FF"/>
                  </a:solidFill>
                  <a:latin typeface="Times New Roman" pitchFamily="18" charset="0"/>
                </a:rPr>
                <a:t>70/cc</a:t>
              </a:r>
            </a:p>
          </p:txBody>
        </p:sp>
        <p:sp>
          <p:nvSpPr>
            <p:cNvPr id="12300" name="Text Box 12"/>
            <p:cNvSpPr txBox="1">
              <a:spLocks noChangeArrowheads="1"/>
            </p:cNvSpPr>
            <p:nvPr/>
          </p:nvSpPr>
          <p:spPr bwMode="auto">
            <a:xfrm>
              <a:off x="3810000" y="3810000"/>
              <a:ext cx="579438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0000FF"/>
                  </a:solidFill>
                  <a:latin typeface="Times New Roman" pitchFamily="18" charset="0"/>
                </a:rPr>
                <a:t>15/cc</a:t>
              </a:r>
            </a:p>
          </p:txBody>
        </p:sp>
        <p:sp>
          <p:nvSpPr>
            <p:cNvPr id="12301" name="Text Box 13"/>
            <p:cNvSpPr txBox="1">
              <a:spLocks noChangeArrowheads="1"/>
            </p:cNvSpPr>
            <p:nvPr/>
          </p:nvSpPr>
          <p:spPr bwMode="auto">
            <a:xfrm>
              <a:off x="3810000" y="2514600"/>
              <a:ext cx="490538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0000FF"/>
                  </a:solidFill>
                  <a:latin typeface="Times New Roman" pitchFamily="18" charset="0"/>
                </a:rPr>
                <a:t>2/cc</a:t>
              </a:r>
            </a:p>
          </p:txBody>
        </p:sp>
        <p:sp>
          <p:nvSpPr>
            <p:cNvPr id="12302" name="Text Box 14"/>
            <p:cNvSpPr txBox="1">
              <a:spLocks noChangeArrowheads="1"/>
            </p:cNvSpPr>
            <p:nvPr/>
          </p:nvSpPr>
          <p:spPr bwMode="auto">
            <a:xfrm>
              <a:off x="3810000" y="5181600"/>
              <a:ext cx="579438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0000FF"/>
                  </a:solidFill>
                  <a:latin typeface="Times New Roman" pitchFamily="18" charset="0"/>
                </a:rPr>
                <a:t>10/cc</a:t>
              </a:r>
            </a:p>
          </p:txBody>
        </p:sp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8335963" y="1133475"/>
              <a:ext cx="579437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0000FF"/>
                  </a:solidFill>
                  <a:latin typeface="Times New Roman" pitchFamily="18" charset="0"/>
                </a:rPr>
                <a:t>70/cc</a:t>
              </a:r>
            </a:p>
          </p:txBody>
        </p:sp>
        <p:sp>
          <p:nvSpPr>
            <p:cNvPr id="12304" name="Text Box 16"/>
            <p:cNvSpPr txBox="1">
              <a:spLocks noChangeArrowheads="1"/>
            </p:cNvSpPr>
            <p:nvPr/>
          </p:nvSpPr>
          <p:spPr bwMode="auto">
            <a:xfrm>
              <a:off x="8305800" y="3810000"/>
              <a:ext cx="579438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0000FF"/>
                  </a:solidFill>
                  <a:latin typeface="Times New Roman" pitchFamily="18" charset="0"/>
                </a:rPr>
                <a:t>90/cc</a:t>
              </a:r>
            </a:p>
          </p:txBody>
        </p:sp>
        <p:sp>
          <p:nvSpPr>
            <p:cNvPr id="12305" name="Text Box 17"/>
            <p:cNvSpPr txBox="1">
              <a:spLocks noChangeArrowheads="1"/>
            </p:cNvSpPr>
            <p:nvPr/>
          </p:nvSpPr>
          <p:spPr bwMode="auto">
            <a:xfrm>
              <a:off x="8335963" y="5181600"/>
              <a:ext cx="579437" cy="3143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rgbClr val="0000FF"/>
                  </a:solidFill>
                  <a:latin typeface="Times New Roman" pitchFamily="18" charset="0"/>
                </a:rPr>
                <a:t>90/cc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152400"/>
            <a:ext cx="3429000" cy="1828800"/>
          </a:xfrm>
        </p:spPr>
        <p:txBody>
          <a:bodyPr>
            <a:normAutofit/>
          </a:bodyPr>
          <a:lstStyle/>
          <a:p>
            <a:r>
              <a:rPr lang="en-US" sz="3600" b="1" dirty="0"/>
              <a:t>Coalescence and CCN depletion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4724400"/>
            <a:ext cx="2819400" cy="2133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Loss rate of CCN number concentration through coalescence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µ"/>
            </a:pPr>
            <a:r>
              <a:rPr lang="en-US" sz="2400" i="1" dirty="0">
                <a:sym typeface="Symbol" pitchFamily="18" charset="2"/>
              </a:rPr>
              <a:t>LWP </a:t>
            </a:r>
            <a:r>
              <a:rPr lang="en-US" sz="2400" baseline="30000" dirty="0">
                <a:sym typeface="Symbol" pitchFamily="18" charset="2"/>
              </a:rPr>
              <a:t>2</a:t>
            </a:r>
          </a:p>
          <a:p>
            <a:pPr lvl="1">
              <a:lnSpc>
                <a:spcPct val="80000"/>
              </a:lnSpc>
              <a:buFont typeface="Symbol" pitchFamily="18" charset="2"/>
              <a:buChar char="µ"/>
            </a:pPr>
            <a:endParaRPr lang="en-US" sz="3600" baseline="30000" dirty="0">
              <a:sym typeface="Symbol" pitchFamily="18" charset="2"/>
            </a:endParaRPr>
          </a:p>
          <a:p>
            <a:pPr lvl="1">
              <a:lnSpc>
                <a:spcPct val="80000"/>
              </a:lnSpc>
              <a:buFont typeface="Symbol" pitchFamily="18" charset="2"/>
              <a:buNone/>
            </a:pPr>
            <a:endParaRPr lang="en-US" sz="3600" baseline="30000" dirty="0">
              <a:sym typeface="Symbol" pitchFamily="18" charset="2"/>
            </a:endParaRPr>
          </a:p>
          <a:p>
            <a:pPr lvl="1">
              <a:lnSpc>
                <a:spcPct val="80000"/>
              </a:lnSpc>
              <a:buFont typeface="Symbol" pitchFamily="18" charset="2"/>
              <a:buNone/>
            </a:pPr>
            <a:endParaRPr lang="en-US" sz="3600" baseline="30000" dirty="0">
              <a:sym typeface="Symbol" pitchFamily="18" charset="2"/>
            </a:endParaRPr>
          </a:p>
          <a:p>
            <a:pPr lvl="1">
              <a:lnSpc>
                <a:spcPct val="80000"/>
              </a:lnSpc>
              <a:buFont typeface="Symbol" pitchFamily="18" charset="2"/>
              <a:buNone/>
            </a:pPr>
            <a:endParaRPr lang="en-US" sz="3600" baseline="30000" dirty="0">
              <a:sym typeface="Symbol" pitchFamily="18" charset="2"/>
            </a:endParaRPr>
          </a:p>
          <a:p>
            <a:pPr lvl="1">
              <a:lnSpc>
                <a:spcPct val="80000"/>
              </a:lnSpc>
              <a:buFont typeface="Symbol" pitchFamily="18" charset="2"/>
              <a:buNone/>
            </a:pPr>
            <a:endParaRPr lang="en-US" sz="3600" baseline="30000" dirty="0">
              <a:sym typeface="Symbol" pitchFamily="18" charset="2"/>
            </a:endParaRPr>
          </a:p>
        </p:txBody>
      </p:sp>
      <p:pic>
        <p:nvPicPr>
          <p:cNvPr id="435204" name="Picture 4" descr="coalescence_loss"/>
          <p:cNvPicPr>
            <a:picLocks noChangeAspect="1" noChangeArrowheads="1"/>
          </p:cNvPicPr>
          <p:nvPr/>
        </p:nvPicPr>
        <p:blipFill>
          <a:blip r:embed="rId2" cstate="print"/>
          <a:srcRect l="-1936" t="-2242" r="-1936" b="-2242"/>
          <a:stretch>
            <a:fillRect/>
          </a:stretch>
        </p:blipFill>
        <p:spPr bwMode="auto">
          <a:xfrm>
            <a:off x="0" y="0"/>
            <a:ext cx="5260932" cy="4572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11815" t="20114" b="14629"/>
          <a:stretch>
            <a:fillRect/>
          </a:stretch>
        </p:blipFill>
        <p:spPr bwMode="auto">
          <a:xfrm>
            <a:off x="4267200" y="3886200"/>
            <a:ext cx="4800600" cy="286925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Steady-state </a:t>
            </a:r>
            <a:r>
              <a:rPr lang="en-US" sz="4000" b="1" dirty="0" smtClean="0"/>
              <a:t>cloud condensation nucleus (CCN) </a:t>
            </a:r>
            <a:r>
              <a:rPr lang="en-US" sz="4000" b="1" dirty="0"/>
              <a:t>model</a:t>
            </a:r>
          </a:p>
        </p:txBody>
      </p:sp>
      <p:pic>
        <p:nvPicPr>
          <p:cNvPr id="436228" name="Picture 4" descr="critlwpa"/>
          <p:cNvPicPr>
            <a:picLocks noChangeAspect="1" noChangeArrowheads="1"/>
          </p:cNvPicPr>
          <p:nvPr/>
        </p:nvPicPr>
        <p:blipFill>
          <a:blip r:embed="rId2" cstate="print"/>
          <a:srcRect l="-1942" t="-2100" r="-1942" b="6299"/>
          <a:stretch>
            <a:fillRect/>
          </a:stretch>
        </p:blipFill>
        <p:spPr bwMode="auto">
          <a:xfrm>
            <a:off x="3505200" y="1447800"/>
            <a:ext cx="5638800" cy="48101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36230" name="Text Box 6"/>
          <p:cNvSpPr txBox="1">
            <a:spLocks noChangeArrowheads="1"/>
          </p:cNvSpPr>
          <p:nvPr/>
        </p:nvSpPr>
        <p:spPr bwMode="auto">
          <a:xfrm>
            <a:off x="152400" y="1066800"/>
            <a:ext cx="3276600" cy="5632311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u="sng" baseline="0" dirty="0"/>
              <a:t>Assumptions:</a:t>
            </a:r>
          </a:p>
          <a:p>
            <a:pPr algn="l"/>
            <a:endParaRPr lang="en-US" sz="2400" baseline="0" dirty="0"/>
          </a:p>
          <a:p>
            <a:pPr algn="l"/>
            <a:r>
              <a:rPr lang="en-US" sz="2400" baseline="0" dirty="0"/>
              <a:t>1. Wind-driven sea-salt </a:t>
            </a:r>
          </a:p>
          <a:p>
            <a:pPr algn="l"/>
            <a:r>
              <a:rPr lang="en-US" sz="2400" baseline="0" dirty="0"/>
              <a:t>production and       entrainment of 100 cm</a:t>
            </a:r>
            <a:r>
              <a:rPr lang="en-US" sz="2400" baseline="30000" dirty="0"/>
              <a:t>-3</a:t>
            </a:r>
            <a:r>
              <a:rPr lang="en-US" sz="2400" baseline="0" dirty="0"/>
              <a:t>  from free-troposphere </a:t>
            </a:r>
          </a:p>
          <a:p>
            <a:pPr algn="l"/>
            <a:r>
              <a:rPr lang="en-US" sz="2400" baseline="0" dirty="0"/>
              <a:t>are only aerosol sources.</a:t>
            </a:r>
          </a:p>
          <a:p>
            <a:pPr algn="l"/>
            <a:endParaRPr lang="en-US" sz="2400" baseline="0" dirty="0"/>
          </a:p>
          <a:p>
            <a:pPr algn="l"/>
            <a:r>
              <a:rPr lang="en-US" sz="2400" baseline="0" dirty="0"/>
              <a:t>2. Coalescence scavenging is the only loss term</a:t>
            </a:r>
          </a:p>
          <a:p>
            <a:pPr algn="l"/>
            <a:endParaRPr lang="en-US" sz="2400" baseline="0" dirty="0"/>
          </a:p>
          <a:p>
            <a:pPr algn="l"/>
            <a:r>
              <a:rPr lang="en-US" sz="2400" baseline="0" dirty="0"/>
              <a:t>3. Examine steady state solution for CCN concentration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4114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Pollution sources</a:t>
            </a:r>
            <a:endParaRPr lang="en-US" b="1" dirty="0"/>
          </a:p>
        </p:txBody>
      </p:sp>
      <p:pic>
        <p:nvPicPr>
          <p:cNvPr id="17410" name="Picture 2" descr="C:\proposals\VOCALS\satellite\modis_vocals_2008_285_to_2008_296\MOD06_L2.A2008293.1600.005.2008296234806.hdf.nh.hdf.png"/>
          <p:cNvPicPr>
            <a:picLocks noChangeAspect="1" noChangeArrowheads="1"/>
          </p:cNvPicPr>
          <p:nvPr/>
        </p:nvPicPr>
        <p:blipFill>
          <a:blip r:embed="rId2"/>
          <a:srcRect l="19200" t="5486"/>
          <a:stretch>
            <a:fillRect/>
          </a:stretch>
        </p:blipFill>
        <p:spPr bwMode="auto">
          <a:xfrm>
            <a:off x="152400" y="990600"/>
            <a:ext cx="4639714" cy="3799001"/>
          </a:xfrm>
          <a:prstGeom prst="rect">
            <a:avLst/>
          </a:prstGeom>
          <a:noFill/>
        </p:spPr>
      </p:pic>
      <p:pic>
        <p:nvPicPr>
          <p:cNvPr id="17411" name="Picture 3" descr="C:\proposals\VOCALS\satellite\modis_vocals_2008_285_to_2008_296\MYD06_L2.A2008289.1910.005.2008291013106.hdf.nh.hdf.png"/>
          <p:cNvPicPr>
            <a:picLocks noChangeAspect="1" noChangeArrowheads="1"/>
          </p:cNvPicPr>
          <p:nvPr/>
        </p:nvPicPr>
        <p:blipFill>
          <a:blip r:embed="rId3"/>
          <a:srcRect l="19200" t="6857" b="6857"/>
          <a:stretch>
            <a:fillRect/>
          </a:stretch>
        </p:blipFill>
        <p:spPr bwMode="auto">
          <a:xfrm>
            <a:off x="2743200" y="3200400"/>
            <a:ext cx="4771660" cy="356685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667000" y="1219200"/>
            <a:ext cx="1600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Oct 19</a:t>
            </a:r>
            <a:r>
              <a:rPr kumimoji="0" lang="en-US" sz="24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th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ea typeface="+mj-ea"/>
                <a:cs typeface="+mj-cs"/>
              </a:rPr>
              <a:t>Hook mode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4" name="Picture 3" descr="mombl_seasonal_mean_nd_son"/>
          <p:cNvPicPr>
            <a:picLocks noChangeAspect="1" noChangeArrowheads="1"/>
          </p:cNvPicPr>
          <p:nvPr/>
        </p:nvPicPr>
        <p:blipFill>
          <a:blip r:embed="rId4" cstate="print"/>
          <a:srcRect l="10000" t="-1802" r="16667" b="7207"/>
          <a:stretch>
            <a:fillRect/>
          </a:stretch>
        </p:blipFill>
        <p:spPr bwMode="auto">
          <a:xfrm>
            <a:off x="5486400" y="152399"/>
            <a:ext cx="3492664" cy="41677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971800" y="3352800"/>
            <a:ext cx="1981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Oct 15</a:t>
            </a:r>
            <a:r>
              <a:rPr kumimoji="0" lang="en-US" sz="2200" b="1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th</a:t>
            </a: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dirty="0" smtClean="0">
                <a:ea typeface="+mj-ea"/>
                <a:cs typeface="+mj-cs"/>
              </a:rPr>
              <a:t>Coastal mode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pic>
        <p:nvPicPr>
          <p:cNvPr id="10" name="Picture 9" descr="mombl_seasonal_mean_nd_son"/>
          <p:cNvPicPr>
            <a:picLocks noChangeAspect="1" noChangeArrowheads="1"/>
          </p:cNvPicPr>
          <p:nvPr/>
        </p:nvPicPr>
        <p:blipFill>
          <a:blip r:embed="rId5" cstate="print"/>
          <a:srcRect t="91892" b="-1802"/>
          <a:stretch>
            <a:fillRect/>
          </a:stretch>
        </p:blipFill>
        <p:spPr bwMode="auto">
          <a:xfrm>
            <a:off x="5486400" y="3962400"/>
            <a:ext cx="3501939" cy="36992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28600" y="5867400"/>
            <a:ext cx="24935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Two “modes”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2590800" cy="6858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Hook origin</a:t>
            </a:r>
            <a:endParaRPr lang="en-US" sz="3600" b="1" dirty="0"/>
          </a:p>
        </p:txBody>
      </p:sp>
      <p:pic>
        <p:nvPicPr>
          <p:cNvPr id="5" name="Picture 4" descr="ops.goes-10.200810170615.ch4_2_diff.jpg"/>
          <p:cNvPicPr>
            <a:picLocks noChangeAspect="1"/>
          </p:cNvPicPr>
          <p:nvPr/>
        </p:nvPicPr>
        <p:blipFill>
          <a:blip r:embed="rId2"/>
          <a:srcRect l="34133" t="4800" b="3200"/>
          <a:stretch>
            <a:fillRect/>
          </a:stretch>
        </p:blipFill>
        <p:spPr>
          <a:xfrm>
            <a:off x="3200400" y="365760"/>
            <a:ext cx="2823225" cy="26289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Picture 3" descr="ops.goes-10.200810200615.ch4_2_diff.jpg"/>
          <p:cNvPicPr>
            <a:picLocks noChangeAspect="1"/>
          </p:cNvPicPr>
          <p:nvPr/>
        </p:nvPicPr>
        <p:blipFill>
          <a:blip r:embed="rId3"/>
          <a:srcRect l="34133" t="4800" b="3200"/>
          <a:stretch>
            <a:fillRect/>
          </a:stretch>
        </p:blipFill>
        <p:spPr>
          <a:xfrm>
            <a:off x="6172200" y="3352800"/>
            <a:ext cx="2823225" cy="26289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 descr="ops.goes-10.200810190615.ch4_2_diff.jpg"/>
          <p:cNvPicPr>
            <a:picLocks noChangeAspect="1"/>
          </p:cNvPicPr>
          <p:nvPr/>
        </p:nvPicPr>
        <p:blipFill>
          <a:blip r:embed="rId4"/>
          <a:srcRect l="34133" t="4800" b="3200"/>
          <a:stretch>
            <a:fillRect/>
          </a:stretch>
        </p:blipFill>
        <p:spPr>
          <a:xfrm>
            <a:off x="3352800" y="3352800"/>
            <a:ext cx="2823225" cy="26289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 descr="ops.goes-10.200810180615.ch4_2_diff.jpg"/>
          <p:cNvPicPr>
            <a:picLocks noChangeAspect="1"/>
          </p:cNvPicPr>
          <p:nvPr/>
        </p:nvPicPr>
        <p:blipFill>
          <a:blip r:embed="rId5"/>
          <a:srcRect l="34133" t="4800" b="3200"/>
          <a:stretch>
            <a:fillRect/>
          </a:stretch>
        </p:blipFill>
        <p:spPr>
          <a:xfrm>
            <a:off x="533400" y="3352800"/>
            <a:ext cx="2823225" cy="26289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38200" y="5562600"/>
            <a:ext cx="7772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18 Oct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                              19 Oct                              20 Oct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29200" y="2362200"/>
            <a:ext cx="762000" cy="762000"/>
          </a:xfrm>
          <a:prstGeom prst="ellipse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4775" y="3181350"/>
            <a:ext cx="457176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50" dirty="0" smtClean="0"/>
              <a:t>10</a:t>
            </a:r>
          </a:p>
          <a:p>
            <a:endParaRPr lang="en-US" sz="2050" dirty="0" smtClean="0"/>
          </a:p>
          <a:p>
            <a:endParaRPr lang="en-US" sz="2050" dirty="0" smtClean="0"/>
          </a:p>
          <a:p>
            <a:endParaRPr lang="en-US" sz="2050" dirty="0" smtClean="0"/>
          </a:p>
          <a:p>
            <a:r>
              <a:rPr lang="en-US" sz="2050" dirty="0" smtClean="0"/>
              <a:t>20</a:t>
            </a:r>
          </a:p>
          <a:p>
            <a:endParaRPr lang="en-US" sz="2050" dirty="0" smtClean="0"/>
          </a:p>
          <a:p>
            <a:endParaRPr lang="en-US" sz="2050" dirty="0" smtClean="0"/>
          </a:p>
          <a:p>
            <a:endParaRPr lang="en-US" sz="2050" dirty="0" smtClean="0"/>
          </a:p>
          <a:p>
            <a:r>
              <a:rPr lang="en-US" sz="2050" dirty="0" smtClean="0"/>
              <a:t>30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876800" y="2286000"/>
            <a:ext cx="1104900" cy="800100"/>
            <a:chOff x="1371600" y="1524000"/>
            <a:chExt cx="1104900" cy="800100"/>
          </a:xfrm>
          <a:solidFill>
            <a:schemeClr val="bg1">
              <a:alpha val="51000"/>
            </a:schemeClr>
          </a:solidFill>
        </p:grpSpPr>
        <p:sp>
          <p:nvSpPr>
            <p:cNvPr id="12" name="Left-Right Arrow 11"/>
            <p:cNvSpPr>
              <a:spLocks noChangeAspect="1"/>
            </p:cNvSpPr>
            <p:nvPr/>
          </p:nvSpPr>
          <p:spPr>
            <a:xfrm>
              <a:off x="1371600" y="1752600"/>
              <a:ext cx="1104900" cy="339242"/>
            </a:xfrm>
            <a:prstGeom prst="leftRightArrow">
              <a:avLst>
                <a:gd name="adj1" fmla="val 46069"/>
                <a:gd name="adj2" fmla="val 50000"/>
              </a:avLst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own Arrow 12"/>
            <p:cNvSpPr>
              <a:spLocks noChangeAspect="1"/>
            </p:cNvSpPr>
            <p:nvPr/>
          </p:nvSpPr>
          <p:spPr>
            <a:xfrm>
              <a:off x="1752600" y="1524000"/>
              <a:ext cx="339242" cy="258166"/>
            </a:xfrm>
            <a:prstGeom prst="downArrow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own Arrow 13"/>
            <p:cNvSpPr>
              <a:spLocks noChangeAspect="1"/>
            </p:cNvSpPr>
            <p:nvPr/>
          </p:nvSpPr>
          <p:spPr>
            <a:xfrm flipV="1">
              <a:off x="1752600" y="2057400"/>
              <a:ext cx="339242" cy="266700"/>
            </a:xfrm>
            <a:prstGeom prst="downArrow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Freeform 17"/>
          <p:cNvSpPr/>
          <p:nvPr/>
        </p:nvSpPr>
        <p:spPr>
          <a:xfrm>
            <a:off x="4495800" y="1600200"/>
            <a:ext cx="971550" cy="1219200"/>
          </a:xfrm>
          <a:custGeom>
            <a:avLst/>
            <a:gdLst>
              <a:gd name="connsiteX0" fmla="*/ 971550 w 971550"/>
              <a:gd name="connsiteY0" fmla="*/ 1676400 h 1676400"/>
              <a:gd name="connsiteX1" fmla="*/ 895350 w 971550"/>
              <a:gd name="connsiteY1" fmla="*/ 1057275 h 1676400"/>
              <a:gd name="connsiteX2" fmla="*/ 571500 w 971550"/>
              <a:gd name="connsiteY2" fmla="*/ 533400 h 1676400"/>
              <a:gd name="connsiteX3" fmla="*/ 0 w 971550"/>
              <a:gd name="connsiteY3" fmla="*/ 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1550" h="1676400">
                <a:moveTo>
                  <a:pt x="971550" y="1676400"/>
                </a:moveTo>
                <a:cubicBezTo>
                  <a:pt x="966787" y="1462087"/>
                  <a:pt x="962025" y="1247775"/>
                  <a:pt x="895350" y="1057275"/>
                </a:cubicBezTo>
                <a:cubicBezTo>
                  <a:pt x="828675" y="866775"/>
                  <a:pt x="720725" y="709612"/>
                  <a:pt x="571500" y="533400"/>
                </a:cubicBezTo>
                <a:cubicBezTo>
                  <a:pt x="422275" y="357188"/>
                  <a:pt x="211137" y="178594"/>
                  <a:pt x="0" y="0"/>
                </a:cubicBezTo>
              </a:path>
            </a:pathLst>
          </a:custGeom>
          <a:ln w="635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248400" y="381000"/>
            <a:ext cx="2743200" cy="2590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noProof="0" dirty="0" smtClean="0">
                <a:ea typeface="+mj-ea"/>
                <a:cs typeface="+mj-cs"/>
              </a:rPr>
              <a:t>Night-time brightness temperature difference (Ch4-Ch2)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200" noProof="0" dirty="0" smtClean="0"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noProof="0" dirty="0" smtClean="0">
                <a:ea typeface="+mj-ea"/>
                <a:cs typeface="+mj-cs"/>
              </a:rPr>
              <a:t>- indicative of microphysical contrasts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3124200" y="2514600"/>
            <a:ext cx="1447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17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Oct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982663" y="1638300"/>
            <a:ext cx="1893887" cy="1590675"/>
          </a:xfrm>
          <a:custGeom>
            <a:avLst/>
            <a:gdLst>
              <a:gd name="connsiteX0" fmla="*/ 1893887 w 1893887"/>
              <a:gd name="connsiteY0" fmla="*/ 0 h 1590675"/>
              <a:gd name="connsiteX1" fmla="*/ 265112 w 1893887"/>
              <a:gd name="connsiteY1" fmla="*/ 704850 h 1590675"/>
              <a:gd name="connsiteX2" fmla="*/ 303212 w 1893887"/>
              <a:gd name="connsiteY2" fmla="*/ 1590675 h 159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93887" h="1590675">
                <a:moveTo>
                  <a:pt x="1893887" y="0"/>
                </a:moveTo>
                <a:cubicBezTo>
                  <a:pt x="1212055" y="219869"/>
                  <a:pt x="530224" y="439738"/>
                  <a:pt x="265112" y="704850"/>
                </a:cubicBezTo>
                <a:cubicBezTo>
                  <a:pt x="0" y="969962"/>
                  <a:pt x="151606" y="1280318"/>
                  <a:pt x="303212" y="1590675"/>
                </a:cubicBezTo>
              </a:path>
            </a:pathLst>
          </a:custGeom>
          <a:ln w="381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04800" y="5943600"/>
            <a:ext cx="3504486" cy="4078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50" dirty="0" smtClean="0"/>
              <a:t>90                   80                 70 </a:t>
            </a:r>
            <a:r>
              <a:rPr lang="en-US" sz="2050" baseline="30000" dirty="0" err="1" smtClean="0"/>
              <a:t>o</a:t>
            </a:r>
            <a:r>
              <a:rPr lang="en-US" sz="2050" dirty="0" err="1" smtClean="0"/>
              <a:t>W</a:t>
            </a:r>
            <a:endParaRPr lang="en-US" sz="2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3962400" cy="1143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Pollution survey missions</a:t>
            </a:r>
            <a:endParaRPr lang="en-US" sz="3600" b="1" dirty="0"/>
          </a:p>
        </p:txBody>
      </p:sp>
      <p:pic>
        <p:nvPicPr>
          <p:cNvPr id="18434" name="Picture 2" descr="C:\proposals\VOCALS\Field\Flights\RF11\GOES_Track_Overlay.jpg"/>
          <p:cNvPicPr>
            <a:picLocks noChangeAspect="1" noChangeArrowheads="1"/>
          </p:cNvPicPr>
          <p:nvPr/>
        </p:nvPicPr>
        <p:blipFill>
          <a:blip r:embed="rId2"/>
          <a:srcRect l="4669" t="4114" r="18677"/>
          <a:stretch>
            <a:fillRect/>
          </a:stretch>
        </p:blipFill>
        <p:spPr bwMode="auto">
          <a:xfrm>
            <a:off x="0" y="2362200"/>
            <a:ext cx="4495800" cy="3829522"/>
          </a:xfrm>
          <a:prstGeom prst="rect">
            <a:avLst/>
          </a:prstGeom>
          <a:noFill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 l="3329" r="6659"/>
          <a:stretch>
            <a:fillRect/>
          </a:stretch>
        </p:blipFill>
        <p:spPr bwMode="auto">
          <a:xfrm>
            <a:off x="4495800" y="3886200"/>
            <a:ext cx="4648200" cy="279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609600"/>
            <a:ext cx="436729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248400" y="152400"/>
            <a:ext cx="1316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[SO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] </a:t>
            </a:r>
            <a:r>
              <a:rPr lang="en-US" sz="2400" dirty="0" err="1" smtClean="0"/>
              <a:t>ppt</a:t>
            </a:r>
            <a:endParaRPr lang="en-US" sz="2400" dirty="0"/>
          </a:p>
        </p:txBody>
      </p:sp>
      <p:sp>
        <p:nvSpPr>
          <p:cNvPr id="9" name="Oval 8"/>
          <p:cNvSpPr/>
          <p:nvPr/>
        </p:nvSpPr>
        <p:spPr>
          <a:xfrm>
            <a:off x="0" y="4572000"/>
            <a:ext cx="1447800" cy="762000"/>
          </a:xfrm>
          <a:prstGeom prst="ellipse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3400" y="640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705600" y="25908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Cloud</a:t>
            </a:r>
            <a:endParaRPr lang="en-US" sz="2000" b="1" dirty="0"/>
          </a:p>
        </p:txBody>
      </p:sp>
      <p:cxnSp>
        <p:nvCxnSpPr>
          <p:cNvPr id="15" name="Straight Arrow Connector 14"/>
          <p:cNvCxnSpPr/>
          <p:nvPr/>
        </p:nvCxnSpPr>
        <p:spPr>
          <a:xfrm rot="16200000" flipV="1">
            <a:off x="6300788" y="2233612"/>
            <a:ext cx="495300" cy="447675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38200" y="1981200"/>
            <a:ext cx="2716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RF12, November 11</a:t>
            </a:r>
            <a:r>
              <a:rPr lang="en-US" b="1" baseline="30000" dirty="0" smtClean="0"/>
              <a:t>th</a:t>
            </a:r>
            <a:r>
              <a:rPr lang="en-US" b="1" dirty="0" smtClean="0"/>
              <a:t> 2008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-304800" y="4267200"/>
            <a:ext cx="2362200" cy="914400"/>
          </a:xfrm>
          <a:prstGeom prst="rect">
            <a:avLst/>
          </a:prstGeom>
          <a:solidFill>
            <a:schemeClr val="bg1">
              <a:lumMod val="65000"/>
              <a:alpha val="42000"/>
            </a:schemeClr>
          </a:solidFill>
          <a:ln>
            <a:solidFill>
              <a:schemeClr val="bg1"/>
            </a:solidFill>
          </a:ln>
          <a:scene3d>
            <a:camera prst="isometricLeftDown">
              <a:rot lat="2100000" lon="33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14400" y="6343650"/>
            <a:ext cx="1288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Santiago</a:t>
            </a:r>
            <a:endParaRPr lang="en-US" sz="24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pic>
        <p:nvPicPr>
          <p:cNvPr id="4" name="Picture 3" descr="Avenida_SanMart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81467"/>
            <a:ext cx="9144000" cy="25765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1295400"/>
            <a:ext cx="8686800" cy="250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800"/>
              </a:spcAft>
            </a:pPr>
            <a:r>
              <a:rPr lang="en-US" sz="2800" dirty="0" smtClean="0"/>
              <a:t>VOCALS-</a:t>
            </a:r>
            <a:r>
              <a:rPr lang="en-US" sz="2800" dirty="0" err="1" smtClean="0"/>
              <a:t>REx</a:t>
            </a:r>
            <a:r>
              <a:rPr lang="en-US" sz="2800" dirty="0" smtClean="0"/>
              <a:t> yielding important information to understand</a:t>
            </a:r>
          </a:p>
          <a:p>
            <a:pPr lvl="1">
              <a:lnSpc>
                <a:spcPct val="90000"/>
              </a:lnSpc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/>
              <a:t> Role of drizzle in controlling cloud structure and dynamics</a:t>
            </a:r>
          </a:p>
          <a:p>
            <a:pPr lvl="1">
              <a:lnSpc>
                <a:spcPct val="90000"/>
              </a:lnSpc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/>
              <a:t> Limits to the stability of marine stratocumulus decks</a:t>
            </a:r>
          </a:p>
          <a:p>
            <a:pPr lvl="1">
              <a:lnSpc>
                <a:spcPct val="90000"/>
              </a:lnSpc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/>
              <a:t> Processes controlling distribution of aerosol pollution over the SE Pacific</a:t>
            </a:r>
            <a:endParaRPr lang="en-US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Stratocumulus survey missions </a:t>
            </a:r>
            <a:br>
              <a:rPr lang="en-US" sz="4000" b="1" dirty="0" smtClean="0"/>
            </a:br>
            <a:r>
              <a:rPr lang="en-US" sz="3100" b="1" dirty="0" smtClean="0"/>
              <a:t>(along 20</a:t>
            </a:r>
            <a:r>
              <a:rPr lang="en-US" sz="3100" b="1" baseline="30000" dirty="0" smtClean="0"/>
              <a:t>o</a:t>
            </a:r>
            <a:r>
              <a:rPr lang="en-US" sz="3100" b="1" dirty="0" smtClean="0"/>
              <a:t>S parallel)</a:t>
            </a:r>
            <a:endParaRPr lang="en-US" sz="3100" b="1" dirty="0"/>
          </a:p>
        </p:txBody>
      </p:sp>
      <p:pic>
        <p:nvPicPr>
          <p:cNvPr id="4" name="Content Placeholder 3" descr="RF03_GOES_visbig_Overla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371600"/>
            <a:ext cx="7620000" cy="51887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914400"/>
          </a:xfrm>
        </p:spPr>
        <p:txBody>
          <a:bodyPr/>
          <a:lstStyle/>
          <a:p>
            <a:r>
              <a:rPr lang="en-US" dirty="0" smtClean="0"/>
              <a:t>20</a:t>
            </a:r>
            <a:r>
              <a:rPr lang="en-US" baseline="30000" dirty="0" smtClean="0"/>
              <a:t>o</a:t>
            </a:r>
            <a:r>
              <a:rPr lang="en-US" dirty="0" smtClean="0"/>
              <a:t>S Missions</a:t>
            </a:r>
            <a:endParaRPr lang="en-US" dirty="0"/>
          </a:p>
        </p:txBody>
      </p:sp>
      <p:grpSp>
        <p:nvGrpSpPr>
          <p:cNvPr id="3" name="Group 7"/>
          <p:cNvGrpSpPr/>
          <p:nvPr/>
        </p:nvGrpSpPr>
        <p:grpSpPr>
          <a:xfrm>
            <a:off x="533400" y="1219200"/>
            <a:ext cx="8057171" cy="3605191"/>
            <a:chOff x="533400" y="1066800"/>
            <a:chExt cx="8057171" cy="3605191"/>
          </a:xfrm>
        </p:grpSpPr>
        <p:pic>
          <p:nvPicPr>
            <p:cNvPr id="5" name="Picture 4" descr="RF04_MODIS_Terra_Overlay.jpg"/>
            <p:cNvPicPr>
              <a:picLocks noChangeAspect="1"/>
            </p:cNvPicPr>
            <p:nvPr/>
          </p:nvPicPr>
          <p:blipFill>
            <a:blip r:embed="rId2"/>
            <a:srcRect b="34286"/>
            <a:stretch>
              <a:fillRect/>
            </a:stretch>
          </p:blipFill>
          <p:spPr>
            <a:xfrm>
              <a:off x="533400" y="1066800"/>
              <a:ext cx="8057171" cy="360519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514600" y="1295400"/>
              <a:ext cx="1600200" cy="461665"/>
            </a:xfrm>
            <a:prstGeom prst="rect">
              <a:avLst/>
            </a:prstGeom>
            <a:solidFill>
              <a:schemeClr val="tx1">
                <a:alpha val="34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Calibri" pitchFamily="34" charset="0"/>
                </a:rPr>
                <a:t>20</a:t>
              </a:r>
              <a:r>
                <a:rPr lang="en-US" sz="2400" b="1" baseline="30000" dirty="0" smtClean="0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r>
                <a:rPr lang="en-US" sz="2400" b="1" dirty="0" smtClean="0">
                  <a:solidFill>
                    <a:schemeClr val="bg1"/>
                  </a:solidFill>
                  <a:latin typeface="Calibri" pitchFamily="34" charset="0"/>
                </a:rPr>
                <a:t>S/85</a:t>
              </a:r>
              <a:r>
                <a:rPr lang="en-US" sz="2400" b="1" baseline="30000" dirty="0" smtClean="0">
                  <a:solidFill>
                    <a:schemeClr val="bg1"/>
                  </a:solidFill>
                  <a:latin typeface="Calibri" pitchFamily="34" charset="0"/>
                </a:rPr>
                <a:t>o</a:t>
              </a:r>
              <a:r>
                <a:rPr lang="en-US" sz="2400" b="1" dirty="0" smtClean="0">
                  <a:solidFill>
                    <a:schemeClr val="bg1"/>
                  </a:solidFill>
                  <a:latin typeface="Calibri" pitchFamily="34" charset="0"/>
                </a:rPr>
                <a:t>W</a:t>
              </a:r>
              <a:endParaRPr lang="en-US" sz="24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21321855">
              <a:off x="3828667" y="2636248"/>
              <a:ext cx="303398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isometricBottomDown"/>
                <a:lightRig rig="threePt" dir="t"/>
              </a:scene3d>
              <a:sp3d z="31750"/>
            </a:bodyPr>
            <a:lstStyle/>
            <a:p>
              <a:r>
                <a:rPr lang="en-US" sz="3200" b="1" dirty="0" smtClean="0">
                  <a:latin typeface="Calibri" pitchFamily="34" charset="0"/>
                </a:rPr>
                <a:t>20</a:t>
              </a:r>
              <a:r>
                <a:rPr lang="en-US" sz="3200" b="1" baseline="30000" dirty="0" smtClean="0">
                  <a:latin typeface="Calibri" pitchFamily="34" charset="0"/>
                </a:rPr>
                <a:t>o</a:t>
              </a:r>
              <a:r>
                <a:rPr lang="en-US" sz="3200" b="1" dirty="0" smtClean="0">
                  <a:latin typeface="Calibri" pitchFamily="34" charset="0"/>
                </a:rPr>
                <a:t>S parallel</a:t>
              </a:r>
              <a:endParaRPr lang="en-US" sz="3200" b="1" dirty="0">
                <a:latin typeface="Calibri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09600" y="4191000"/>
            <a:ext cx="428623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alibri" pitchFamily="34" charset="0"/>
              </a:rPr>
              <a:t>RF04 10/23/2008 3-12 local</a:t>
            </a:r>
            <a:endParaRPr lang="en-US" sz="2800" b="1" dirty="0">
              <a:latin typeface="Calibri" pitchFamily="34" charset="0"/>
            </a:endParaRPr>
          </a:p>
        </p:txBody>
      </p:sp>
      <p:pic>
        <p:nvPicPr>
          <p:cNvPr id="11" name="Picture 10" descr="LonAltRHUMrf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48200"/>
            <a:ext cx="9144000" cy="19648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07894" y="5124020"/>
            <a:ext cx="769762" cy="167122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>
              <a:lnSpc>
                <a:spcPct val="92000"/>
              </a:lnSpc>
            </a:pPr>
            <a:r>
              <a:rPr lang="en-US" sz="1800" dirty="0" smtClean="0">
                <a:latin typeface="Calibri" pitchFamily="34" charset="0"/>
              </a:rPr>
              <a:t>10000</a:t>
            </a:r>
          </a:p>
          <a:p>
            <a:pPr algn="r">
              <a:lnSpc>
                <a:spcPct val="92000"/>
              </a:lnSpc>
            </a:pPr>
            <a:r>
              <a:rPr lang="en-US" sz="1800" dirty="0" smtClean="0">
                <a:latin typeface="Calibri" pitchFamily="34" charset="0"/>
              </a:rPr>
              <a:t>8000</a:t>
            </a:r>
          </a:p>
          <a:p>
            <a:pPr algn="r">
              <a:lnSpc>
                <a:spcPct val="92000"/>
              </a:lnSpc>
            </a:pPr>
            <a:r>
              <a:rPr lang="en-US" sz="1800" dirty="0" smtClean="0">
                <a:latin typeface="Calibri" pitchFamily="34" charset="0"/>
              </a:rPr>
              <a:t>6000</a:t>
            </a:r>
          </a:p>
          <a:p>
            <a:pPr algn="r">
              <a:lnSpc>
                <a:spcPct val="92000"/>
              </a:lnSpc>
            </a:pPr>
            <a:r>
              <a:rPr lang="en-US" sz="1800" dirty="0" smtClean="0">
                <a:latin typeface="Calibri" pitchFamily="34" charset="0"/>
              </a:rPr>
              <a:t>4000</a:t>
            </a:r>
          </a:p>
          <a:p>
            <a:pPr algn="r">
              <a:lnSpc>
                <a:spcPct val="92000"/>
              </a:lnSpc>
            </a:pPr>
            <a:r>
              <a:rPr lang="en-US" sz="1800" dirty="0" smtClean="0">
                <a:latin typeface="Calibri" pitchFamily="34" charset="0"/>
              </a:rPr>
              <a:t>2000</a:t>
            </a:r>
          </a:p>
          <a:p>
            <a:pPr algn="r">
              <a:lnSpc>
                <a:spcPct val="92000"/>
              </a:lnSpc>
            </a:pPr>
            <a:r>
              <a:rPr lang="en-US" sz="1800" dirty="0" smtClean="0">
                <a:latin typeface="Calibri" pitchFamily="34" charset="0"/>
              </a:rPr>
              <a:t>0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5200" y="4724400"/>
            <a:ext cx="2361480" cy="369332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0" bIns="0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Relative humidity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7800" y="6417416"/>
            <a:ext cx="7010400" cy="36933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en-US" sz="2400" b="1" dirty="0" smtClean="0">
                <a:latin typeface="Calibri" pitchFamily="34" charset="0"/>
              </a:rPr>
              <a:t>85                       80                         75                          70</a:t>
            </a:r>
            <a:r>
              <a:rPr lang="en-US" sz="2400" b="1" baseline="30000" dirty="0" smtClean="0">
                <a:latin typeface="Calibri" pitchFamily="34" charset="0"/>
              </a:rPr>
              <a:t>o</a:t>
            </a:r>
            <a:r>
              <a:rPr lang="en-US" sz="2400" b="1" dirty="0" smtClean="0">
                <a:latin typeface="Calibri" pitchFamily="34" charset="0"/>
              </a:rPr>
              <a:t>W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1543792" y="5510151"/>
            <a:ext cx="5997039" cy="427511"/>
          </a:xfrm>
          <a:custGeom>
            <a:avLst/>
            <a:gdLst>
              <a:gd name="connsiteX0" fmla="*/ 5997039 w 5997039"/>
              <a:gd name="connsiteY0" fmla="*/ 427511 h 427511"/>
              <a:gd name="connsiteX1" fmla="*/ 5248894 w 5997039"/>
              <a:gd name="connsiteY1" fmla="*/ 391885 h 427511"/>
              <a:gd name="connsiteX2" fmla="*/ 4726379 w 5997039"/>
              <a:gd name="connsiteY2" fmla="*/ 356259 h 427511"/>
              <a:gd name="connsiteX3" fmla="*/ 4168239 w 5997039"/>
              <a:gd name="connsiteY3" fmla="*/ 332509 h 427511"/>
              <a:gd name="connsiteX4" fmla="*/ 3693226 w 5997039"/>
              <a:gd name="connsiteY4" fmla="*/ 261257 h 427511"/>
              <a:gd name="connsiteX5" fmla="*/ 3004457 w 5997039"/>
              <a:gd name="connsiteY5" fmla="*/ 213755 h 427511"/>
              <a:gd name="connsiteX6" fmla="*/ 2291938 w 5997039"/>
              <a:gd name="connsiteY6" fmla="*/ 178130 h 427511"/>
              <a:gd name="connsiteX7" fmla="*/ 1520042 w 5997039"/>
              <a:gd name="connsiteY7" fmla="*/ 59376 h 427511"/>
              <a:gd name="connsiteX8" fmla="*/ 890650 w 5997039"/>
              <a:gd name="connsiteY8" fmla="*/ 47501 h 427511"/>
              <a:gd name="connsiteX9" fmla="*/ 0 w 5997039"/>
              <a:gd name="connsiteY9" fmla="*/ 0 h 42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7039" h="427511">
                <a:moveTo>
                  <a:pt x="5997039" y="427511"/>
                </a:moveTo>
                <a:lnTo>
                  <a:pt x="5248894" y="391885"/>
                </a:lnTo>
                <a:cubicBezTo>
                  <a:pt x="5037117" y="380010"/>
                  <a:pt x="4906488" y="366155"/>
                  <a:pt x="4726379" y="356259"/>
                </a:cubicBezTo>
                <a:cubicBezTo>
                  <a:pt x="4546270" y="346363"/>
                  <a:pt x="4340431" y="348343"/>
                  <a:pt x="4168239" y="332509"/>
                </a:cubicBezTo>
                <a:cubicBezTo>
                  <a:pt x="3996047" y="316675"/>
                  <a:pt x="3887190" y="281049"/>
                  <a:pt x="3693226" y="261257"/>
                </a:cubicBezTo>
                <a:cubicBezTo>
                  <a:pt x="3499262" y="241465"/>
                  <a:pt x="3004457" y="213755"/>
                  <a:pt x="3004457" y="213755"/>
                </a:cubicBezTo>
                <a:cubicBezTo>
                  <a:pt x="2770909" y="199901"/>
                  <a:pt x="2539340" y="203860"/>
                  <a:pt x="2291938" y="178130"/>
                </a:cubicBezTo>
                <a:cubicBezTo>
                  <a:pt x="2044536" y="152400"/>
                  <a:pt x="1753590" y="81148"/>
                  <a:pt x="1520042" y="59376"/>
                </a:cubicBezTo>
                <a:cubicBezTo>
                  <a:pt x="1286494" y="37605"/>
                  <a:pt x="1143990" y="57397"/>
                  <a:pt x="890650" y="47501"/>
                </a:cubicBezTo>
                <a:cubicBezTo>
                  <a:pt x="637310" y="37605"/>
                  <a:pt x="318655" y="18802"/>
                  <a:pt x="0" y="0"/>
                </a:cubicBezTo>
              </a:path>
            </a:pathLst>
          </a:custGeom>
          <a:ln w="22225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Millimeter cloud </a:t>
            </a:r>
            <a:r>
              <a:rPr lang="en-US" dirty="0"/>
              <a:t>radar, </a:t>
            </a:r>
            <a:r>
              <a:rPr lang="en-US" dirty="0" smtClean="0"/>
              <a:t>microphysics </a:t>
            </a:r>
            <a:r>
              <a:rPr lang="en-US" dirty="0"/>
              <a:t>aerosol data</a:t>
            </a:r>
          </a:p>
        </p:txBody>
      </p:sp>
      <p:pic>
        <p:nvPicPr>
          <p:cNvPr id="232452" name="Picture 4" descr="VOCALS_20S_RF03_Oct21_85W_to_73W_vers1"/>
          <p:cNvPicPr>
            <a:picLocks noChangeAspect="1" noChangeArrowheads="1"/>
          </p:cNvPicPr>
          <p:nvPr/>
        </p:nvPicPr>
        <p:blipFill>
          <a:blip r:embed="rId3"/>
          <a:srcRect l="48105" r="5293" b="51880"/>
          <a:stretch>
            <a:fillRect/>
          </a:stretch>
        </p:blipFill>
        <p:spPr bwMode="auto">
          <a:xfrm>
            <a:off x="381000" y="914400"/>
            <a:ext cx="7848600" cy="1519238"/>
          </a:xfrm>
          <a:prstGeom prst="rect">
            <a:avLst/>
          </a:prstGeom>
          <a:noFill/>
        </p:spPr>
      </p:pic>
      <p:pic>
        <p:nvPicPr>
          <p:cNvPr id="232453" name="Picture 5" descr="VOCALS_20S_RF03_Oct21_85W_to_73W_vers1"/>
          <p:cNvPicPr>
            <a:picLocks noChangeAspect="1" noChangeArrowheads="1"/>
          </p:cNvPicPr>
          <p:nvPr/>
        </p:nvPicPr>
        <p:blipFill>
          <a:blip r:embed="rId3"/>
          <a:srcRect r="51895" b="51880"/>
          <a:stretch>
            <a:fillRect/>
          </a:stretch>
        </p:blipFill>
        <p:spPr bwMode="auto">
          <a:xfrm>
            <a:off x="0" y="2514600"/>
            <a:ext cx="8077200" cy="1514475"/>
          </a:xfrm>
          <a:prstGeom prst="rect">
            <a:avLst/>
          </a:prstGeom>
          <a:noFill/>
        </p:spPr>
      </p:pic>
      <p:pic>
        <p:nvPicPr>
          <p:cNvPr id="232454" name="Picture 6" descr="VOCALS_20S_RF03_Oct21_85W_to_73W_vers1"/>
          <p:cNvPicPr>
            <a:picLocks noChangeAspect="1" noChangeArrowheads="1"/>
          </p:cNvPicPr>
          <p:nvPr/>
        </p:nvPicPr>
        <p:blipFill>
          <a:blip r:embed="rId3"/>
          <a:srcRect l="94707" b="-250"/>
          <a:stretch>
            <a:fillRect/>
          </a:stretch>
        </p:blipFill>
        <p:spPr bwMode="auto">
          <a:xfrm>
            <a:off x="8197850" y="914400"/>
            <a:ext cx="946150" cy="3352800"/>
          </a:xfrm>
          <a:prstGeom prst="rect">
            <a:avLst/>
          </a:prstGeom>
          <a:noFill/>
        </p:spPr>
      </p:pic>
      <p:sp>
        <p:nvSpPr>
          <p:cNvPr id="232455" name="Text Box 7"/>
          <p:cNvSpPr txBox="1">
            <a:spLocks noChangeArrowheads="1"/>
          </p:cNvSpPr>
          <p:nvPr/>
        </p:nvSpPr>
        <p:spPr bwMode="auto">
          <a:xfrm>
            <a:off x="304800" y="4038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32456" name="Text Box 8"/>
          <p:cNvSpPr txBox="1">
            <a:spLocks noChangeArrowheads="1"/>
          </p:cNvSpPr>
          <p:nvPr/>
        </p:nvSpPr>
        <p:spPr bwMode="auto">
          <a:xfrm>
            <a:off x="6019800" y="1143000"/>
            <a:ext cx="20367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Courtesy Dave Leon</a:t>
            </a:r>
            <a:endParaRPr lang="en-US"/>
          </a:p>
        </p:txBody>
      </p:sp>
      <p:pic>
        <p:nvPicPr>
          <p:cNvPr id="232457" name="Picture 9" descr="RF03_PCASP_Nd"/>
          <p:cNvPicPr>
            <a:picLocks noChangeAspect="1" noChangeArrowheads="1"/>
          </p:cNvPicPr>
          <p:nvPr/>
        </p:nvPicPr>
        <p:blipFill>
          <a:blip r:embed="rId4"/>
          <a:srcRect t="2774" r="7477" b="48671"/>
          <a:stretch>
            <a:fillRect/>
          </a:stretch>
        </p:blipFill>
        <p:spPr bwMode="auto">
          <a:xfrm>
            <a:off x="0" y="4038600"/>
            <a:ext cx="7772400" cy="2667000"/>
          </a:xfrm>
          <a:prstGeom prst="rect">
            <a:avLst/>
          </a:prstGeom>
          <a:noFill/>
        </p:spPr>
      </p:pic>
      <p:sp>
        <p:nvSpPr>
          <p:cNvPr id="232458" name="Text Box 10"/>
          <p:cNvSpPr txBox="1">
            <a:spLocks noChangeArrowheads="1"/>
          </p:cNvSpPr>
          <p:nvPr/>
        </p:nvSpPr>
        <p:spPr bwMode="auto">
          <a:xfrm>
            <a:off x="4038600" y="1143000"/>
            <a:ext cx="74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RF03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36685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 descr="VOCALS_20S_RF03_Oct21_85W_to_73W.png"/>
          <p:cNvPicPr>
            <a:picLocks noChangeAspect="1"/>
          </p:cNvPicPr>
          <p:nvPr/>
        </p:nvPicPr>
        <p:blipFill>
          <a:blip r:embed="rId2"/>
          <a:srcRect t="6400" r="4800"/>
          <a:stretch>
            <a:fillRect/>
          </a:stretch>
        </p:blipFill>
        <p:spPr>
          <a:xfrm>
            <a:off x="228600" y="100263"/>
            <a:ext cx="8915399" cy="4166937"/>
          </a:xfrm>
          <a:prstGeom prst="rect">
            <a:avLst/>
          </a:prstGeom>
        </p:spPr>
      </p:pic>
      <p:pic>
        <p:nvPicPr>
          <p:cNvPr id="6" name="Picture 5" descr="VOCALS_20S_RF04_Oct23_85W_to_73W.png"/>
          <p:cNvPicPr>
            <a:picLocks noChangeAspect="1"/>
          </p:cNvPicPr>
          <p:nvPr/>
        </p:nvPicPr>
        <p:blipFill>
          <a:blip r:embed="rId3"/>
          <a:srcRect t="6400" r="4800"/>
          <a:stretch>
            <a:fillRect/>
          </a:stretch>
        </p:blipFill>
        <p:spPr>
          <a:xfrm>
            <a:off x="228600" y="1600200"/>
            <a:ext cx="8915400" cy="3962400"/>
          </a:xfrm>
          <a:prstGeom prst="rect">
            <a:avLst/>
          </a:prstGeom>
        </p:spPr>
      </p:pic>
      <p:pic>
        <p:nvPicPr>
          <p:cNvPr id="5" name="Picture 4" descr="VOCALS_20S_RF05_Oct25_85W_to_73W.png"/>
          <p:cNvPicPr>
            <a:picLocks noChangeAspect="1"/>
          </p:cNvPicPr>
          <p:nvPr/>
        </p:nvPicPr>
        <p:blipFill>
          <a:blip r:embed="rId4"/>
          <a:srcRect t="6400" r="4800" b="28160"/>
          <a:stretch>
            <a:fillRect/>
          </a:stretch>
        </p:blipFill>
        <p:spPr>
          <a:xfrm>
            <a:off x="228600" y="3048000"/>
            <a:ext cx="8915400" cy="2663756"/>
          </a:xfrm>
          <a:prstGeom prst="rect">
            <a:avLst/>
          </a:prstGeom>
        </p:spPr>
      </p:pic>
      <p:pic>
        <p:nvPicPr>
          <p:cNvPr id="4" name="Content Placeholder 3" descr="VOCALS_20S_RF10_Nov06_85W_to_73W.png"/>
          <p:cNvPicPr>
            <a:picLocks noGrp="1" noChangeAspect="1"/>
          </p:cNvPicPr>
          <p:nvPr>
            <p:ph idx="1"/>
          </p:nvPr>
        </p:nvPicPr>
        <p:blipFill>
          <a:blip r:embed="rId5"/>
          <a:srcRect t="6400" r="4800" b="59520"/>
          <a:stretch>
            <a:fillRect/>
          </a:stretch>
        </p:blipFill>
        <p:spPr>
          <a:xfrm>
            <a:off x="228600" y="4419600"/>
            <a:ext cx="8915400" cy="1323527"/>
          </a:xfrm>
        </p:spPr>
      </p:pic>
      <p:sp>
        <p:nvSpPr>
          <p:cNvPr id="8" name="TextBox 7"/>
          <p:cNvSpPr txBox="1"/>
          <p:nvPr/>
        </p:nvSpPr>
        <p:spPr>
          <a:xfrm>
            <a:off x="306572" y="5759302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80" b="1" dirty="0" smtClean="0"/>
              <a:t>85         84         83          82         81          80          79         78         77          76         75          74        73</a:t>
            </a:r>
            <a:endParaRPr lang="en-US" sz="178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48000" y="6172200"/>
            <a:ext cx="3018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Longitude  [deg W]</a:t>
            </a:r>
            <a:endParaRPr lang="en-US" sz="2800" b="1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89098" cy="579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 rot="16200000">
            <a:off x="-380073" y="3074895"/>
            <a:ext cx="122180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Altitude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-205563" y="244549"/>
            <a:ext cx="762000" cy="179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40" b="1" dirty="0" smtClean="0"/>
              <a:t>2.0</a:t>
            </a:r>
          </a:p>
          <a:p>
            <a:pPr algn="r"/>
            <a:r>
              <a:rPr lang="en-US" sz="1840" b="1" dirty="0" smtClean="0"/>
              <a:t>1.5</a:t>
            </a:r>
          </a:p>
          <a:p>
            <a:pPr algn="r"/>
            <a:r>
              <a:rPr lang="en-US" sz="1840" b="1" dirty="0" smtClean="0"/>
              <a:t>1.0</a:t>
            </a:r>
          </a:p>
          <a:p>
            <a:pPr algn="r"/>
            <a:r>
              <a:rPr lang="en-US" sz="1840" b="1" dirty="0" smtClean="0"/>
              <a:t>0.5</a:t>
            </a:r>
          </a:p>
          <a:p>
            <a:pPr algn="r"/>
            <a:r>
              <a:rPr lang="en-US" sz="1840" b="1" dirty="0" smtClean="0"/>
              <a:t>0.0</a:t>
            </a:r>
          </a:p>
          <a:p>
            <a:pPr algn="r"/>
            <a:r>
              <a:rPr lang="en-US" sz="1840" b="1" dirty="0" smtClean="0"/>
              <a:t>[km]</a:t>
            </a:r>
            <a:endParaRPr lang="en-US" sz="184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0" y="152400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Oct 21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620000" y="1676400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Oct 23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696200" y="3124200"/>
            <a:ext cx="100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Oct 25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696200" y="4495800"/>
            <a:ext cx="921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Nov 6</a:t>
            </a:r>
            <a:endParaRPr lang="en-US" sz="2400" b="1" dirty="0"/>
          </a:p>
        </p:txBody>
      </p:sp>
      <p:grpSp>
        <p:nvGrpSpPr>
          <p:cNvPr id="26" name="Group 25"/>
          <p:cNvGrpSpPr/>
          <p:nvPr/>
        </p:nvGrpSpPr>
        <p:grpSpPr>
          <a:xfrm>
            <a:off x="609600" y="1905000"/>
            <a:ext cx="6705600" cy="382588"/>
            <a:chOff x="609600" y="1905000"/>
            <a:chExt cx="6705600" cy="38258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609600" y="1905000"/>
              <a:ext cx="2514600" cy="1588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5486400" y="2209800"/>
              <a:ext cx="762000" cy="1588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553200" y="2286000"/>
              <a:ext cx="762000" cy="1588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ounded Rectangle 26"/>
          <p:cNvSpPr/>
          <p:nvPr/>
        </p:nvSpPr>
        <p:spPr>
          <a:xfrm>
            <a:off x="7391400" y="228600"/>
            <a:ext cx="1447800" cy="541020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Stratocumulus Funnel Clouds</a:t>
            </a:r>
            <a:endParaRPr lang="en-US" sz="3600" b="1" dirty="0"/>
          </a:p>
        </p:txBody>
      </p:sp>
      <p:pic>
        <p:nvPicPr>
          <p:cNvPr id="4" name="Picture 3" descr="zuidema_onefunnel2.jpg"/>
          <p:cNvPicPr>
            <a:picLocks noChangeAspect="1"/>
          </p:cNvPicPr>
          <p:nvPr/>
        </p:nvPicPr>
        <p:blipFill>
          <a:blip r:embed="rId2"/>
          <a:srcRect l="7875" r="15750" b="22500"/>
          <a:stretch>
            <a:fillRect/>
          </a:stretch>
        </p:blipFill>
        <p:spPr>
          <a:xfrm>
            <a:off x="228600" y="1371600"/>
            <a:ext cx="3724656" cy="2834647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170" name="Picture 2" descr="C:\proposals\VOCALS\Field\Presentations\Funnel\research.Ron_Brown_Sounding.200811201205.skewt.gif"/>
          <p:cNvPicPr>
            <a:picLocks noChangeAspect="1" noChangeArrowheads="1"/>
          </p:cNvPicPr>
          <p:nvPr/>
        </p:nvPicPr>
        <p:blipFill>
          <a:blip r:embed="rId3"/>
          <a:srcRect l="9697" t="9412" r="7273" b="12549"/>
          <a:stretch>
            <a:fillRect/>
          </a:stretch>
        </p:blipFill>
        <p:spPr bwMode="auto">
          <a:xfrm>
            <a:off x="4038599" y="762000"/>
            <a:ext cx="4826079" cy="3505200"/>
          </a:xfrm>
          <a:prstGeom prst="rect">
            <a:avLst/>
          </a:prstGeom>
          <a:noFill/>
        </p:spPr>
      </p:pic>
      <p:pic>
        <p:nvPicPr>
          <p:cNvPr id="8" name="Picture 2" descr="RHI_20081120_1123_DZ_35_zoom"/>
          <p:cNvPicPr>
            <a:picLocks noChangeAspect="1" noChangeArrowheads="1"/>
          </p:cNvPicPr>
          <p:nvPr/>
        </p:nvPicPr>
        <p:blipFill>
          <a:blip r:embed="rId4"/>
          <a:srcRect t="21389" b="32713"/>
          <a:stretch>
            <a:fillRect/>
          </a:stretch>
        </p:blipFill>
        <p:spPr bwMode="auto">
          <a:xfrm>
            <a:off x="228600" y="4495800"/>
            <a:ext cx="8610600" cy="2194570"/>
          </a:xfrm>
          <a:prstGeom prst="rect">
            <a:avLst/>
          </a:prstGeom>
          <a:noFill/>
        </p:spPr>
      </p:pic>
      <p:cxnSp>
        <p:nvCxnSpPr>
          <p:cNvPr id="10" name="Straight Arrow Connector 9"/>
          <p:cNvCxnSpPr/>
          <p:nvPr/>
        </p:nvCxnSpPr>
        <p:spPr>
          <a:xfrm rot="5400000">
            <a:off x="-190500" y="5905500"/>
            <a:ext cx="1296194" cy="794"/>
          </a:xfrm>
          <a:prstGeom prst="straightConnector1">
            <a:avLst/>
          </a:prstGeom>
          <a:ln w="381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8340" y="5473995"/>
            <a:ext cx="72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2km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609600" y="4648200"/>
            <a:ext cx="4953000" cy="1588"/>
          </a:xfrm>
          <a:prstGeom prst="straightConnector1">
            <a:avLst/>
          </a:prstGeom>
          <a:ln w="381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0800" y="4648200"/>
            <a:ext cx="72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5km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0" y="990600"/>
            <a:ext cx="27178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20 Nov 2008, 85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W 20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S</a:t>
            </a:r>
            <a:endParaRPr lang="en-US" sz="2000" dirty="0"/>
          </a:p>
        </p:txBody>
      </p:sp>
      <p:pic>
        <p:nvPicPr>
          <p:cNvPr id="21" name="Picture 3" descr="RHI_20081120_1123_DZ_35"/>
          <p:cNvPicPr>
            <a:picLocks noChangeArrowheads="1"/>
          </p:cNvPicPr>
          <p:nvPr/>
        </p:nvPicPr>
        <p:blipFill>
          <a:blip r:embed="rId5"/>
          <a:srcRect t="96503" b="2139"/>
          <a:stretch>
            <a:fillRect/>
          </a:stretch>
        </p:blipFill>
        <p:spPr bwMode="auto">
          <a:xfrm>
            <a:off x="6324600" y="4648200"/>
            <a:ext cx="1849184" cy="131263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6086475" y="4781550"/>
            <a:ext cx="2737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-10    0    10    20    30    40  </a:t>
            </a:r>
            <a:r>
              <a:rPr lang="en-US" sz="1600" b="1" dirty="0" err="1" smtClean="0">
                <a:solidFill>
                  <a:schemeClr val="bg1"/>
                </a:solidFill>
              </a:rPr>
              <a:t>dBZ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ops.goes-10.200811201245.ch1_vis_big_zoom_enhance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19200"/>
            <a:ext cx="7162800" cy="5232565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:\Photographs\20081028\RF06\DSC07444.JPG"/>
          <p:cNvPicPr>
            <a:picLocks noChangeAspect="1" noChangeArrowheads="1"/>
          </p:cNvPicPr>
          <p:nvPr/>
        </p:nvPicPr>
        <p:blipFill>
          <a:blip r:embed="rId2" cstate="print"/>
          <a:srcRect l="1758" b="5625"/>
          <a:stretch>
            <a:fillRect/>
          </a:stretch>
        </p:blipFill>
        <p:spPr bwMode="auto">
          <a:xfrm>
            <a:off x="609600" y="762000"/>
            <a:ext cx="793236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Take-home messages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181600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dirty="0" smtClean="0"/>
              <a:t>Precipitation common in, and energetically important for, shallow marine boundary layers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dirty="0" smtClean="0"/>
              <a:t>Precipitation rate is </a:t>
            </a:r>
            <a:r>
              <a:rPr lang="en-US" dirty="0" err="1" smtClean="0"/>
              <a:t>macrophysically</a:t>
            </a:r>
            <a:r>
              <a:rPr lang="en-US" dirty="0" smtClean="0"/>
              <a:t>-determined but can be influenced </a:t>
            </a:r>
            <a:r>
              <a:rPr lang="en-US" dirty="0" err="1" smtClean="0"/>
              <a:t>microphysically</a:t>
            </a:r>
            <a:endParaRPr lang="en-US" dirty="0" smtClean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Precipitation important for organization of </a:t>
            </a:r>
            <a:r>
              <a:rPr lang="en-US" dirty="0" err="1" smtClean="0"/>
              <a:t>mesoscale</a:t>
            </a:r>
            <a:r>
              <a:rPr lang="en-US" dirty="0" smtClean="0"/>
              <a:t> structure in the stratocumulus-topped boundary layer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dirty="0" smtClean="0"/>
              <a:t>Precipitation important for controlling aerosol population within the marine boundary layer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VOCALS_20S_RF10_Nov06_85W_to_73W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5142016"/>
            <a:ext cx="9151915" cy="1715984"/>
          </a:xfrm>
        </p:spPr>
      </p:pic>
      <p:pic>
        <p:nvPicPr>
          <p:cNvPr id="5" name="Picture 4" descr="VOCALS_20S_RF05_Oct25_85W_to_73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9144000" cy="1714500"/>
          </a:xfrm>
          <a:prstGeom prst="rect">
            <a:avLst/>
          </a:prstGeom>
        </p:spPr>
      </p:pic>
      <p:pic>
        <p:nvPicPr>
          <p:cNvPr id="6" name="Picture 5" descr="VOCALS_20S_RF04_Oct23_85W_to_73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52600"/>
            <a:ext cx="9144000" cy="1714500"/>
          </a:xfrm>
          <a:prstGeom prst="rect">
            <a:avLst/>
          </a:prstGeom>
        </p:spPr>
      </p:pic>
      <p:pic>
        <p:nvPicPr>
          <p:cNvPr id="7" name="Picture 6" descr="VOCALS_20S_RF03_Oct21_85W_to_73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171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E:\Photographs\20081028\RF06\DSC074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8906" b="8906"/>
          <a:stretch>
            <a:fillRect/>
          </a:stretch>
        </p:blipFill>
        <p:spPr bwMode="auto">
          <a:xfrm>
            <a:off x="-3807" y="0"/>
            <a:ext cx="914780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0364" b="21333"/>
          <a:stretch>
            <a:fillRect/>
          </a:stretch>
        </p:blipFill>
        <p:spPr bwMode="auto">
          <a:xfrm>
            <a:off x="228600" y="958489"/>
            <a:ext cx="8534400" cy="589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eport.BAe-146.200810272000.mission_summary.image3_enhanced_cropp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4432" y="1828800"/>
            <a:ext cx="4539568" cy="4480560"/>
          </a:xfrm>
          <a:prstGeom prst="rect">
            <a:avLst/>
          </a:prstGeom>
        </p:spPr>
      </p:pic>
      <p:pic>
        <p:nvPicPr>
          <p:cNvPr id="8" name="Picture 7" descr="VOCALS.2008302.terra.250m_crop_enhan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8800"/>
            <a:ext cx="4530344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1524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+mj-lt"/>
              </a:rPr>
              <a:t>October 27/28</a:t>
            </a:r>
            <a:r>
              <a:rPr lang="en-US" sz="3600" b="1" baseline="30000" dirty="0" smtClean="0">
                <a:latin typeface="+mj-lt"/>
              </a:rPr>
              <a:t>th</a:t>
            </a:r>
            <a:r>
              <a:rPr lang="en-US" sz="3600" b="1" dirty="0" smtClean="0">
                <a:latin typeface="+mj-lt"/>
              </a:rPr>
              <a:t> 2008</a:t>
            </a:r>
            <a:endParaRPr lang="en-US" sz="3600" b="1" dirty="0" smtClean="0"/>
          </a:p>
          <a:p>
            <a:pPr algn="ctr"/>
            <a:r>
              <a:rPr lang="en-US" sz="3600" b="1" dirty="0" smtClean="0">
                <a:latin typeface="+mj-lt"/>
              </a:rPr>
              <a:t>POC </a:t>
            </a:r>
            <a:r>
              <a:rPr lang="en-US" sz="3600" b="1" dirty="0" err="1" smtClean="0">
                <a:latin typeface="+mj-lt"/>
              </a:rPr>
              <a:t>Lagrangian</a:t>
            </a:r>
            <a:r>
              <a:rPr lang="en-US" sz="3600" b="1" dirty="0" smtClean="0">
                <a:latin typeface="+mj-lt"/>
              </a:rPr>
              <a:t> - BAe-146 &amp; NSF C-130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828800"/>
            <a:ext cx="9144000" cy="4495800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72000" y="6324600"/>
            <a:ext cx="4564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Photo from BAe-146, Hugh Coe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3246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MODIS Terra, 250 m visible image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5794</TotalTime>
  <Words>717</Words>
  <Application>Microsoft Office PowerPoint</Application>
  <PresentationFormat>On-screen Show (4:3)</PresentationFormat>
  <Paragraphs>195</Paragraphs>
  <Slides>48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Office Theme</vt:lpstr>
      <vt:lpstr>Photo Editor Photo</vt:lpstr>
      <vt:lpstr>VOCALS REx: Drizzle, Aerosol, and ‘The World’s Largest Cloud’</vt:lpstr>
      <vt:lpstr>Slide 2</vt:lpstr>
      <vt:lpstr>VOCALS-REx Platforms</vt:lpstr>
      <vt:lpstr>Slide 4</vt:lpstr>
      <vt:lpstr>Slide 5</vt:lpstr>
      <vt:lpstr>Slide 6</vt:lpstr>
      <vt:lpstr>At the end of a 9 hour flight</vt:lpstr>
      <vt:lpstr>Slide 8</vt:lpstr>
      <vt:lpstr>The orography of the SE Pacific rim</vt:lpstr>
      <vt:lpstr>Slide 10</vt:lpstr>
      <vt:lpstr>Slide 11</vt:lpstr>
      <vt:lpstr>Big clouds</vt:lpstr>
      <vt:lpstr>Cloud plants</vt:lpstr>
      <vt:lpstr>Global cloud droplet concentration (MODIS, annual mean 2001-2004)</vt:lpstr>
      <vt:lpstr>Aerosols and clouds</vt:lpstr>
      <vt:lpstr>Drizzle</vt:lpstr>
      <vt:lpstr>Slide 17</vt:lpstr>
      <vt:lpstr>Bistable regimes for the boundary layer?</vt:lpstr>
      <vt:lpstr>Baker and Charlson’s regimes</vt:lpstr>
      <vt:lpstr>Mean cloud droplet concentration (MODIS)</vt:lpstr>
      <vt:lpstr>Shallow convection modes in the subtropical MBL</vt:lpstr>
      <vt:lpstr>Slide 22</vt:lpstr>
      <vt:lpstr>Slide 23</vt:lpstr>
      <vt:lpstr>OPEN CELL MORPHOLOGY</vt:lpstr>
      <vt:lpstr>Boundary cells</vt:lpstr>
      <vt:lpstr>Slide 26</vt:lpstr>
      <vt:lpstr>Conceptual model of POC edge</vt:lpstr>
      <vt:lpstr>Slide 28</vt:lpstr>
      <vt:lpstr>Coalescence and CCN depletion</vt:lpstr>
      <vt:lpstr>Steady-state cloud condensation nucleus (CCN) model</vt:lpstr>
      <vt:lpstr>Pollution sources</vt:lpstr>
      <vt:lpstr>Hook origin</vt:lpstr>
      <vt:lpstr>Pollution survey missions</vt:lpstr>
      <vt:lpstr>Summary</vt:lpstr>
      <vt:lpstr>Slide 35</vt:lpstr>
      <vt:lpstr>Stratocumulus survey missions  (along 20oS parallel)</vt:lpstr>
      <vt:lpstr>20oS Missions</vt:lpstr>
      <vt:lpstr>Millimeter cloud radar, microphysics aerosol data</vt:lpstr>
      <vt:lpstr>Slide 39</vt:lpstr>
      <vt:lpstr>Stratocumulus Funnel Clouds</vt:lpstr>
      <vt:lpstr>Slide 41</vt:lpstr>
      <vt:lpstr>Slide 42</vt:lpstr>
      <vt:lpstr>Take-home messages</vt:lpstr>
      <vt:lpstr>Slide 44</vt:lpstr>
      <vt:lpstr>Slide 45</vt:lpstr>
      <vt:lpstr>Slide 46</vt:lpstr>
      <vt:lpstr>Slide 47</vt:lpstr>
      <vt:lpstr>Slide 48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 Wood</dc:creator>
  <cp:lastModifiedBy> </cp:lastModifiedBy>
  <cp:revision>104</cp:revision>
  <dcterms:created xsi:type="dcterms:W3CDTF">2008-08-17T19:44:51Z</dcterms:created>
  <dcterms:modified xsi:type="dcterms:W3CDTF">2009-02-01T19:50:16Z</dcterms:modified>
</cp:coreProperties>
</file>