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396" r:id="rId2"/>
    <p:sldId id="398" r:id="rId3"/>
    <p:sldId id="383" r:id="rId4"/>
    <p:sldId id="385" r:id="rId5"/>
    <p:sldId id="386" r:id="rId6"/>
    <p:sldId id="387" r:id="rId7"/>
    <p:sldId id="388" r:id="rId8"/>
    <p:sldId id="389" r:id="rId9"/>
    <p:sldId id="390" r:id="rId10"/>
    <p:sldId id="392" r:id="rId11"/>
    <p:sldId id="391" r:id="rId12"/>
    <p:sldId id="394" r:id="rId13"/>
    <p:sldId id="400" r:id="rId14"/>
    <p:sldId id="402" r:id="rId15"/>
    <p:sldId id="399" r:id="rId16"/>
    <p:sldId id="401" r:id="rId17"/>
    <p:sldId id="416" r:id="rId18"/>
    <p:sldId id="415" r:id="rId19"/>
    <p:sldId id="419" r:id="rId20"/>
    <p:sldId id="410" r:id="rId21"/>
    <p:sldId id="421" r:id="rId22"/>
    <p:sldId id="404" r:id="rId23"/>
    <p:sldId id="405" r:id="rId24"/>
    <p:sldId id="407" r:id="rId25"/>
    <p:sldId id="408" r:id="rId26"/>
    <p:sldId id="420" r:id="rId27"/>
    <p:sldId id="412" r:id="rId28"/>
    <p:sldId id="411" r:id="rId29"/>
    <p:sldId id="395" r:id="rId30"/>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658" autoAdjust="0"/>
  </p:normalViewPr>
  <p:slideViewPr>
    <p:cSldViewPr>
      <p:cViewPr>
        <p:scale>
          <a:sx n="60" d="100"/>
          <a:sy n="60" d="100"/>
        </p:scale>
        <p:origin x="-1434" y="-3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BB2CB7FB-98FA-4886-B6E2-996513FDE88F}" type="datetimeFigureOut">
              <a:rPr lang="en-US" smtClean="0"/>
              <a:pPr/>
              <a:t>1/11/2009</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119D8E74-78D0-4FEF-B127-711584B2981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p>
            <a:fld id="{60BE899B-38D2-466D-B177-C30E2D9BFDB7}" type="slidenum">
              <a:rPr lang="en-US" smtClean="0"/>
              <a:pPr/>
              <a:t>12</a:t>
            </a:fld>
            <a:endParaRPr lang="en-US" smtClean="0"/>
          </a:p>
        </p:txBody>
      </p:sp>
      <p:sp>
        <p:nvSpPr>
          <p:cNvPr id="13315" name="Rectangle 2"/>
          <p:cNvSpPr>
            <a:spLocks noGrp="1" noRot="1" noChangeAspect="1" noChangeArrowheads="1" noTextEdit="1"/>
          </p:cNvSpPr>
          <p:nvPr>
            <p:ph type="sldImg"/>
          </p:nvPr>
        </p:nvSpPr>
        <p:spPr>
          <a:xfrm>
            <a:off x="1257300" y="720725"/>
            <a:ext cx="4802188" cy="3600450"/>
          </a:xfrm>
          <a:solidFill>
            <a:srgbClr val="FFFFFF"/>
          </a:solidFill>
          <a:ln/>
        </p:spPr>
      </p:sp>
      <p:sp>
        <p:nvSpPr>
          <p:cNvPr id="13316" name="Rectangle 3"/>
          <p:cNvSpPr>
            <a:spLocks noGrp="1" noChangeArrowheads="1"/>
          </p:cNvSpPr>
          <p:nvPr>
            <p:ph type="body" idx="1"/>
          </p:nvPr>
        </p:nvSpPr>
        <p:spPr>
          <a:solidFill>
            <a:srgbClr val="FFFFFF"/>
          </a:solidFill>
          <a:ln>
            <a:solidFill>
              <a:srgbClr val="000000"/>
            </a:solidFill>
          </a:ln>
        </p:spPr>
        <p:txBody>
          <a:bodyPr lIns="91424" tIns="45712" rIns="91424" bIns="45712"/>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4C491C-0D88-4BEA-9287-0C63455DCFD9}" type="slidenum">
              <a:rPr lang="en-US"/>
              <a:pPr/>
              <a:t>18</a:t>
            </a:fld>
            <a:endParaRPr lang="en-US"/>
          </a:p>
        </p:txBody>
      </p:sp>
      <p:sp>
        <p:nvSpPr>
          <p:cNvPr id="4098" name="Rectangle 2"/>
          <p:cNvSpPr>
            <a:spLocks noRo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4D640B06-1C68-4CE0-8BAA-A93A97D980E7}" type="slidenum">
              <a:rPr lang="en-US" smtClean="0"/>
              <a:pPr/>
              <a:t>29</a:t>
            </a:fld>
            <a:endParaRPr lang="en-US" smtClean="0"/>
          </a:p>
        </p:txBody>
      </p:sp>
      <p:sp>
        <p:nvSpPr>
          <p:cNvPr id="14339" name="Rectangle 2"/>
          <p:cNvSpPr>
            <a:spLocks noGrp="1" noRot="1" noChangeAspect="1" noChangeArrowheads="1" noTextEdit="1"/>
          </p:cNvSpPr>
          <p:nvPr>
            <p:ph type="sldImg"/>
          </p:nvPr>
        </p:nvSpPr>
        <p:spPr>
          <a:xfrm>
            <a:off x="1257300" y="720725"/>
            <a:ext cx="4802188" cy="3600450"/>
          </a:xfrm>
          <a:solidFill>
            <a:srgbClr val="FFFFFF"/>
          </a:solidFill>
          <a:ln/>
        </p:spPr>
      </p:sp>
      <p:sp>
        <p:nvSpPr>
          <p:cNvPr id="14340" name="Rectangle 3"/>
          <p:cNvSpPr>
            <a:spLocks noGrp="1" noChangeArrowheads="1"/>
          </p:cNvSpPr>
          <p:nvPr>
            <p:ph type="body" idx="1"/>
          </p:nvPr>
        </p:nvSpPr>
        <p:spPr>
          <a:xfrm>
            <a:off x="975360" y="4560570"/>
            <a:ext cx="5364480" cy="4320540"/>
          </a:xfrm>
          <a:solidFill>
            <a:srgbClr val="FFFFFF"/>
          </a:solidFill>
          <a:ln>
            <a:solidFill>
              <a:srgbClr val="000000"/>
            </a:solidFill>
          </a:ln>
        </p:spPr>
        <p:txBody>
          <a:bodyPr lIns="91424" tIns="45712" rIns="91424" bIns="45712"/>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46610BB-6C32-4B22-A29C-8AC48F953363}" type="datetimeFigureOut">
              <a:rPr lang="en-US" smtClean="0"/>
              <a:pPr/>
              <a:t>1/11/2009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5C25A9-80AD-45BF-B76D-8013B68891E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6610BB-6C32-4B22-A29C-8AC48F953363}" type="datetimeFigureOut">
              <a:rPr lang="en-US" smtClean="0"/>
              <a:pPr/>
              <a:t>1/11/2009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5C25A9-80AD-45BF-B76D-8013B68891E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6610BB-6C32-4B22-A29C-8AC48F953363}" type="datetimeFigureOut">
              <a:rPr lang="en-US" smtClean="0"/>
              <a:pPr/>
              <a:t>1/11/2009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5C25A9-80AD-45BF-B76D-8013B68891E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46610BB-6C32-4B22-A29C-8AC48F953363}" type="datetimeFigureOut">
              <a:rPr lang="en-US" smtClean="0"/>
              <a:pPr/>
              <a:t>1/11/2009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5C25A9-80AD-45BF-B76D-8013B68891E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46610BB-6C32-4B22-A29C-8AC48F953363}" type="datetimeFigureOut">
              <a:rPr lang="en-US" smtClean="0"/>
              <a:pPr/>
              <a:t>1/11/2009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5C25A9-80AD-45BF-B76D-8013B68891E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46610BB-6C32-4B22-A29C-8AC48F953363}" type="datetimeFigureOut">
              <a:rPr lang="en-US" smtClean="0"/>
              <a:pPr/>
              <a:t>1/11/2009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5C25A9-80AD-45BF-B76D-8013B68891E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6610BB-6C32-4B22-A29C-8AC48F953363}" type="datetimeFigureOut">
              <a:rPr lang="en-US" smtClean="0"/>
              <a:pPr/>
              <a:t>1/11/2009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5C25A9-80AD-45BF-B76D-8013B68891E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6610BB-6C32-4B22-A29C-8AC48F953363}" type="datetimeFigureOut">
              <a:rPr lang="en-US" smtClean="0"/>
              <a:pPr/>
              <a:t>1/11/2009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5C25A9-80AD-45BF-B76D-8013B68891E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6610BB-6C32-4B22-A29C-8AC48F953363}" type="datetimeFigureOut">
              <a:rPr lang="en-US" smtClean="0"/>
              <a:pPr/>
              <a:t>1/11/2009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5C25A9-80AD-45BF-B76D-8013B68891E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6610BB-6C32-4B22-A29C-8AC48F953363}" type="datetimeFigureOut">
              <a:rPr lang="en-US" smtClean="0"/>
              <a:pPr/>
              <a:t>1/11/2009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5C25A9-80AD-45BF-B76D-8013B68891E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6610BB-6C32-4B22-A29C-8AC48F953363}" type="datetimeFigureOut">
              <a:rPr lang="en-US" smtClean="0"/>
              <a:pPr/>
              <a:t>1/11/2009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5C25A9-80AD-45BF-B76D-8013B68891E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6610BB-6C32-4B22-A29C-8AC48F953363}" type="datetimeFigureOut">
              <a:rPr lang="en-US" smtClean="0"/>
              <a:pPr/>
              <a:t>1/11/2009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5C25A9-80AD-45BF-B76D-8013B68891E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emf"/><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9.wmf"/><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1.jpeg"/><Relationship Id="rId11" Type="http://schemas.openxmlformats.org/officeDocument/2006/relationships/image" Target="../media/image25.png"/><Relationship Id="rId5" Type="http://schemas.openxmlformats.org/officeDocument/2006/relationships/image" Target="../media/image20.png"/><Relationship Id="rId10" Type="http://schemas.openxmlformats.org/officeDocument/2006/relationships/image" Target="../media/image24.jpeg"/><Relationship Id="rId4" Type="http://schemas.openxmlformats.org/officeDocument/2006/relationships/image" Target="../media/image5.jpeg"/><Relationship Id="rId9" Type="http://schemas.openxmlformats.org/officeDocument/2006/relationships/image" Target="../media/image23.jpeg"/></Relationships>
</file>

<file path=ppt/slides/_rels/slide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png"/><Relationship Id="rId4" Type="http://schemas.openxmlformats.org/officeDocument/2006/relationships/image" Target="../media/image36.jpe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6.xml"/><Relationship Id="rId4" Type="http://schemas.openxmlformats.org/officeDocument/2006/relationships/image" Target="../media/image49.jpeg"/></Relationships>
</file>

<file path=ppt/slides/_rels/slide2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2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wmf"/><Relationship Id="rId4" Type="http://schemas.openxmlformats.org/officeDocument/2006/relationships/image" Target="../media/image6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5"/>
          <p:cNvPicPr>
            <a:picLocks noChangeAspect="1" noChangeArrowheads="1"/>
          </p:cNvPicPr>
          <p:nvPr/>
        </p:nvPicPr>
        <p:blipFill>
          <a:blip r:embed="rId2"/>
          <a:srcRect/>
          <a:stretch>
            <a:fillRect/>
          </a:stretch>
        </p:blipFill>
        <p:spPr bwMode="auto">
          <a:xfrm>
            <a:off x="0" y="0"/>
            <a:ext cx="9144000" cy="6670675"/>
          </a:xfrm>
          <a:prstGeom prst="rect">
            <a:avLst/>
          </a:prstGeom>
          <a:noFill/>
          <a:ln w="9525">
            <a:noFill/>
            <a:miter lim="800000"/>
            <a:headEnd/>
            <a:tailEnd/>
          </a:ln>
        </p:spPr>
      </p:pic>
      <p:sp>
        <p:nvSpPr>
          <p:cNvPr id="4099" name="Text Box 8"/>
          <p:cNvSpPr txBox="1">
            <a:spLocks noChangeArrowheads="1"/>
          </p:cNvSpPr>
          <p:nvPr/>
        </p:nvSpPr>
        <p:spPr bwMode="auto">
          <a:xfrm>
            <a:off x="0" y="3429000"/>
            <a:ext cx="9144000" cy="1938992"/>
          </a:xfrm>
          <a:prstGeom prst="rect">
            <a:avLst/>
          </a:prstGeom>
          <a:solidFill>
            <a:schemeClr val="bg1"/>
          </a:solidFill>
          <a:ln w="9525">
            <a:noFill/>
            <a:miter lim="800000"/>
            <a:headEnd/>
            <a:tailEnd/>
          </a:ln>
        </p:spPr>
        <p:txBody>
          <a:bodyPr tIns="228600">
            <a:spAutoFit/>
          </a:bodyPr>
          <a:lstStyle/>
          <a:p>
            <a:pPr algn="ctr"/>
            <a:r>
              <a:rPr lang="en-US" sz="3600" b="1" dirty="0">
                <a:latin typeface="Myriad Web Pro" pitchFamily="34" charset="0"/>
              </a:rPr>
              <a:t>The VAMOS Ocean-Cloud-Atmosphere-Land </a:t>
            </a:r>
            <a:r>
              <a:rPr lang="en-US" sz="3600" b="1" dirty="0" smtClean="0">
                <a:latin typeface="Myriad Web Pro" pitchFamily="34" charset="0"/>
              </a:rPr>
              <a:t>Study</a:t>
            </a:r>
          </a:p>
          <a:p>
            <a:pPr algn="ctr"/>
            <a:r>
              <a:rPr lang="en-US" sz="3600" b="1" dirty="0" smtClean="0">
                <a:latin typeface="Myriad Web Pro" pitchFamily="34" charset="0"/>
              </a:rPr>
              <a:t>Regional Experiment (VOCALS-</a:t>
            </a:r>
            <a:r>
              <a:rPr lang="en-US" sz="3600" b="1" dirty="0" err="1" smtClean="0">
                <a:latin typeface="Myriad Web Pro" pitchFamily="34" charset="0"/>
              </a:rPr>
              <a:t>REx</a:t>
            </a:r>
            <a:r>
              <a:rPr lang="en-US" sz="3600" b="1" dirty="0" smtClean="0">
                <a:latin typeface="Myriad Web Pro" pitchFamily="34" charset="0"/>
              </a:rPr>
              <a:t>)</a:t>
            </a:r>
            <a:endParaRPr lang="en-US" sz="3600" b="1" dirty="0">
              <a:latin typeface="Myriad Web Pro"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eru"/>
          <p:cNvPicPr>
            <a:picLocks noChangeAspect="1" noChangeArrowheads="1"/>
          </p:cNvPicPr>
          <p:nvPr/>
        </p:nvPicPr>
        <p:blipFill>
          <a:blip r:embed="rId2"/>
          <a:srcRect/>
          <a:stretch>
            <a:fillRect/>
          </a:stretch>
        </p:blipFill>
        <p:spPr bwMode="auto">
          <a:xfrm>
            <a:off x="0" y="0"/>
            <a:ext cx="9144000" cy="6859588"/>
          </a:xfrm>
          <a:prstGeom prst="rect">
            <a:avLst/>
          </a:prstGeom>
          <a:solidFill>
            <a:schemeClr val="bg1">
              <a:alpha val="58038"/>
            </a:schemeClr>
          </a:solidFill>
          <a:ln w="9525">
            <a:noFill/>
            <a:miter lim="800000"/>
            <a:headEnd/>
            <a:tailEnd/>
          </a:ln>
        </p:spPr>
      </p:pic>
      <p:sp>
        <p:nvSpPr>
          <p:cNvPr id="5123" name="Rectangle 3"/>
          <p:cNvSpPr>
            <a:spLocks noChangeArrowheads="1"/>
          </p:cNvSpPr>
          <p:nvPr/>
        </p:nvSpPr>
        <p:spPr bwMode="auto">
          <a:xfrm>
            <a:off x="0" y="0"/>
            <a:ext cx="9144000" cy="6858000"/>
          </a:xfrm>
          <a:prstGeom prst="rect">
            <a:avLst/>
          </a:prstGeom>
          <a:solidFill>
            <a:schemeClr val="bg1">
              <a:alpha val="45097"/>
            </a:schemeClr>
          </a:solidFill>
          <a:ln w="9525">
            <a:solidFill>
              <a:schemeClr val="tx1"/>
            </a:solidFill>
            <a:miter lim="800000"/>
            <a:headEnd/>
            <a:tailEnd/>
          </a:ln>
        </p:spPr>
        <p:txBody>
          <a:bodyPr wrap="none" anchor="ctr"/>
          <a:lstStyle/>
          <a:p>
            <a:endParaRPr lang="en-US"/>
          </a:p>
        </p:txBody>
      </p:sp>
      <p:sp>
        <p:nvSpPr>
          <p:cNvPr id="82948" name="Rectangle 4"/>
          <p:cNvSpPr>
            <a:spLocks noGrp="1" noChangeArrowheads="1"/>
          </p:cNvSpPr>
          <p:nvPr>
            <p:ph type="subTitle" idx="1"/>
          </p:nvPr>
        </p:nvSpPr>
        <p:spPr>
          <a:xfrm>
            <a:off x="2438400" y="152400"/>
            <a:ext cx="6553200" cy="2362200"/>
          </a:xfrm>
        </p:spPr>
        <p:txBody>
          <a:bodyPr lIns="0" rIns="0">
            <a:normAutofit fontScale="85000" lnSpcReduction="10000"/>
          </a:bodyPr>
          <a:lstStyle/>
          <a:p>
            <a:pPr eaLnBrk="1" hangingPunct="1">
              <a:lnSpc>
                <a:spcPct val="90000"/>
              </a:lnSpc>
              <a:defRPr/>
            </a:pPr>
            <a:r>
              <a:rPr lang="en-US" sz="3300" b="1" dirty="0" smtClean="0">
                <a:solidFill>
                  <a:schemeClr val="tx1"/>
                </a:solidFill>
                <a:effectLst>
                  <a:outerShdw blurRad="38100" dist="38100" dir="2700000" algn="tl">
                    <a:srgbClr val="C0C0C0"/>
                  </a:outerShdw>
                </a:effectLst>
                <a:latin typeface="Myriad Web Pro" pitchFamily="34" charset="0"/>
              </a:rPr>
              <a:t>VOCALS Regional Experiment:</a:t>
            </a:r>
          </a:p>
          <a:p>
            <a:pPr eaLnBrk="1" hangingPunct="1">
              <a:lnSpc>
                <a:spcPct val="90000"/>
              </a:lnSpc>
              <a:defRPr/>
            </a:pPr>
            <a:r>
              <a:rPr lang="en-US" sz="3300" b="1" dirty="0" smtClean="0">
                <a:solidFill>
                  <a:schemeClr val="tx1"/>
                </a:solidFill>
                <a:effectLst>
                  <a:outerShdw blurRad="38100" dist="38100" dir="2700000" algn="tl">
                    <a:srgbClr val="C0C0C0"/>
                  </a:outerShdw>
                </a:effectLst>
                <a:latin typeface="Myriad Web Pro" pitchFamily="34" charset="0"/>
              </a:rPr>
              <a:t>Hypotheses and Initial Results</a:t>
            </a:r>
          </a:p>
          <a:p>
            <a:pPr eaLnBrk="1" hangingPunct="1">
              <a:lnSpc>
                <a:spcPct val="90000"/>
              </a:lnSpc>
              <a:spcBef>
                <a:spcPts val="1200"/>
              </a:spcBef>
              <a:defRPr/>
            </a:pPr>
            <a:r>
              <a:rPr lang="en-US" sz="2400" b="1" dirty="0" smtClean="0">
                <a:solidFill>
                  <a:schemeClr val="tx1"/>
                </a:solidFill>
                <a:effectLst>
                  <a:outerShdw blurRad="38100" dist="38100" dir="2700000" algn="tl">
                    <a:srgbClr val="C0C0C0"/>
                  </a:outerShdw>
                </a:effectLst>
                <a:latin typeface="Myriad Web Pro" pitchFamily="34" charset="0"/>
              </a:rPr>
              <a:t>Robert Wood</a:t>
            </a:r>
            <a:r>
              <a:rPr lang="en-US" sz="2400" dirty="0" smtClean="0">
                <a:solidFill>
                  <a:schemeClr val="tx1"/>
                </a:solidFill>
                <a:effectLst>
                  <a:outerShdw blurRad="38100" dist="38100" dir="2700000" algn="tl">
                    <a:srgbClr val="C0C0C0"/>
                  </a:outerShdw>
                </a:effectLst>
                <a:latin typeface="Myriad Web Pro" pitchFamily="34" charset="0"/>
              </a:rPr>
              <a:t>, University of </a:t>
            </a:r>
            <a:r>
              <a:rPr lang="en-US" sz="2400" dirty="0" smtClean="0">
                <a:solidFill>
                  <a:schemeClr val="tx1"/>
                </a:solidFill>
                <a:effectLst>
                  <a:outerShdw blurRad="38100" dist="38100" dir="2700000" algn="tl">
                    <a:srgbClr val="C0C0C0"/>
                  </a:outerShdw>
                </a:effectLst>
                <a:latin typeface="Myriad Web Pro" pitchFamily="34" charset="0"/>
              </a:rPr>
              <a:t>Washington</a:t>
            </a:r>
          </a:p>
          <a:p>
            <a:pPr eaLnBrk="1" hangingPunct="1">
              <a:lnSpc>
                <a:spcPct val="110000"/>
              </a:lnSpc>
              <a:spcBef>
                <a:spcPts val="1200"/>
              </a:spcBef>
              <a:defRPr/>
            </a:pPr>
            <a:r>
              <a:rPr lang="en-US" sz="2200" dirty="0" smtClean="0">
                <a:solidFill>
                  <a:schemeClr val="tx1"/>
                </a:solidFill>
                <a:effectLst>
                  <a:outerShdw blurRad="38100" dist="38100" dir="2700000" algn="tl">
                    <a:srgbClr val="C0C0C0"/>
                  </a:outerShdw>
                </a:effectLst>
                <a:latin typeface="Myriad Web Pro" pitchFamily="34" charset="0"/>
              </a:rPr>
              <a:t>C Roberto </a:t>
            </a:r>
            <a:r>
              <a:rPr lang="en-US" sz="2200" dirty="0" err="1" smtClean="0">
                <a:solidFill>
                  <a:schemeClr val="tx1"/>
                </a:solidFill>
                <a:effectLst>
                  <a:outerShdw blurRad="38100" dist="38100" dir="2700000" algn="tl">
                    <a:srgbClr val="C0C0C0"/>
                  </a:outerShdw>
                </a:effectLst>
                <a:latin typeface="Myriad Web Pro" pitchFamily="34" charset="0"/>
              </a:rPr>
              <a:t>Mechoso</a:t>
            </a:r>
            <a:r>
              <a:rPr lang="en-US" sz="2200" dirty="0" smtClean="0">
                <a:solidFill>
                  <a:schemeClr val="tx1"/>
                </a:solidFill>
                <a:effectLst>
                  <a:outerShdw blurRad="38100" dist="38100" dir="2700000" algn="tl">
                    <a:srgbClr val="C0C0C0"/>
                  </a:outerShdw>
                </a:effectLst>
                <a:latin typeface="Myriad Web Pro" pitchFamily="34" charset="0"/>
              </a:rPr>
              <a:t>, Chris </a:t>
            </a:r>
            <a:r>
              <a:rPr lang="en-US" sz="2200" dirty="0" err="1" smtClean="0">
                <a:solidFill>
                  <a:schemeClr val="tx1"/>
                </a:solidFill>
                <a:effectLst>
                  <a:outerShdw blurRad="38100" dist="38100" dir="2700000" algn="tl">
                    <a:srgbClr val="C0C0C0"/>
                  </a:outerShdw>
                </a:effectLst>
                <a:latin typeface="Myriad Web Pro" pitchFamily="34" charset="0"/>
              </a:rPr>
              <a:t>Bretherton</a:t>
            </a:r>
            <a:r>
              <a:rPr lang="en-US" sz="2200" dirty="0" smtClean="0">
                <a:solidFill>
                  <a:schemeClr val="tx1"/>
                </a:solidFill>
                <a:effectLst>
                  <a:outerShdw blurRad="38100" dist="38100" dir="2700000" algn="tl">
                    <a:srgbClr val="C0C0C0"/>
                  </a:outerShdw>
                </a:effectLst>
                <a:latin typeface="Myriad Web Pro" pitchFamily="34" charset="0"/>
              </a:rPr>
              <a:t>, Bob Weller, Bruce Albrecht, Phil Brown, Hugh Coe, Pete </a:t>
            </a:r>
            <a:r>
              <a:rPr lang="en-US" sz="2200" dirty="0" err="1" smtClean="0">
                <a:solidFill>
                  <a:schemeClr val="tx1"/>
                </a:solidFill>
                <a:effectLst>
                  <a:outerShdw blurRad="38100" dist="38100" dir="2700000" algn="tl">
                    <a:srgbClr val="C0C0C0"/>
                  </a:outerShdw>
                </a:effectLst>
                <a:latin typeface="Myriad Web Pro" pitchFamily="34" charset="0"/>
              </a:rPr>
              <a:t>Daum</a:t>
            </a:r>
            <a:r>
              <a:rPr lang="en-US" sz="2200" dirty="0" smtClean="0">
                <a:solidFill>
                  <a:schemeClr val="tx1"/>
                </a:solidFill>
                <a:effectLst>
                  <a:outerShdw blurRad="38100" dist="38100" dir="2700000" algn="tl">
                    <a:srgbClr val="C0C0C0"/>
                  </a:outerShdw>
                </a:effectLst>
                <a:latin typeface="Myriad Web Pro" pitchFamily="34" charset="0"/>
              </a:rPr>
              <a:t>, Chris </a:t>
            </a:r>
            <a:r>
              <a:rPr lang="en-US" sz="2200" dirty="0" err="1" smtClean="0">
                <a:solidFill>
                  <a:schemeClr val="tx1"/>
                </a:solidFill>
                <a:effectLst>
                  <a:outerShdw blurRad="38100" dist="38100" dir="2700000" algn="tl">
                    <a:srgbClr val="C0C0C0"/>
                  </a:outerShdw>
                </a:effectLst>
                <a:latin typeface="Myriad Web Pro" pitchFamily="34" charset="0"/>
              </a:rPr>
              <a:t>Fairall</a:t>
            </a:r>
            <a:r>
              <a:rPr lang="en-US" sz="2200" dirty="0" smtClean="0">
                <a:solidFill>
                  <a:schemeClr val="tx1"/>
                </a:solidFill>
                <a:effectLst>
                  <a:outerShdw blurRad="38100" dist="38100" dir="2700000" algn="tl">
                    <a:srgbClr val="C0C0C0"/>
                  </a:outerShdw>
                </a:effectLst>
                <a:latin typeface="Myriad Web Pro" pitchFamily="34" charset="0"/>
              </a:rPr>
              <a:t>, Rene </a:t>
            </a:r>
            <a:r>
              <a:rPr lang="en-US" sz="2200" dirty="0" err="1" smtClean="0">
                <a:solidFill>
                  <a:schemeClr val="tx1"/>
                </a:solidFill>
                <a:effectLst>
                  <a:outerShdw blurRad="38100" dist="38100" dir="2700000" algn="tl">
                    <a:srgbClr val="C0C0C0"/>
                  </a:outerShdw>
                </a:effectLst>
                <a:latin typeface="Myriad Web Pro" pitchFamily="34" charset="0"/>
              </a:rPr>
              <a:t>Garreaud</a:t>
            </a:r>
            <a:r>
              <a:rPr lang="en-US" sz="2200" dirty="0" smtClean="0">
                <a:solidFill>
                  <a:schemeClr val="tx1"/>
                </a:solidFill>
                <a:effectLst>
                  <a:outerShdw blurRad="38100" dist="38100" dir="2700000" algn="tl">
                    <a:srgbClr val="C0C0C0"/>
                  </a:outerShdw>
                </a:effectLst>
                <a:latin typeface="Myriad Web Pro" pitchFamily="34" charset="0"/>
              </a:rPr>
              <a:t>, Laura Gallardo, Carmen </a:t>
            </a:r>
            <a:r>
              <a:rPr lang="en-US" sz="2200" dirty="0" err="1" smtClean="0">
                <a:solidFill>
                  <a:schemeClr val="tx1"/>
                </a:solidFill>
                <a:effectLst>
                  <a:outerShdw blurRad="38100" dist="38100" dir="2700000" algn="tl">
                    <a:srgbClr val="C0C0C0"/>
                  </a:outerShdw>
                </a:effectLst>
                <a:latin typeface="Myriad Web Pro" pitchFamily="34" charset="0"/>
              </a:rPr>
              <a:t>Grados</a:t>
            </a:r>
            <a:r>
              <a:rPr lang="en-US" sz="2200" dirty="0" smtClean="0">
                <a:solidFill>
                  <a:schemeClr val="tx1"/>
                </a:solidFill>
                <a:effectLst>
                  <a:outerShdw blurRad="38100" dist="38100" dir="2700000" algn="tl">
                    <a:srgbClr val="C0C0C0"/>
                  </a:outerShdw>
                </a:effectLst>
                <a:latin typeface="Myriad Web Pro" pitchFamily="34" charset="0"/>
              </a:rPr>
              <a:t>, Geraint Vaughan</a:t>
            </a:r>
            <a:endParaRPr lang="en-US" sz="2200" dirty="0" smtClean="0">
              <a:solidFill>
                <a:schemeClr val="tx1"/>
              </a:solidFill>
              <a:effectLst>
                <a:outerShdw blurRad="38100" dist="38100" dir="2700000" algn="tl">
                  <a:srgbClr val="C0C0C0"/>
                </a:outerShdw>
              </a:effectLst>
              <a:latin typeface="Myriad Web Pro" pitchFamily="34" charset="0"/>
            </a:endParaRPr>
          </a:p>
        </p:txBody>
      </p:sp>
      <p:pic>
        <p:nvPicPr>
          <p:cNvPr id="5125" name="Picture 5" descr="S_America_worldwind"/>
          <p:cNvPicPr>
            <a:picLocks noChangeArrowheads="1"/>
          </p:cNvPicPr>
          <p:nvPr/>
        </p:nvPicPr>
        <p:blipFill>
          <a:blip r:embed="rId3" cstate="print"/>
          <a:srcRect l="8284" t="-1689" r="14438" b="8109"/>
          <a:stretch>
            <a:fillRect/>
          </a:stretch>
        </p:blipFill>
        <p:spPr bwMode="auto">
          <a:xfrm>
            <a:off x="1905000" y="2667000"/>
            <a:ext cx="3201988" cy="2522538"/>
          </a:xfrm>
          <a:prstGeom prst="rect">
            <a:avLst/>
          </a:prstGeom>
          <a:noFill/>
          <a:ln w="9525">
            <a:noFill/>
            <a:miter lim="800000"/>
            <a:headEnd/>
            <a:tailEnd/>
          </a:ln>
        </p:spPr>
      </p:pic>
      <p:pic>
        <p:nvPicPr>
          <p:cNvPr id="5126" name="Picture 6"/>
          <p:cNvPicPr>
            <a:picLocks noChangeAspect="1" noChangeArrowheads="1"/>
          </p:cNvPicPr>
          <p:nvPr/>
        </p:nvPicPr>
        <p:blipFill>
          <a:blip r:embed="rId4" cstate="print"/>
          <a:srcRect/>
          <a:stretch>
            <a:fillRect/>
          </a:stretch>
        </p:blipFill>
        <p:spPr bwMode="auto">
          <a:xfrm>
            <a:off x="304800" y="3962400"/>
            <a:ext cx="2097088" cy="2433638"/>
          </a:xfrm>
          <a:prstGeom prst="rect">
            <a:avLst/>
          </a:prstGeom>
          <a:noFill/>
          <a:ln w="25400">
            <a:solidFill>
              <a:schemeClr val="tx1"/>
            </a:solidFill>
            <a:miter lim="800000"/>
            <a:headEnd/>
            <a:tailEnd/>
          </a:ln>
        </p:spPr>
      </p:pic>
      <p:pic>
        <p:nvPicPr>
          <p:cNvPr id="5127" name="Picture 7" descr="c130"/>
          <p:cNvPicPr>
            <a:picLocks noChangeAspect="1" noChangeArrowheads="1"/>
          </p:cNvPicPr>
          <p:nvPr/>
        </p:nvPicPr>
        <p:blipFill>
          <a:blip r:embed="rId5"/>
          <a:srcRect/>
          <a:stretch>
            <a:fillRect/>
          </a:stretch>
        </p:blipFill>
        <p:spPr bwMode="auto">
          <a:xfrm>
            <a:off x="5638800" y="3657600"/>
            <a:ext cx="2057400" cy="1268413"/>
          </a:xfrm>
          <a:prstGeom prst="rect">
            <a:avLst/>
          </a:prstGeom>
          <a:noFill/>
          <a:ln w="25400">
            <a:solidFill>
              <a:schemeClr val="bg1"/>
            </a:solidFill>
            <a:miter lim="800000"/>
            <a:headEnd/>
            <a:tailEnd/>
          </a:ln>
        </p:spPr>
      </p:pic>
      <p:pic>
        <p:nvPicPr>
          <p:cNvPr id="5128" name="Picture 8" descr="clivar_logo_col_small"/>
          <p:cNvPicPr>
            <a:picLocks noChangeAspect="1" noChangeArrowheads="1"/>
          </p:cNvPicPr>
          <p:nvPr/>
        </p:nvPicPr>
        <p:blipFill>
          <a:blip r:embed="rId6"/>
          <a:srcRect/>
          <a:stretch>
            <a:fillRect/>
          </a:stretch>
        </p:blipFill>
        <p:spPr bwMode="auto">
          <a:xfrm>
            <a:off x="533400" y="2971800"/>
            <a:ext cx="1095375" cy="847725"/>
          </a:xfrm>
          <a:prstGeom prst="rect">
            <a:avLst/>
          </a:prstGeom>
          <a:noFill/>
          <a:ln w="9525">
            <a:noFill/>
            <a:miter lim="800000"/>
            <a:headEnd/>
            <a:tailEnd/>
          </a:ln>
        </p:spPr>
      </p:pic>
      <p:pic>
        <p:nvPicPr>
          <p:cNvPr id="5129" name="Picture 9"/>
          <p:cNvPicPr>
            <a:picLocks noChangeAspect="1" noChangeArrowheads="1"/>
          </p:cNvPicPr>
          <p:nvPr/>
        </p:nvPicPr>
        <p:blipFill>
          <a:blip r:embed="rId7"/>
          <a:srcRect/>
          <a:stretch>
            <a:fillRect/>
          </a:stretch>
        </p:blipFill>
        <p:spPr bwMode="auto">
          <a:xfrm>
            <a:off x="228600" y="304800"/>
            <a:ext cx="2209800" cy="1270635"/>
          </a:xfrm>
          <a:prstGeom prst="rect">
            <a:avLst/>
          </a:prstGeom>
          <a:noFill/>
          <a:ln w="9525">
            <a:noFill/>
            <a:miter lim="800000"/>
            <a:headEnd/>
            <a:tailEnd/>
          </a:ln>
        </p:spPr>
      </p:pic>
      <p:grpSp>
        <p:nvGrpSpPr>
          <p:cNvPr id="2" name="Group 10"/>
          <p:cNvGrpSpPr>
            <a:grpSpLocks/>
          </p:cNvGrpSpPr>
          <p:nvPr/>
        </p:nvGrpSpPr>
        <p:grpSpPr bwMode="auto">
          <a:xfrm>
            <a:off x="3276600" y="5410200"/>
            <a:ext cx="2514600" cy="1274763"/>
            <a:chOff x="1185" y="18825"/>
            <a:chExt cx="1634" cy="922"/>
          </a:xfrm>
        </p:grpSpPr>
        <p:grpSp>
          <p:nvGrpSpPr>
            <p:cNvPr id="3" name="Group 11"/>
            <p:cNvGrpSpPr>
              <a:grpSpLocks/>
            </p:cNvGrpSpPr>
            <p:nvPr/>
          </p:nvGrpSpPr>
          <p:grpSpPr bwMode="auto">
            <a:xfrm>
              <a:off x="1185" y="18825"/>
              <a:ext cx="1634" cy="922"/>
              <a:chOff x="1185" y="18825"/>
              <a:chExt cx="1634" cy="922"/>
            </a:xfrm>
          </p:grpSpPr>
          <p:pic>
            <p:nvPicPr>
              <p:cNvPr id="5139" name="Picture 12"/>
              <p:cNvPicPr>
                <a:picLocks noChangeAspect="1" noChangeArrowheads="1"/>
              </p:cNvPicPr>
              <p:nvPr/>
            </p:nvPicPr>
            <p:blipFill>
              <a:blip r:embed="rId8"/>
              <a:srcRect/>
              <a:stretch>
                <a:fillRect/>
              </a:stretch>
            </p:blipFill>
            <p:spPr bwMode="auto">
              <a:xfrm>
                <a:off x="1185" y="18825"/>
                <a:ext cx="1635" cy="923"/>
              </a:xfrm>
              <a:prstGeom prst="rect">
                <a:avLst/>
              </a:prstGeom>
              <a:noFill/>
              <a:ln w="12700">
                <a:solidFill>
                  <a:schemeClr val="bg1"/>
                </a:solidFill>
                <a:miter lim="800000"/>
                <a:headEnd/>
                <a:tailEnd/>
              </a:ln>
            </p:spPr>
          </p:pic>
          <p:sp>
            <p:nvSpPr>
              <p:cNvPr id="5140" name="AutoShape 13"/>
              <p:cNvSpPr>
                <a:spLocks noChangeArrowheads="1"/>
              </p:cNvSpPr>
              <p:nvPr/>
            </p:nvSpPr>
            <p:spPr bwMode="auto">
              <a:xfrm>
                <a:off x="1185" y="18825"/>
                <a:ext cx="1635" cy="923"/>
              </a:xfrm>
              <a:prstGeom prst="roundRect">
                <a:avLst>
                  <a:gd name="adj" fmla="val 106"/>
                </a:avLst>
              </a:prstGeom>
              <a:noFill/>
              <a:ln w="12700">
                <a:solidFill>
                  <a:schemeClr val="bg1"/>
                </a:solidFill>
                <a:round/>
                <a:headEnd/>
                <a:tailEnd/>
              </a:ln>
            </p:spPr>
            <p:txBody>
              <a:bodyPr wrap="none" anchor="ctr"/>
              <a:lstStyle/>
              <a:p>
                <a:endParaRPr lang="en-US"/>
              </a:p>
            </p:txBody>
          </p:sp>
        </p:grpSp>
        <p:sp>
          <p:nvSpPr>
            <p:cNvPr id="5138" name="Text Box 14"/>
            <p:cNvSpPr txBox="1">
              <a:spLocks noChangeArrowheads="1"/>
            </p:cNvSpPr>
            <p:nvPr/>
          </p:nvSpPr>
          <p:spPr bwMode="auto">
            <a:xfrm>
              <a:off x="1185" y="18825"/>
              <a:ext cx="1635" cy="923"/>
            </a:xfrm>
            <a:prstGeom prst="rect">
              <a:avLst/>
            </a:prstGeom>
            <a:noFill/>
            <a:ln w="12700">
              <a:solidFill>
                <a:schemeClr val="bg1"/>
              </a:solidFill>
              <a:miter lim="800000"/>
              <a:headEnd/>
              <a:tailEnd/>
            </a:ln>
          </p:spPr>
          <p:txBody>
            <a:bodyPr wrap="none" anchor="ctr"/>
            <a:lstStyle/>
            <a:p>
              <a:endParaRPr lang="en-US"/>
            </a:p>
          </p:txBody>
        </p:sp>
      </p:grpSp>
      <p:sp>
        <p:nvSpPr>
          <p:cNvPr id="5131" name="Text Box 15"/>
          <p:cNvSpPr txBox="1">
            <a:spLocks noChangeArrowheads="1"/>
          </p:cNvSpPr>
          <p:nvPr/>
        </p:nvSpPr>
        <p:spPr bwMode="auto">
          <a:xfrm>
            <a:off x="152400" y="6400800"/>
            <a:ext cx="2397125" cy="336550"/>
          </a:xfrm>
          <a:prstGeom prst="rect">
            <a:avLst/>
          </a:prstGeom>
          <a:noFill/>
          <a:ln w="9525">
            <a:noFill/>
            <a:miter lim="800000"/>
            <a:headEnd/>
            <a:tailEnd/>
          </a:ln>
        </p:spPr>
        <p:txBody>
          <a:bodyPr wrap="none">
            <a:spAutoFit/>
          </a:bodyPr>
          <a:lstStyle/>
          <a:p>
            <a:r>
              <a:rPr lang="en-US" sz="1600" b="1">
                <a:latin typeface="Myriad Web Pro" pitchFamily="34" charset="0"/>
              </a:rPr>
              <a:t>Mesoscale ocean eddies</a:t>
            </a:r>
          </a:p>
        </p:txBody>
      </p:sp>
      <p:sp>
        <p:nvSpPr>
          <p:cNvPr id="5132" name="Text Box 16"/>
          <p:cNvSpPr txBox="1">
            <a:spLocks noChangeArrowheads="1"/>
          </p:cNvSpPr>
          <p:nvPr/>
        </p:nvSpPr>
        <p:spPr bwMode="auto">
          <a:xfrm>
            <a:off x="3581400" y="5410200"/>
            <a:ext cx="1906588" cy="336550"/>
          </a:xfrm>
          <a:prstGeom prst="rect">
            <a:avLst/>
          </a:prstGeom>
          <a:noFill/>
          <a:ln w="9525">
            <a:noFill/>
            <a:miter lim="800000"/>
            <a:headEnd/>
            <a:tailEnd/>
          </a:ln>
        </p:spPr>
        <p:txBody>
          <a:bodyPr wrap="none">
            <a:spAutoFit/>
          </a:bodyPr>
          <a:lstStyle/>
          <a:p>
            <a:r>
              <a:rPr lang="en-US" sz="1600" b="1" dirty="0">
                <a:latin typeface="Myriad Web Pro" pitchFamily="34" charset="0"/>
              </a:rPr>
              <a:t>Regional pollution</a:t>
            </a:r>
          </a:p>
        </p:txBody>
      </p:sp>
      <p:pic>
        <p:nvPicPr>
          <p:cNvPr id="5133" name="Picture 17"/>
          <p:cNvPicPr>
            <a:picLocks noChangeAspect="1" noChangeArrowheads="1"/>
          </p:cNvPicPr>
          <p:nvPr/>
        </p:nvPicPr>
        <p:blipFill>
          <a:blip r:embed="rId9"/>
          <a:srcRect l="9378" t="29710"/>
          <a:stretch>
            <a:fillRect/>
          </a:stretch>
        </p:blipFill>
        <p:spPr bwMode="auto">
          <a:xfrm>
            <a:off x="6858000" y="2590800"/>
            <a:ext cx="2120900" cy="1233488"/>
          </a:xfrm>
          <a:prstGeom prst="rect">
            <a:avLst/>
          </a:prstGeom>
          <a:noFill/>
          <a:ln w="25400">
            <a:solidFill>
              <a:schemeClr val="bg1"/>
            </a:solidFill>
            <a:miter lim="800000"/>
            <a:headEnd/>
            <a:tailEnd/>
          </a:ln>
        </p:spPr>
      </p:pic>
      <p:sp>
        <p:nvSpPr>
          <p:cNvPr id="5134" name="Text Box 18"/>
          <p:cNvSpPr txBox="1">
            <a:spLocks noChangeArrowheads="1"/>
          </p:cNvSpPr>
          <p:nvPr/>
        </p:nvSpPr>
        <p:spPr bwMode="auto">
          <a:xfrm>
            <a:off x="5257800" y="2819400"/>
            <a:ext cx="1519006" cy="584775"/>
          </a:xfrm>
          <a:prstGeom prst="rect">
            <a:avLst/>
          </a:prstGeom>
          <a:noFill/>
          <a:ln w="9525">
            <a:noFill/>
            <a:miter lim="800000"/>
            <a:headEnd/>
            <a:tailEnd/>
          </a:ln>
        </p:spPr>
        <p:txBody>
          <a:bodyPr wrap="none">
            <a:spAutoFit/>
          </a:bodyPr>
          <a:lstStyle/>
          <a:p>
            <a:r>
              <a:rPr lang="en-US" sz="1600" b="1" dirty="0" smtClean="0">
                <a:latin typeface="Myriad Web Pro" pitchFamily="34" charset="0"/>
              </a:rPr>
              <a:t>Aircraft, ships,</a:t>
            </a:r>
          </a:p>
          <a:p>
            <a:r>
              <a:rPr lang="en-US" sz="1600" b="1" dirty="0" smtClean="0">
                <a:latin typeface="Myriad Web Pro" pitchFamily="34" charset="0"/>
              </a:rPr>
              <a:t>and land sites</a:t>
            </a:r>
            <a:endParaRPr lang="en-US" sz="1600" b="1" dirty="0">
              <a:latin typeface="Myriad Web Pro" pitchFamily="34" charset="0"/>
            </a:endParaRPr>
          </a:p>
        </p:txBody>
      </p:sp>
      <p:pic>
        <p:nvPicPr>
          <p:cNvPr id="5135" name="Picture 19" descr="thinSc_enhanced2"/>
          <p:cNvPicPr>
            <a:picLocks noChangeAspect="1" noChangeArrowheads="1"/>
          </p:cNvPicPr>
          <p:nvPr/>
        </p:nvPicPr>
        <p:blipFill>
          <a:blip r:embed="rId10"/>
          <a:srcRect/>
          <a:stretch>
            <a:fillRect/>
          </a:stretch>
        </p:blipFill>
        <p:spPr bwMode="auto">
          <a:xfrm>
            <a:off x="6477000" y="5181600"/>
            <a:ext cx="2362200" cy="1479550"/>
          </a:xfrm>
          <a:prstGeom prst="rect">
            <a:avLst/>
          </a:prstGeom>
          <a:noFill/>
          <a:ln w="25400">
            <a:solidFill>
              <a:schemeClr val="tx1"/>
            </a:solidFill>
            <a:miter lim="800000"/>
            <a:headEnd/>
            <a:tailEnd/>
          </a:ln>
        </p:spPr>
      </p:pic>
      <p:sp>
        <p:nvSpPr>
          <p:cNvPr id="5136" name="Text Box 20"/>
          <p:cNvSpPr txBox="1">
            <a:spLocks noChangeArrowheads="1"/>
          </p:cNvSpPr>
          <p:nvPr/>
        </p:nvSpPr>
        <p:spPr bwMode="auto">
          <a:xfrm>
            <a:off x="6553200" y="5181600"/>
            <a:ext cx="2198687" cy="336550"/>
          </a:xfrm>
          <a:prstGeom prst="rect">
            <a:avLst/>
          </a:prstGeom>
          <a:noFill/>
          <a:ln w="9525">
            <a:noFill/>
            <a:miter lim="800000"/>
            <a:headEnd/>
            <a:tailEnd/>
          </a:ln>
        </p:spPr>
        <p:txBody>
          <a:bodyPr wrap="none">
            <a:spAutoFit/>
          </a:bodyPr>
          <a:lstStyle/>
          <a:p>
            <a:r>
              <a:rPr lang="en-US" sz="1600" b="1" dirty="0">
                <a:latin typeface="Myriad Web Pro" pitchFamily="34" charset="0"/>
              </a:rPr>
              <a:t>Stratocumulus clouds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VOCALS_Schematic_NoLogo.jpg"/>
          <p:cNvPicPr>
            <a:picLocks noChangeAspect="1"/>
          </p:cNvPicPr>
          <p:nvPr/>
        </p:nvPicPr>
        <p:blipFill>
          <a:blip r:embed="rId2"/>
          <a:srcRect l="18169" t="9598" r="9619" b="10969"/>
          <a:stretch>
            <a:fillRect/>
          </a:stretch>
        </p:blipFill>
        <p:spPr>
          <a:xfrm>
            <a:off x="685800" y="0"/>
            <a:ext cx="7998592"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57200" y="152400"/>
            <a:ext cx="8229600" cy="868363"/>
          </a:xfrm>
        </p:spPr>
        <p:txBody>
          <a:bodyPr/>
          <a:lstStyle/>
          <a:p>
            <a:r>
              <a:rPr lang="en-US" b="1" dirty="0" smtClean="0">
                <a:solidFill>
                  <a:schemeClr val="accent2"/>
                </a:solidFill>
              </a:rPr>
              <a:t>Oceanic processes</a:t>
            </a:r>
            <a:endParaRPr lang="en-US" b="1" dirty="0">
              <a:solidFill>
                <a:schemeClr val="accent2"/>
              </a:solidFill>
            </a:endParaRPr>
          </a:p>
        </p:txBody>
      </p:sp>
      <p:grpSp>
        <p:nvGrpSpPr>
          <p:cNvPr id="2" name="Group 7"/>
          <p:cNvGrpSpPr/>
          <p:nvPr/>
        </p:nvGrpSpPr>
        <p:grpSpPr>
          <a:xfrm>
            <a:off x="0" y="1295400"/>
            <a:ext cx="5943600" cy="3810000"/>
            <a:chOff x="609600" y="1371600"/>
            <a:chExt cx="8077200" cy="4725988"/>
          </a:xfrm>
        </p:grpSpPr>
        <p:pic>
          <p:nvPicPr>
            <p:cNvPr id="111621" name="Picture 5" descr="S-P_Xie"/>
            <p:cNvPicPr>
              <a:picLocks noChangeAspect="1" noChangeArrowheads="1"/>
            </p:cNvPicPr>
            <p:nvPr/>
          </p:nvPicPr>
          <p:blipFill>
            <a:blip r:embed="rId2"/>
            <a:srcRect t="11295" b="-2258"/>
            <a:stretch>
              <a:fillRect/>
            </a:stretch>
          </p:blipFill>
          <p:spPr bwMode="auto">
            <a:xfrm>
              <a:off x="609600" y="1371600"/>
              <a:ext cx="8077200" cy="4725988"/>
            </a:xfrm>
            <a:prstGeom prst="rect">
              <a:avLst/>
            </a:prstGeom>
            <a:noFill/>
            <a:ln w="9525">
              <a:noFill/>
              <a:miter lim="800000"/>
              <a:headEnd/>
              <a:tailEnd/>
            </a:ln>
          </p:spPr>
        </p:pic>
        <p:sp>
          <p:nvSpPr>
            <p:cNvPr id="111622" name="Text Box 6"/>
            <p:cNvSpPr txBox="1">
              <a:spLocks noChangeArrowheads="1"/>
            </p:cNvSpPr>
            <p:nvPr/>
          </p:nvSpPr>
          <p:spPr bwMode="auto">
            <a:xfrm>
              <a:off x="1676400" y="1447800"/>
              <a:ext cx="1289050" cy="519113"/>
            </a:xfrm>
            <a:prstGeom prst="rect">
              <a:avLst/>
            </a:prstGeom>
            <a:noFill/>
            <a:ln w="9525">
              <a:noFill/>
              <a:miter lim="800000"/>
              <a:headEnd/>
              <a:tailEnd/>
            </a:ln>
            <a:effectLst/>
          </p:spPr>
          <p:txBody>
            <a:bodyPr wrap="none">
              <a:spAutoFit/>
            </a:bodyPr>
            <a:lstStyle/>
            <a:p>
              <a:r>
                <a:rPr lang="en-US" sz="2800" b="1" dirty="0">
                  <a:latin typeface="Myriad Web" pitchFamily="34" charset="0"/>
                </a:rPr>
                <a:t>Height</a:t>
              </a:r>
            </a:p>
          </p:txBody>
        </p:sp>
        <p:sp>
          <p:nvSpPr>
            <p:cNvPr id="111623" name="Text Box 7"/>
            <p:cNvSpPr txBox="1">
              <a:spLocks noChangeArrowheads="1"/>
            </p:cNvSpPr>
            <p:nvPr/>
          </p:nvSpPr>
          <p:spPr bwMode="auto">
            <a:xfrm>
              <a:off x="5715000" y="1447800"/>
              <a:ext cx="782638" cy="519113"/>
            </a:xfrm>
            <a:prstGeom prst="rect">
              <a:avLst/>
            </a:prstGeom>
            <a:noFill/>
            <a:ln w="9525">
              <a:noFill/>
              <a:miter lim="800000"/>
              <a:headEnd/>
              <a:tailEnd/>
            </a:ln>
            <a:effectLst/>
          </p:spPr>
          <p:txBody>
            <a:bodyPr wrap="none">
              <a:spAutoFit/>
            </a:bodyPr>
            <a:lstStyle/>
            <a:p>
              <a:r>
                <a:rPr lang="en-US" sz="2800" b="1" dirty="0">
                  <a:latin typeface="Myriad Web" pitchFamily="34" charset="0"/>
                </a:rPr>
                <a:t>SST</a:t>
              </a:r>
            </a:p>
          </p:txBody>
        </p:sp>
      </p:grpSp>
      <p:pic>
        <p:nvPicPr>
          <p:cNvPr id="9" name="Picture 6"/>
          <p:cNvPicPr>
            <a:picLocks noChangeAspect="1" noChangeArrowheads="1"/>
          </p:cNvPicPr>
          <p:nvPr/>
        </p:nvPicPr>
        <p:blipFill>
          <a:blip r:embed="rId3"/>
          <a:srcRect/>
          <a:stretch>
            <a:fillRect/>
          </a:stretch>
        </p:blipFill>
        <p:spPr bwMode="auto">
          <a:xfrm>
            <a:off x="5562600" y="2667000"/>
            <a:ext cx="3316288" cy="3848501"/>
          </a:xfrm>
          <a:prstGeom prst="rect">
            <a:avLst/>
          </a:prstGeom>
          <a:noFill/>
          <a:ln w="25400">
            <a:solidFill>
              <a:schemeClr val="tx1"/>
            </a:solid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9" name="Picture 3" descr="C:\proposals\VOCALS\figs\photos\EPIC_Drizzle.jpg"/>
          <p:cNvPicPr>
            <a:picLocks noChangeAspect="1" noChangeArrowheads="1"/>
          </p:cNvPicPr>
          <p:nvPr/>
        </p:nvPicPr>
        <p:blipFill>
          <a:blip r:embed="rId2" cstate="print"/>
          <a:srcRect/>
          <a:stretch>
            <a:fillRect/>
          </a:stretch>
        </p:blipFill>
        <p:spPr bwMode="auto">
          <a:xfrm>
            <a:off x="228600" y="4572000"/>
            <a:ext cx="6705600" cy="2149906"/>
          </a:xfrm>
          <a:prstGeom prst="rect">
            <a:avLst/>
          </a:prstGeom>
          <a:noFill/>
        </p:spPr>
      </p:pic>
      <p:sp>
        <p:nvSpPr>
          <p:cNvPr id="2" name="Title 1"/>
          <p:cNvSpPr>
            <a:spLocks noGrp="1"/>
          </p:cNvSpPr>
          <p:nvPr>
            <p:ph type="title"/>
          </p:nvPr>
        </p:nvSpPr>
        <p:spPr>
          <a:xfrm>
            <a:off x="457200" y="0"/>
            <a:ext cx="8229600" cy="914400"/>
          </a:xfrm>
        </p:spPr>
        <p:txBody>
          <a:bodyPr/>
          <a:lstStyle/>
          <a:p>
            <a:r>
              <a:rPr lang="en-US" dirty="0" smtClean="0"/>
              <a:t>Atmospheric processes</a:t>
            </a:r>
            <a:endParaRPr lang="en-US" dirty="0"/>
          </a:p>
        </p:txBody>
      </p:sp>
      <p:pic>
        <p:nvPicPr>
          <p:cNvPr id="65538" name="Picture 2"/>
          <p:cNvPicPr>
            <a:picLocks noChangeAspect="1" noChangeArrowheads="1"/>
          </p:cNvPicPr>
          <p:nvPr/>
        </p:nvPicPr>
        <p:blipFill>
          <a:blip r:embed="rId3"/>
          <a:srcRect l="12468" t="14521" r="13714" b="11294"/>
          <a:stretch>
            <a:fillRect/>
          </a:stretch>
        </p:blipFill>
        <p:spPr bwMode="auto">
          <a:xfrm>
            <a:off x="381000" y="1066800"/>
            <a:ext cx="4071238" cy="3161411"/>
          </a:xfrm>
          <a:prstGeom prst="rect">
            <a:avLst/>
          </a:prstGeom>
          <a:noFill/>
          <a:ln w="9525">
            <a:noFill/>
            <a:miter lim="800000"/>
            <a:headEnd/>
            <a:tailEnd/>
          </a:ln>
          <a:effectLst/>
        </p:spPr>
      </p:pic>
      <p:sp>
        <p:nvSpPr>
          <p:cNvPr id="8" name="TextBox 7"/>
          <p:cNvSpPr txBox="1"/>
          <p:nvPr/>
        </p:nvSpPr>
        <p:spPr>
          <a:xfrm>
            <a:off x="381000" y="1066800"/>
            <a:ext cx="1398140" cy="646331"/>
          </a:xfrm>
          <a:prstGeom prst="rect">
            <a:avLst/>
          </a:prstGeom>
          <a:solidFill>
            <a:schemeClr val="bg1"/>
          </a:solidFill>
        </p:spPr>
        <p:txBody>
          <a:bodyPr wrap="none" rtlCol="0">
            <a:spAutoFit/>
          </a:bodyPr>
          <a:lstStyle/>
          <a:p>
            <a:r>
              <a:rPr lang="en-US" b="1" dirty="0" smtClean="0">
                <a:latin typeface="Calibri" pitchFamily="34" charset="0"/>
              </a:rPr>
              <a:t>Winds</a:t>
            </a:r>
            <a:endParaRPr lang="en-US" b="1" dirty="0">
              <a:latin typeface="Calibri" pitchFamily="34" charset="0"/>
            </a:endParaRPr>
          </a:p>
        </p:txBody>
      </p:sp>
      <p:pic>
        <p:nvPicPr>
          <p:cNvPr id="6" name="Picture 5" descr="mombl_re_climo_ann_peru.jpg"/>
          <p:cNvPicPr>
            <a:picLocks noChangeAspect="1"/>
          </p:cNvPicPr>
          <p:nvPr/>
        </p:nvPicPr>
        <p:blipFill>
          <a:blip r:embed="rId4" cstate="print"/>
          <a:srcRect l="6613" t="5973" r="11022" b="13937"/>
          <a:stretch>
            <a:fillRect/>
          </a:stretch>
        </p:blipFill>
        <p:spPr>
          <a:xfrm>
            <a:off x="5181600" y="990600"/>
            <a:ext cx="3514626" cy="3661790"/>
          </a:xfrm>
          <a:prstGeom prst="rect">
            <a:avLst/>
          </a:prstGeom>
        </p:spPr>
      </p:pic>
      <p:sp>
        <p:nvSpPr>
          <p:cNvPr id="11" name="TextBox 10"/>
          <p:cNvSpPr txBox="1"/>
          <p:nvPr/>
        </p:nvSpPr>
        <p:spPr>
          <a:xfrm>
            <a:off x="7309074" y="1219200"/>
            <a:ext cx="1834926" cy="646331"/>
          </a:xfrm>
          <a:prstGeom prst="rect">
            <a:avLst/>
          </a:prstGeom>
          <a:solidFill>
            <a:schemeClr val="bg1"/>
          </a:solidFill>
        </p:spPr>
        <p:txBody>
          <a:bodyPr wrap="none" rtlCol="0">
            <a:spAutoFit/>
          </a:bodyPr>
          <a:lstStyle/>
          <a:p>
            <a:r>
              <a:rPr lang="en-US" b="1" dirty="0" smtClean="0">
                <a:latin typeface="Calibri" pitchFamily="34" charset="0"/>
              </a:rPr>
              <a:t>Aerosols</a:t>
            </a:r>
            <a:endParaRPr lang="en-US" b="1" dirty="0">
              <a:latin typeface="Calibri" pitchFamily="34" charset="0"/>
            </a:endParaRPr>
          </a:p>
        </p:txBody>
      </p:sp>
      <p:sp>
        <p:nvSpPr>
          <p:cNvPr id="13" name="TextBox 12"/>
          <p:cNvSpPr txBox="1"/>
          <p:nvPr/>
        </p:nvSpPr>
        <p:spPr>
          <a:xfrm>
            <a:off x="6248400" y="5657671"/>
            <a:ext cx="2895600" cy="1200329"/>
          </a:xfrm>
          <a:prstGeom prst="rect">
            <a:avLst/>
          </a:prstGeom>
          <a:solidFill>
            <a:schemeClr val="bg1"/>
          </a:solidFill>
        </p:spPr>
        <p:txBody>
          <a:bodyPr wrap="square" rtlCol="0">
            <a:spAutoFit/>
          </a:bodyPr>
          <a:lstStyle/>
          <a:p>
            <a:r>
              <a:rPr lang="en-US" b="1" dirty="0" smtClean="0">
                <a:latin typeface="Calibri" pitchFamily="34" charset="0"/>
              </a:rPr>
              <a:t>Clouds and precipitation</a:t>
            </a:r>
            <a:endParaRPr lang="en-US" b="1" dirty="0">
              <a:latin typeface="Calibri" pitchFamily="34" charset="0"/>
            </a:endParaRPr>
          </a:p>
        </p:txBody>
      </p:sp>
      <p:grpSp>
        <p:nvGrpSpPr>
          <p:cNvPr id="3" name="Group 13"/>
          <p:cNvGrpSpPr/>
          <p:nvPr/>
        </p:nvGrpSpPr>
        <p:grpSpPr>
          <a:xfrm>
            <a:off x="4876800" y="4114800"/>
            <a:ext cx="4267200" cy="657838"/>
            <a:chOff x="1613154" y="5200433"/>
            <a:chExt cx="4148328" cy="660906"/>
          </a:xfrm>
        </p:grpSpPr>
        <p:pic>
          <p:nvPicPr>
            <p:cNvPr id="15" name="Picture 14" descr="mombl_re_climo_ann_peru.jpg"/>
            <p:cNvPicPr>
              <a:picLocks noChangeAspect="1"/>
            </p:cNvPicPr>
            <p:nvPr/>
          </p:nvPicPr>
          <p:blipFill>
            <a:blip r:embed="rId4" cstate="print"/>
            <a:srcRect t="85611"/>
            <a:stretch>
              <a:fillRect/>
            </a:stretch>
          </p:blipFill>
          <p:spPr>
            <a:xfrm>
              <a:off x="1613154" y="5200433"/>
              <a:ext cx="4148328" cy="660906"/>
            </a:xfrm>
            <a:prstGeom prst="rect">
              <a:avLst/>
            </a:prstGeom>
          </p:spPr>
        </p:pic>
        <p:sp>
          <p:nvSpPr>
            <p:cNvPr id="16" name="TextBox 15"/>
            <p:cNvSpPr txBox="1"/>
            <p:nvPr/>
          </p:nvSpPr>
          <p:spPr>
            <a:xfrm>
              <a:off x="4775388" y="5229265"/>
              <a:ext cx="136558" cy="276998"/>
            </a:xfrm>
            <a:prstGeom prst="rect">
              <a:avLst/>
            </a:prstGeom>
            <a:solidFill>
              <a:schemeClr val="bg1"/>
            </a:solidFill>
          </p:spPr>
          <p:txBody>
            <a:bodyPr wrap="square" lIns="0" tIns="0" rIns="0" bIns="0" rtlCol="0">
              <a:spAutoFit/>
            </a:bodyPr>
            <a:lstStyle/>
            <a:p>
              <a:r>
                <a:rPr lang="en-US" sz="1800" dirty="0" smtClean="0">
                  <a:sym typeface="Symbol"/>
                </a:rPr>
                <a:t></a:t>
              </a:r>
              <a:endParaRPr lang="en-US" sz="1800" dirty="0"/>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5" name="Picture 5" descr="Coupled_system"/>
          <p:cNvPicPr>
            <a:picLocks noChangeAspect="1" noChangeArrowheads="1"/>
          </p:cNvPicPr>
          <p:nvPr/>
        </p:nvPicPr>
        <p:blipFill>
          <a:blip r:embed="rId2"/>
          <a:srcRect/>
          <a:stretch>
            <a:fillRect/>
          </a:stretch>
        </p:blipFill>
        <p:spPr bwMode="auto">
          <a:xfrm>
            <a:off x="609600" y="533400"/>
            <a:ext cx="5153025" cy="5791200"/>
          </a:xfrm>
          <a:prstGeom prst="rect">
            <a:avLst/>
          </a:prstGeom>
          <a:noFill/>
        </p:spPr>
      </p:pic>
      <p:sp>
        <p:nvSpPr>
          <p:cNvPr id="3" name="TextBox 2"/>
          <p:cNvSpPr txBox="1"/>
          <p:nvPr/>
        </p:nvSpPr>
        <p:spPr>
          <a:xfrm>
            <a:off x="5334000" y="1447800"/>
            <a:ext cx="3657600" cy="2308324"/>
          </a:xfrm>
          <a:prstGeom prst="rect">
            <a:avLst/>
          </a:prstGeom>
          <a:noFill/>
        </p:spPr>
        <p:txBody>
          <a:bodyPr wrap="square" rtlCol="0">
            <a:spAutoFit/>
          </a:bodyPr>
          <a:lstStyle/>
          <a:p>
            <a:pPr algn="ctr"/>
            <a:r>
              <a:rPr lang="en-US" sz="3600" b="1" dirty="0" smtClean="0">
                <a:solidFill>
                  <a:srgbClr val="C00000"/>
                </a:solidFill>
              </a:rPr>
              <a:t>Climate models poorly represent several of these key processes</a:t>
            </a:r>
            <a:endParaRPr lang="en-US" sz="3600" b="1" dirty="0">
              <a:solidFill>
                <a:srgbClr val="C0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3"/>
          <p:cNvGrpSpPr>
            <a:grpSpLocks/>
          </p:cNvGrpSpPr>
          <p:nvPr/>
        </p:nvGrpSpPr>
        <p:grpSpPr bwMode="auto">
          <a:xfrm>
            <a:off x="228600" y="2971800"/>
            <a:ext cx="3200400" cy="1447800"/>
            <a:chOff x="838200" y="2819400"/>
            <a:chExt cx="3651620" cy="1843898"/>
          </a:xfrm>
          <a:effectLst>
            <a:outerShdw blurRad="50800" dist="38100" algn="l" rotWithShape="0">
              <a:prstClr val="black">
                <a:alpha val="40000"/>
              </a:prstClr>
            </a:outerShdw>
          </a:effectLst>
        </p:grpSpPr>
        <p:pic>
          <p:nvPicPr>
            <p:cNvPr id="2061" name="Picture 6"/>
            <p:cNvPicPr>
              <a:picLocks noChangeAspect="1" noChangeArrowheads="1"/>
            </p:cNvPicPr>
            <p:nvPr/>
          </p:nvPicPr>
          <p:blipFill>
            <a:blip r:embed="rId3"/>
            <a:srcRect t="5473" b="10947"/>
            <a:stretch>
              <a:fillRect/>
            </a:stretch>
          </p:blipFill>
          <p:spPr bwMode="auto">
            <a:xfrm>
              <a:off x="838200" y="2819400"/>
              <a:ext cx="3651620" cy="1843898"/>
            </a:xfrm>
            <a:prstGeom prst="rect">
              <a:avLst/>
            </a:prstGeom>
            <a:noFill/>
            <a:ln w="9525">
              <a:noFill/>
              <a:miter lim="800000"/>
              <a:headEnd/>
              <a:tailEnd/>
            </a:ln>
          </p:spPr>
        </p:pic>
        <p:sp>
          <p:nvSpPr>
            <p:cNvPr id="2062" name="Rectangle 7"/>
            <p:cNvSpPr>
              <a:spLocks noChangeArrowheads="1"/>
            </p:cNvSpPr>
            <p:nvPr/>
          </p:nvSpPr>
          <p:spPr bwMode="auto">
            <a:xfrm>
              <a:off x="838200" y="2819400"/>
              <a:ext cx="2869130" cy="420688"/>
            </a:xfrm>
            <a:prstGeom prst="rect">
              <a:avLst/>
            </a:prstGeom>
            <a:noFill/>
            <a:ln w="9525">
              <a:noFill/>
              <a:miter lim="800000"/>
              <a:headEnd/>
              <a:tailEnd/>
            </a:ln>
          </p:spPr>
          <p:txBody>
            <a:bodyPr/>
            <a:lstStyle/>
            <a:p>
              <a:pPr marL="342900" indent="-342900" algn="ctr">
                <a:lnSpc>
                  <a:spcPct val="80000"/>
                </a:lnSpc>
                <a:spcBef>
                  <a:spcPct val="20000"/>
                </a:spcBef>
              </a:pPr>
              <a:r>
                <a:rPr lang="en-US" sz="2000" b="1" dirty="0">
                  <a:latin typeface="Calibri" pitchFamily="34" charset="0"/>
                </a:rPr>
                <a:t>IMARPE José </a:t>
              </a:r>
              <a:r>
                <a:rPr lang="en-US" sz="2000" b="1" dirty="0" err="1">
                  <a:latin typeface="Calibri" pitchFamily="34" charset="0"/>
                </a:rPr>
                <a:t>Olaya</a:t>
              </a:r>
              <a:endParaRPr lang="en-US" sz="2000" b="1" dirty="0">
                <a:latin typeface="Calibri" pitchFamily="34" charset="0"/>
              </a:endParaRPr>
            </a:p>
          </p:txBody>
        </p:sp>
      </p:grpSp>
      <p:sp>
        <p:nvSpPr>
          <p:cNvPr id="2051" name="Rectangle 2"/>
          <p:cNvSpPr>
            <a:spLocks noGrp="1" noChangeArrowheads="1"/>
          </p:cNvSpPr>
          <p:nvPr>
            <p:ph type="title"/>
          </p:nvPr>
        </p:nvSpPr>
        <p:spPr>
          <a:xfrm>
            <a:off x="457200" y="0"/>
            <a:ext cx="8229600" cy="914400"/>
          </a:xfrm>
        </p:spPr>
        <p:txBody>
          <a:bodyPr/>
          <a:lstStyle/>
          <a:p>
            <a:pPr eaLnBrk="1" hangingPunct="1"/>
            <a:r>
              <a:rPr lang="en-US" b="1" dirty="0" smtClean="0"/>
              <a:t>VOCALS-</a:t>
            </a:r>
            <a:r>
              <a:rPr lang="en-US" b="1" dirty="0" err="1" smtClean="0"/>
              <a:t>REx</a:t>
            </a:r>
            <a:r>
              <a:rPr lang="en-US" b="1" dirty="0" smtClean="0"/>
              <a:t> Platforms</a:t>
            </a:r>
          </a:p>
        </p:txBody>
      </p:sp>
      <p:grpSp>
        <p:nvGrpSpPr>
          <p:cNvPr id="3" name="Group 15"/>
          <p:cNvGrpSpPr>
            <a:grpSpLocks/>
          </p:cNvGrpSpPr>
          <p:nvPr/>
        </p:nvGrpSpPr>
        <p:grpSpPr bwMode="auto">
          <a:xfrm>
            <a:off x="152400" y="838200"/>
            <a:ext cx="3733800" cy="1674813"/>
            <a:chOff x="304800" y="1219200"/>
            <a:chExt cx="3733800" cy="1675090"/>
          </a:xfrm>
          <a:effectLst>
            <a:outerShdw blurRad="50800" dist="38100" dir="2700000" algn="tl" rotWithShape="0">
              <a:prstClr val="black">
                <a:alpha val="40000"/>
              </a:prstClr>
            </a:outerShdw>
          </a:effectLst>
        </p:grpSpPr>
        <p:pic>
          <p:nvPicPr>
            <p:cNvPr id="2070" name="Picture 4" descr="c130"/>
            <p:cNvPicPr>
              <a:picLocks noChangeAspect="1" noChangeArrowheads="1"/>
            </p:cNvPicPr>
            <p:nvPr/>
          </p:nvPicPr>
          <p:blipFill>
            <a:blip r:embed="rId4"/>
            <a:srcRect t="10811" b="17297"/>
            <a:stretch>
              <a:fillRect/>
            </a:stretch>
          </p:blipFill>
          <p:spPr bwMode="auto">
            <a:xfrm>
              <a:off x="304800" y="1239480"/>
              <a:ext cx="3733800" cy="1654810"/>
            </a:xfrm>
            <a:prstGeom prst="rect">
              <a:avLst/>
            </a:prstGeom>
            <a:noFill/>
            <a:ln w="25400">
              <a:solidFill>
                <a:schemeClr val="bg1"/>
              </a:solidFill>
              <a:miter lim="800000"/>
              <a:headEnd/>
              <a:tailEnd/>
            </a:ln>
          </p:spPr>
        </p:pic>
        <p:sp>
          <p:nvSpPr>
            <p:cNvPr id="2071" name="Rectangle 6"/>
            <p:cNvSpPr>
              <a:spLocks noChangeArrowheads="1"/>
            </p:cNvSpPr>
            <p:nvPr/>
          </p:nvSpPr>
          <p:spPr bwMode="auto">
            <a:xfrm>
              <a:off x="1066800" y="1219200"/>
              <a:ext cx="2438400" cy="381000"/>
            </a:xfrm>
            <a:prstGeom prst="rect">
              <a:avLst/>
            </a:prstGeom>
            <a:noFill/>
            <a:ln w="9525">
              <a:noFill/>
              <a:miter lim="800000"/>
              <a:headEnd/>
              <a:tailEnd/>
            </a:ln>
          </p:spPr>
          <p:txBody>
            <a:bodyPr/>
            <a:lstStyle/>
            <a:p>
              <a:pPr marL="342900" indent="-342900" algn="ctr">
                <a:lnSpc>
                  <a:spcPct val="80000"/>
                </a:lnSpc>
                <a:spcBef>
                  <a:spcPct val="20000"/>
                </a:spcBef>
              </a:pPr>
              <a:r>
                <a:rPr lang="en-US" sz="2000" b="1" dirty="0">
                  <a:latin typeface="Calibri" pitchFamily="34" charset="0"/>
                </a:rPr>
                <a:t>NSF C-130</a:t>
              </a:r>
            </a:p>
          </p:txBody>
        </p:sp>
      </p:grpSp>
      <p:grpSp>
        <p:nvGrpSpPr>
          <p:cNvPr id="4" name="Group 14"/>
          <p:cNvGrpSpPr>
            <a:grpSpLocks/>
          </p:cNvGrpSpPr>
          <p:nvPr/>
        </p:nvGrpSpPr>
        <p:grpSpPr bwMode="auto">
          <a:xfrm>
            <a:off x="5181600" y="838200"/>
            <a:ext cx="3721100" cy="1787525"/>
            <a:chOff x="5105400" y="1143000"/>
            <a:chExt cx="3721100" cy="1786988"/>
          </a:xfrm>
          <a:effectLst>
            <a:outerShdw blurRad="50800" dist="38100" dir="5400000" algn="t" rotWithShape="0">
              <a:prstClr val="black">
                <a:alpha val="40000"/>
              </a:prstClr>
            </a:outerShdw>
          </a:effectLst>
        </p:grpSpPr>
        <p:pic>
          <p:nvPicPr>
            <p:cNvPr id="2068" name="Picture 3"/>
            <p:cNvPicPr>
              <a:picLocks noChangeAspect="1" noChangeArrowheads="1"/>
            </p:cNvPicPr>
            <p:nvPr/>
          </p:nvPicPr>
          <p:blipFill>
            <a:blip r:embed="rId5"/>
            <a:srcRect l="15240" t="34402" b="10947"/>
            <a:stretch>
              <a:fillRect/>
            </a:stretch>
          </p:blipFill>
          <p:spPr bwMode="auto">
            <a:xfrm>
              <a:off x="5132324" y="1143961"/>
              <a:ext cx="3694176" cy="1786027"/>
            </a:xfrm>
            <a:prstGeom prst="rect">
              <a:avLst/>
            </a:prstGeom>
            <a:noFill/>
            <a:ln w="25400">
              <a:solidFill>
                <a:schemeClr val="bg1"/>
              </a:solidFill>
              <a:miter lim="800000"/>
              <a:headEnd/>
              <a:tailEnd/>
            </a:ln>
          </p:spPr>
        </p:pic>
        <p:sp>
          <p:nvSpPr>
            <p:cNvPr id="2069" name="Rectangle 7"/>
            <p:cNvSpPr>
              <a:spLocks noChangeArrowheads="1"/>
            </p:cNvSpPr>
            <p:nvPr/>
          </p:nvSpPr>
          <p:spPr bwMode="auto">
            <a:xfrm>
              <a:off x="5105400" y="1143000"/>
              <a:ext cx="3200400" cy="381000"/>
            </a:xfrm>
            <a:prstGeom prst="rect">
              <a:avLst/>
            </a:prstGeom>
            <a:noFill/>
            <a:ln w="9525">
              <a:noFill/>
              <a:miter lim="800000"/>
              <a:headEnd/>
              <a:tailEnd/>
            </a:ln>
          </p:spPr>
          <p:txBody>
            <a:bodyPr/>
            <a:lstStyle/>
            <a:p>
              <a:pPr marL="342900" indent="-342900" algn="ctr">
                <a:lnSpc>
                  <a:spcPct val="80000"/>
                </a:lnSpc>
                <a:spcBef>
                  <a:spcPct val="20000"/>
                </a:spcBef>
              </a:pPr>
              <a:r>
                <a:rPr lang="en-US" sz="2000" b="1" dirty="0">
                  <a:latin typeface="Calibri" pitchFamily="34" charset="0"/>
                </a:rPr>
                <a:t>NOAA Ronald H Brown</a:t>
              </a:r>
            </a:p>
          </p:txBody>
        </p:sp>
      </p:grpSp>
      <p:grpSp>
        <p:nvGrpSpPr>
          <p:cNvPr id="5" name="Group 17"/>
          <p:cNvGrpSpPr>
            <a:grpSpLocks/>
          </p:cNvGrpSpPr>
          <p:nvPr/>
        </p:nvGrpSpPr>
        <p:grpSpPr bwMode="auto">
          <a:xfrm>
            <a:off x="3276600" y="5029200"/>
            <a:ext cx="2667000" cy="1524000"/>
            <a:chOff x="1066800" y="5181600"/>
            <a:chExt cx="2667000" cy="1524000"/>
          </a:xfrm>
        </p:grpSpPr>
        <p:pic>
          <p:nvPicPr>
            <p:cNvPr id="2066" name="Picture 5" descr="G1"/>
            <p:cNvPicPr>
              <a:picLocks noChangeAspect="1" noChangeArrowheads="1"/>
            </p:cNvPicPr>
            <p:nvPr/>
          </p:nvPicPr>
          <p:blipFill>
            <a:blip r:embed="rId6"/>
            <a:srcRect t="7500" b="12500"/>
            <a:stretch>
              <a:fillRect/>
            </a:stretch>
          </p:blipFill>
          <p:spPr bwMode="auto">
            <a:xfrm>
              <a:off x="1066800" y="5181600"/>
              <a:ext cx="2286000" cy="1463040"/>
            </a:xfrm>
            <a:prstGeom prst="rect">
              <a:avLst/>
            </a:prstGeom>
            <a:noFill/>
            <a:ln w="25400">
              <a:solidFill>
                <a:schemeClr val="bg1"/>
              </a:solidFill>
              <a:miter lim="800000"/>
              <a:headEnd/>
              <a:tailEnd/>
            </a:ln>
            <a:effectLst>
              <a:outerShdw blurRad="50800" dist="38100" dir="5400000" algn="t" rotWithShape="0">
                <a:prstClr val="black">
                  <a:alpha val="40000"/>
                </a:prstClr>
              </a:outerShdw>
            </a:effectLst>
          </p:spPr>
        </p:pic>
        <p:sp>
          <p:nvSpPr>
            <p:cNvPr id="2067" name="Rectangle 8"/>
            <p:cNvSpPr>
              <a:spLocks noChangeArrowheads="1"/>
            </p:cNvSpPr>
            <p:nvPr/>
          </p:nvSpPr>
          <p:spPr bwMode="auto">
            <a:xfrm>
              <a:off x="1295400" y="6324600"/>
              <a:ext cx="2438400" cy="381000"/>
            </a:xfrm>
            <a:prstGeom prst="rect">
              <a:avLst/>
            </a:prstGeom>
            <a:noFill/>
            <a:ln w="9525">
              <a:noFill/>
              <a:miter lim="800000"/>
              <a:headEnd/>
              <a:tailEnd/>
            </a:ln>
          </p:spPr>
          <p:txBody>
            <a:bodyPr/>
            <a:lstStyle/>
            <a:p>
              <a:pPr marL="342900" indent="-342900" algn="ctr">
                <a:lnSpc>
                  <a:spcPct val="80000"/>
                </a:lnSpc>
                <a:spcBef>
                  <a:spcPct val="20000"/>
                </a:spcBef>
              </a:pPr>
              <a:r>
                <a:rPr lang="en-US" sz="2000" b="1">
                  <a:latin typeface="Calibri" pitchFamily="34" charset="0"/>
                </a:rPr>
                <a:t>DoE ASP G-1</a:t>
              </a:r>
            </a:p>
          </p:txBody>
        </p:sp>
      </p:grpSp>
      <p:graphicFrame>
        <p:nvGraphicFramePr>
          <p:cNvPr id="2050" name="Object 10"/>
          <p:cNvGraphicFramePr>
            <a:graphicFrameLocks noChangeAspect="1"/>
          </p:cNvGraphicFramePr>
          <p:nvPr/>
        </p:nvGraphicFramePr>
        <p:xfrm>
          <a:off x="3505200" y="3429000"/>
          <a:ext cx="2616200" cy="1471613"/>
        </p:xfrm>
        <a:graphic>
          <a:graphicData uri="http://schemas.openxmlformats.org/presentationml/2006/ole">
            <p:oleObj spid="_x0000_s16386" name="Photo Editor Photo" r:id="rId7" imgW="9752381" imgH="6857143" progId="">
              <p:embed/>
            </p:oleObj>
          </a:graphicData>
        </a:graphic>
      </p:graphicFrame>
      <p:grpSp>
        <p:nvGrpSpPr>
          <p:cNvPr id="6" name="Group 18"/>
          <p:cNvGrpSpPr>
            <a:grpSpLocks/>
          </p:cNvGrpSpPr>
          <p:nvPr/>
        </p:nvGrpSpPr>
        <p:grpSpPr bwMode="auto">
          <a:xfrm>
            <a:off x="5638800" y="5029200"/>
            <a:ext cx="3276600" cy="1560513"/>
            <a:chOff x="3962400" y="2895600"/>
            <a:chExt cx="3505200" cy="1636240"/>
          </a:xfrm>
        </p:grpSpPr>
        <p:pic>
          <p:nvPicPr>
            <p:cNvPr id="13" name="Picture 10"/>
            <p:cNvPicPr>
              <a:picLocks noChangeAspect="1" noChangeArrowheads="1"/>
            </p:cNvPicPr>
            <p:nvPr/>
          </p:nvPicPr>
          <p:blipFill>
            <a:blip r:embed="rId8"/>
            <a:srcRect t="11530" b="17295"/>
            <a:stretch>
              <a:fillRect/>
            </a:stretch>
          </p:blipFill>
          <p:spPr bwMode="auto">
            <a:xfrm>
              <a:off x="3962400" y="2906710"/>
              <a:ext cx="3429000" cy="1625130"/>
            </a:xfrm>
            <a:prstGeom prst="rect">
              <a:avLst/>
            </a:prstGeom>
            <a:noFill/>
            <a:ln w="9525">
              <a:noFill/>
              <a:miter lim="800000"/>
              <a:headEnd/>
              <a:tailEnd/>
            </a:ln>
            <a:effectLst>
              <a:outerShdw blurRad="50800" dist="38100" dir="2700000" sx="102000" sy="102000" algn="tl" rotWithShape="0">
                <a:prstClr val="black">
                  <a:alpha val="40000"/>
                </a:prstClr>
              </a:outerShdw>
            </a:effectLst>
          </p:spPr>
        </p:pic>
        <p:sp>
          <p:nvSpPr>
            <p:cNvPr id="2064" name="Rectangle 9"/>
            <p:cNvSpPr>
              <a:spLocks noChangeArrowheads="1"/>
            </p:cNvSpPr>
            <p:nvPr/>
          </p:nvSpPr>
          <p:spPr bwMode="auto">
            <a:xfrm>
              <a:off x="4038600" y="2895600"/>
              <a:ext cx="3429000" cy="344487"/>
            </a:xfrm>
            <a:prstGeom prst="rect">
              <a:avLst/>
            </a:prstGeom>
            <a:noFill/>
            <a:ln w="9525">
              <a:noFill/>
              <a:miter lim="800000"/>
              <a:headEnd/>
              <a:tailEnd/>
            </a:ln>
          </p:spPr>
          <p:txBody>
            <a:bodyPr/>
            <a:lstStyle/>
            <a:p>
              <a:pPr marL="342900" indent="-342900" algn="ctr">
                <a:lnSpc>
                  <a:spcPct val="80000"/>
                </a:lnSpc>
                <a:spcBef>
                  <a:spcPct val="20000"/>
                </a:spcBef>
              </a:pPr>
              <a:r>
                <a:rPr lang="en-US" sz="2000" b="1" dirty="0">
                  <a:latin typeface="Calibri" pitchFamily="34" charset="0"/>
                </a:rPr>
                <a:t>UK FAAM BAe-146</a:t>
              </a:r>
            </a:p>
          </p:txBody>
        </p:sp>
      </p:grpSp>
      <p:grpSp>
        <p:nvGrpSpPr>
          <p:cNvPr id="7" name="Group 22"/>
          <p:cNvGrpSpPr>
            <a:grpSpLocks/>
          </p:cNvGrpSpPr>
          <p:nvPr/>
        </p:nvGrpSpPr>
        <p:grpSpPr bwMode="auto">
          <a:xfrm>
            <a:off x="228600" y="4876800"/>
            <a:ext cx="2971800" cy="1485900"/>
            <a:chOff x="-3276600" y="2286000"/>
            <a:chExt cx="2971800" cy="1485900"/>
          </a:xfrm>
          <a:effectLst/>
        </p:grpSpPr>
        <p:pic>
          <p:nvPicPr>
            <p:cNvPr id="2059" name="Picture 11" descr="Dornier_228"/>
            <p:cNvPicPr>
              <a:picLocks noChangeAspect="1" noChangeArrowheads="1"/>
            </p:cNvPicPr>
            <p:nvPr/>
          </p:nvPicPr>
          <p:blipFill>
            <a:blip r:embed="rId9"/>
            <a:srcRect/>
            <a:stretch>
              <a:fillRect/>
            </a:stretch>
          </p:blipFill>
          <p:spPr bwMode="auto">
            <a:xfrm>
              <a:off x="-3276600" y="2286000"/>
              <a:ext cx="2971800" cy="1485900"/>
            </a:xfrm>
            <a:prstGeom prst="rect">
              <a:avLst/>
            </a:prstGeom>
            <a:noFill/>
            <a:ln w="25400">
              <a:solidFill>
                <a:schemeClr val="bg1"/>
              </a:solidFill>
              <a:miter lim="800000"/>
              <a:headEnd/>
              <a:tailEnd/>
            </a:ln>
          </p:spPr>
        </p:pic>
        <p:sp>
          <p:nvSpPr>
            <p:cNvPr id="2060" name="TextBox 21"/>
            <p:cNvSpPr txBox="1">
              <a:spLocks noChangeArrowheads="1"/>
            </p:cNvSpPr>
            <p:nvPr/>
          </p:nvSpPr>
          <p:spPr bwMode="auto">
            <a:xfrm>
              <a:off x="-3276600" y="2286000"/>
              <a:ext cx="2074350" cy="400110"/>
            </a:xfrm>
            <a:prstGeom prst="rect">
              <a:avLst/>
            </a:prstGeom>
            <a:noFill/>
            <a:ln w="25400">
              <a:noFill/>
              <a:miter lim="800000"/>
              <a:headEnd/>
              <a:tailEnd/>
            </a:ln>
          </p:spPr>
          <p:txBody>
            <a:bodyPr wrap="none">
              <a:spAutoFit/>
            </a:bodyPr>
            <a:lstStyle/>
            <a:p>
              <a:r>
                <a:rPr lang="en-US" sz="2000" b="1">
                  <a:latin typeface="Calibri" pitchFamily="34" charset="0"/>
                </a:rPr>
                <a:t>NERC Dornier 228</a:t>
              </a:r>
            </a:p>
          </p:txBody>
        </p:sp>
      </p:grpSp>
      <p:grpSp>
        <p:nvGrpSpPr>
          <p:cNvPr id="8" name="Group 26"/>
          <p:cNvGrpSpPr/>
          <p:nvPr/>
        </p:nvGrpSpPr>
        <p:grpSpPr>
          <a:xfrm>
            <a:off x="3886200" y="1600200"/>
            <a:ext cx="2286000" cy="1676400"/>
            <a:chOff x="3657600" y="2819400"/>
            <a:chExt cx="2743200" cy="2057400"/>
          </a:xfrm>
        </p:grpSpPr>
        <p:pic>
          <p:nvPicPr>
            <p:cNvPr id="44035" name="Picture 3"/>
            <p:cNvPicPr>
              <a:picLocks noChangeAspect="1" noChangeArrowheads="1"/>
            </p:cNvPicPr>
            <p:nvPr/>
          </p:nvPicPr>
          <p:blipFill>
            <a:blip r:embed="rId10" cstate="print"/>
            <a:srcRect/>
            <a:stretch>
              <a:fillRect/>
            </a:stretch>
          </p:blipFill>
          <p:spPr bwMode="auto">
            <a:xfrm>
              <a:off x="3657600" y="2819400"/>
              <a:ext cx="2743200" cy="2057400"/>
            </a:xfrm>
            <a:prstGeom prst="rect">
              <a:avLst/>
            </a:prstGeom>
            <a:noFill/>
            <a:ln w="25400">
              <a:solidFill>
                <a:schemeClr val="bg1"/>
              </a:solidFill>
              <a:miter lim="800000"/>
              <a:headEnd/>
              <a:tailEnd/>
            </a:ln>
            <a:effectLst>
              <a:outerShdw blurRad="50800" dist="38100" dir="5400000" algn="t" rotWithShape="0">
                <a:prstClr val="black">
                  <a:alpha val="40000"/>
                </a:prstClr>
              </a:outerShdw>
            </a:effectLst>
          </p:spPr>
        </p:pic>
        <p:sp>
          <p:nvSpPr>
            <p:cNvPr id="25" name="TextBox 24"/>
            <p:cNvSpPr txBox="1"/>
            <p:nvPr/>
          </p:nvSpPr>
          <p:spPr>
            <a:xfrm>
              <a:off x="3657600" y="2819400"/>
              <a:ext cx="958724" cy="400110"/>
            </a:xfrm>
            <a:prstGeom prst="rect">
              <a:avLst/>
            </a:prstGeom>
            <a:noFill/>
          </p:spPr>
          <p:txBody>
            <a:bodyPr wrap="none" rtlCol="0">
              <a:spAutoFit/>
            </a:bodyPr>
            <a:lstStyle/>
            <a:p>
              <a:r>
                <a:rPr lang="en-US" sz="2000" b="1" dirty="0" err="1" smtClean="0">
                  <a:latin typeface="Calibri" pitchFamily="34" charset="0"/>
                </a:rPr>
                <a:t>Paposo</a:t>
              </a:r>
              <a:endParaRPr lang="en-US" sz="2000" b="1" dirty="0">
                <a:latin typeface="Calibri" pitchFamily="34" charset="0"/>
              </a:endParaRPr>
            </a:p>
          </p:txBody>
        </p:sp>
      </p:grpSp>
      <p:grpSp>
        <p:nvGrpSpPr>
          <p:cNvPr id="10" name="Group 28"/>
          <p:cNvGrpSpPr/>
          <p:nvPr/>
        </p:nvGrpSpPr>
        <p:grpSpPr>
          <a:xfrm>
            <a:off x="6553200" y="2819400"/>
            <a:ext cx="2362200" cy="2007870"/>
            <a:chOff x="6553200" y="2819400"/>
            <a:chExt cx="2362200" cy="2007870"/>
          </a:xfrm>
        </p:grpSpPr>
        <p:pic>
          <p:nvPicPr>
            <p:cNvPr id="9" name="Picture 3"/>
            <p:cNvPicPr>
              <a:picLocks noChangeAspect="1" noChangeArrowheads="1"/>
            </p:cNvPicPr>
            <p:nvPr/>
          </p:nvPicPr>
          <p:blipFill>
            <a:blip r:embed="rId11" cstate="print"/>
            <a:srcRect/>
            <a:stretch>
              <a:fillRect/>
            </a:stretch>
          </p:blipFill>
          <p:spPr bwMode="auto">
            <a:xfrm>
              <a:off x="6553200" y="2819400"/>
              <a:ext cx="2362200" cy="2007870"/>
            </a:xfrm>
            <a:prstGeom prst="rect">
              <a:avLst/>
            </a:prstGeom>
            <a:noFill/>
            <a:ln w="25400">
              <a:solidFill>
                <a:schemeClr val="bg1"/>
              </a:solidFill>
              <a:miter lim="800000"/>
              <a:headEnd/>
              <a:tailEnd/>
            </a:ln>
            <a:effectLst>
              <a:outerShdw blurRad="50800" dist="38100" dir="5400000" algn="t" rotWithShape="0">
                <a:prstClr val="black">
                  <a:alpha val="40000"/>
                </a:prstClr>
              </a:outerShdw>
            </a:effectLst>
          </p:spPr>
        </p:pic>
        <p:sp>
          <p:nvSpPr>
            <p:cNvPr id="28" name="TextBox 27"/>
            <p:cNvSpPr txBox="1"/>
            <p:nvPr/>
          </p:nvSpPr>
          <p:spPr>
            <a:xfrm>
              <a:off x="7848600" y="2819400"/>
              <a:ext cx="997389" cy="400110"/>
            </a:xfrm>
            <a:prstGeom prst="rect">
              <a:avLst/>
            </a:prstGeom>
            <a:noFill/>
          </p:spPr>
          <p:txBody>
            <a:bodyPr wrap="none" rtlCol="0">
              <a:spAutoFit/>
            </a:bodyPr>
            <a:lstStyle/>
            <a:p>
              <a:r>
                <a:rPr lang="en-US" sz="2000" b="1" dirty="0" smtClean="0">
                  <a:latin typeface="Calibri" pitchFamily="34" charset="0"/>
                </a:rPr>
                <a:t>Iquique</a:t>
              </a:r>
              <a:endParaRPr lang="en-US" sz="2000" b="1" dirty="0">
                <a:latin typeface="Calibri" pitchFamily="34" charset="0"/>
              </a:endParaRPr>
            </a:p>
          </p:txBody>
        </p:sp>
      </p:grpSp>
      <p:sp>
        <p:nvSpPr>
          <p:cNvPr id="2065" name="Rectangle 11"/>
          <p:cNvSpPr>
            <a:spLocks noChangeArrowheads="1"/>
          </p:cNvSpPr>
          <p:nvPr/>
        </p:nvSpPr>
        <p:spPr bwMode="auto">
          <a:xfrm>
            <a:off x="3429000" y="4648200"/>
            <a:ext cx="2438400" cy="304800"/>
          </a:xfrm>
          <a:prstGeom prst="rect">
            <a:avLst/>
          </a:prstGeom>
          <a:noFill/>
          <a:ln w="9525">
            <a:noFill/>
            <a:miter lim="800000"/>
            <a:headEnd/>
            <a:tailEnd/>
          </a:ln>
        </p:spPr>
        <p:txBody>
          <a:bodyPr/>
          <a:lstStyle/>
          <a:p>
            <a:pPr marL="342900" indent="-342900" algn="ctr">
              <a:lnSpc>
                <a:spcPct val="80000"/>
              </a:lnSpc>
              <a:spcBef>
                <a:spcPct val="20000"/>
              </a:spcBef>
            </a:pPr>
            <a:r>
              <a:rPr lang="en-US" sz="2000" b="1" dirty="0">
                <a:latin typeface="Calibri" pitchFamily="34" charset="0"/>
              </a:rPr>
              <a:t>CIRPAS Twin Otter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152400"/>
            <a:ext cx="8229600" cy="990600"/>
          </a:xfrm>
        </p:spPr>
        <p:txBody>
          <a:bodyPr>
            <a:normAutofit/>
          </a:bodyPr>
          <a:lstStyle/>
          <a:p>
            <a:pPr eaLnBrk="1" hangingPunct="1"/>
            <a:r>
              <a:rPr lang="en-US" sz="4000" b="1" dirty="0" smtClean="0">
                <a:latin typeface="Calibri" pitchFamily="34" charset="0"/>
              </a:rPr>
              <a:t>VOCALS-</a:t>
            </a:r>
            <a:r>
              <a:rPr lang="en-US" sz="4000" b="1" dirty="0" err="1" smtClean="0">
                <a:latin typeface="Calibri" pitchFamily="34" charset="0"/>
              </a:rPr>
              <a:t>REx</a:t>
            </a:r>
            <a:r>
              <a:rPr lang="en-US" sz="4000" b="1" dirty="0" smtClean="0">
                <a:latin typeface="Calibri" pitchFamily="34" charset="0"/>
              </a:rPr>
              <a:t> Study Region</a:t>
            </a:r>
          </a:p>
        </p:txBody>
      </p:sp>
      <p:pic>
        <p:nvPicPr>
          <p:cNvPr id="6147" name="Content Placeholder 3" descr="map_VOCALS_StudyRegion.jpg"/>
          <p:cNvPicPr>
            <a:picLocks noGrp="1" noChangeAspect="1"/>
          </p:cNvPicPr>
          <p:nvPr>
            <p:ph idx="1"/>
          </p:nvPr>
        </p:nvPicPr>
        <p:blipFill>
          <a:blip r:embed="rId2"/>
          <a:srcRect t="34329" r="27522"/>
          <a:stretch>
            <a:fillRect/>
          </a:stretch>
        </p:blipFill>
        <p:spPr>
          <a:xfrm>
            <a:off x="1295400" y="1219200"/>
            <a:ext cx="6705600" cy="5480050"/>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0"/>
            <a:ext cx="9144000" cy="1143000"/>
          </a:xfrm>
        </p:spPr>
        <p:txBody>
          <a:bodyPr/>
          <a:lstStyle/>
          <a:p>
            <a:pPr eaLnBrk="1" hangingPunct="1"/>
            <a:r>
              <a:rPr lang="en-US" b="1" dirty="0" smtClean="0">
                <a:latin typeface="Calibri" pitchFamily="34" charset="0"/>
              </a:rPr>
              <a:t>VOCALS Regional Experiment (</a:t>
            </a:r>
            <a:r>
              <a:rPr lang="en-US" b="1" dirty="0" err="1" smtClean="0">
                <a:latin typeface="Calibri" pitchFamily="34" charset="0"/>
              </a:rPr>
              <a:t>REx</a:t>
            </a:r>
            <a:r>
              <a:rPr lang="en-US" b="1" dirty="0" smtClean="0">
                <a:latin typeface="Calibri" pitchFamily="34" charset="0"/>
              </a:rPr>
              <a:t>)</a:t>
            </a:r>
          </a:p>
        </p:txBody>
      </p:sp>
      <p:pic>
        <p:nvPicPr>
          <p:cNvPr id="3075" name="Picture 3" descr="VOCALS_Stationary"/>
          <p:cNvPicPr>
            <a:picLocks noChangeAspect="1" noChangeArrowheads="1"/>
          </p:cNvPicPr>
          <p:nvPr/>
        </p:nvPicPr>
        <p:blipFill>
          <a:blip r:embed="rId2"/>
          <a:srcRect t="90767" b="1872"/>
          <a:stretch>
            <a:fillRect/>
          </a:stretch>
        </p:blipFill>
        <p:spPr bwMode="auto">
          <a:xfrm>
            <a:off x="0" y="5867400"/>
            <a:ext cx="9144000" cy="800100"/>
          </a:xfrm>
          <a:prstGeom prst="rect">
            <a:avLst/>
          </a:prstGeom>
          <a:noFill/>
          <a:ln w="9525">
            <a:noFill/>
            <a:miter lim="800000"/>
            <a:headEnd/>
            <a:tailEnd/>
          </a:ln>
        </p:spPr>
      </p:pic>
      <p:sp>
        <p:nvSpPr>
          <p:cNvPr id="3076" name="Rectangle 4"/>
          <p:cNvSpPr>
            <a:spLocks noChangeArrowheads="1"/>
          </p:cNvSpPr>
          <p:nvPr/>
        </p:nvSpPr>
        <p:spPr bwMode="auto">
          <a:xfrm>
            <a:off x="228600" y="1219201"/>
            <a:ext cx="8629650" cy="4031873"/>
          </a:xfrm>
          <a:prstGeom prst="rect">
            <a:avLst/>
          </a:prstGeom>
          <a:noFill/>
          <a:ln w="9525">
            <a:noFill/>
            <a:miter lim="800000"/>
            <a:headEnd/>
            <a:tailEnd/>
          </a:ln>
        </p:spPr>
        <p:txBody>
          <a:bodyPr wrap="square" anchor="ctr">
            <a:spAutoFit/>
          </a:bodyPr>
          <a:lstStyle/>
          <a:p>
            <a:pPr algn="ctr"/>
            <a:r>
              <a:rPr lang="en-US" sz="3200" dirty="0" smtClean="0">
                <a:latin typeface="Calibri" pitchFamily="34" charset="0"/>
              </a:rPr>
              <a:t>Themes</a:t>
            </a:r>
            <a:endParaRPr lang="en-US" sz="3200" dirty="0">
              <a:latin typeface="Calibri" pitchFamily="34" charset="0"/>
            </a:endParaRPr>
          </a:p>
          <a:p>
            <a:endParaRPr lang="en-US" sz="3200" dirty="0">
              <a:latin typeface="Calibri" pitchFamily="34" charset="0"/>
            </a:endParaRPr>
          </a:p>
          <a:p>
            <a:pPr>
              <a:buFontTx/>
              <a:buChar char="•"/>
            </a:pPr>
            <a:r>
              <a:rPr lang="en-US" sz="3200" dirty="0">
                <a:latin typeface="Calibri" pitchFamily="34" charset="0"/>
              </a:rPr>
              <a:t> </a:t>
            </a:r>
            <a:r>
              <a:rPr lang="en-US" sz="3200" b="1" dirty="0">
                <a:latin typeface="Calibri" pitchFamily="34" charset="0"/>
              </a:rPr>
              <a:t>Aerosol-cloud-drizzle interactions</a:t>
            </a:r>
            <a:r>
              <a:rPr lang="en-US" sz="3200" dirty="0">
                <a:latin typeface="Calibri" pitchFamily="34" charset="0"/>
              </a:rPr>
              <a:t> in the marine boundary layer (MBL) and the physicochemical and spatiotemporal properties of aerosols</a:t>
            </a:r>
          </a:p>
          <a:p>
            <a:pPr>
              <a:buFontTx/>
              <a:buChar char="•"/>
            </a:pPr>
            <a:endParaRPr lang="en-US" sz="3200" dirty="0">
              <a:latin typeface="Calibri" pitchFamily="34" charset="0"/>
            </a:endParaRPr>
          </a:p>
          <a:p>
            <a:pPr>
              <a:buFontTx/>
              <a:buChar char="•"/>
            </a:pPr>
            <a:r>
              <a:rPr lang="en-US" sz="3200" dirty="0">
                <a:latin typeface="Calibri" pitchFamily="34" charset="0"/>
              </a:rPr>
              <a:t> </a:t>
            </a:r>
            <a:r>
              <a:rPr lang="en-US" sz="3200" b="1" dirty="0">
                <a:latin typeface="Calibri" pitchFamily="34" charset="0"/>
              </a:rPr>
              <a:t>Chemical and physical couplings</a:t>
            </a:r>
            <a:r>
              <a:rPr lang="en-US" sz="3200" dirty="0">
                <a:latin typeface="Calibri" pitchFamily="34" charset="0"/>
              </a:rPr>
              <a:t> between the upper ocean, the land, and the atmosphere.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ChangeArrowheads="1"/>
          </p:cNvSpPr>
          <p:nvPr/>
        </p:nvSpPr>
        <p:spPr bwMode="auto">
          <a:xfrm>
            <a:off x="0" y="152400"/>
            <a:ext cx="8991600" cy="6334042"/>
          </a:xfrm>
          <a:prstGeom prst="rect">
            <a:avLst/>
          </a:prstGeom>
          <a:noFill/>
          <a:ln w="9525">
            <a:noFill/>
            <a:miter lim="800000"/>
            <a:headEnd/>
            <a:tailEnd/>
          </a:ln>
        </p:spPr>
        <p:txBody>
          <a:bodyPr wrap="square" anchor="ctr">
            <a:spAutoFit/>
          </a:bodyPr>
          <a:lstStyle/>
          <a:p>
            <a:pPr algn="ctr">
              <a:tabLst>
                <a:tab pos="457200" algn="l"/>
              </a:tabLst>
            </a:pPr>
            <a:r>
              <a:rPr lang="en-US" sz="3200" b="1" dirty="0">
                <a:solidFill>
                  <a:schemeClr val="accent2"/>
                </a:solidFill>
                <a:latin typeface="Myriad Web" pitchFamily="34" charset="0"/>
              </a:rPr>
              <a:t>   </a:t>
            </a:r>
            <a:r>
              <a:rPr lang="en-US" sz="3200" b="1" dirty="0">
                <a:solidFill>
                  <a:schemeClr val="accent2"/>
                </a:solidFill>
                <a:latin typeface="Calibri" pitchFamily="34" charset="0"/>
              </a:rPr>
              <a:t>AEROSOL-CLOUD-DRIZZLE HYPOTHESES</a:t>
            </a:r>
          </a:p>
          <a:p>
            <a:pPr>
              <a:tabLst>
                <a:tab pos="457200" algn="l"/>
              </a:tabLst>
            </a:pPr>
            <a:endParaRPr lang="en-US" sz="2400" dirty="0">
              <a:solidFill>
                <a:schemeClr val="accent2"/>
              </a:solidFill>
              <a:latin typeface="Calibri" pitchFamily="34" charset="0"/>
            </a:endParaRPr>
          </a:p>
          <a:p>
            <a:pPr lvl="1">
              <a:lnSpc>
                <a:spcPct val="90000"/>
              </a:lnSpc>
              <a:buFontTx/>
              <a:buChar char="•"/>
              <a:tabLst>
                <a:tab pos="457200" algn="l"/>
              </a:tabLst>
            </a:pPr>
            <a:r>
              <a:rPr lang="en-US" sz="2400" dirty="0">
                <a:latin typeface="Calibri" pitchFamily="34" charset="0"/>
              </a:rPr>
              <a:t> Variability in the physicochemical properties of aerosols has a measurable impact upon the formation of drizzle in stratocumulus clouds over the SEP</a:t>
            </a:r>
          </a:p>
          <a:p>
            <a:pPr lvl="1">
              <a:lnSpc>
                <a:spcPct val="90000"/>
              </a:lnSpc>
              <a:buFontTx/>
              <a:buChar char="•"/>
              <a:tabLst>
                <a:tab pos="457200" algn="l"/>
              </a:tabLst>
            </a:pPr>
            <a:endParaRPr lang="en-US" sz="2400" dirty="0">
              <a:latin typeface="Calibri" pitchFamily="34" charset="0"/>
            </a:endParaRPr>
          </a:p>
          <a:p>
            <a:pPr lvl="1">
              <a:lnSpc>
                <a:spcPct val="90000"/>
              </a:lnSpc>
              <a:buFontTx/>
              <a:buChar char="•"/>
              <a:tabLst>
                <a:tab pos="457200" algn="l"/>
              </a:tabLst>
            </a:pPr>
            <a:r>
              <a:rPr lang="en-US" sz="2400" dirty="0">
                <a:latin typeface="Calibri" pitchFamily="34" charset="0"/>
              </a:rPr>
              <a:t> </a:t>
            </a:r>
            <a:r>
              <a:rPr lang="en-US" sz="2400" b="1" dirty="0">
                <a:latin typeface="Calibri" pitchFamily="34" charset="0"/>
              </a:rPr>
              <a:t>Precipitation is a necessary condition for the formation and maintenance of pockets of open cells (POCs) within stratocumulus clouds</a:t>
            </a:r>
          </a:p>
          <a:p>
            <a:pPr lvl="1">
              <a:lnSpc>
                <a:spcPct val="90000"/>
              </a:lnSpc>
              <a:buFontTx/>
              <a:buChar char="•"/>
              <a:tabLst>
                <a:tab pos="457200" algn="l"/>
              </a:tabLst>
            </a:pPr>
            <a:endParaRPr lang="en-US" sz="2400" dirty="0">
              <a:latin typeface="Calibri" pitchFamily="34" charset="0"/>
            </a:endParaRPr>
          </a:p>
          <a:p>
            <a:pPr lvl="1">
              <a:lnSpc>
                <a:spcPct val="90000"/>
              </a:lnSpc>
              <a:buFontTx/>
              <a:buChar char="•"/>
              <a:tabLst>
                <a:tab pos="457200" algn="l"/>
              </a:tabLst>
            </a:pPr>
            <a:r>
              <a:rPr lang="en-US" sz="2400" dirty="0">
                <a:latin typeface="Calibri" pitchFamily="34" charset="0"/>
              </a:rPr>
              <a:t> The small effective radii measured from space over the SEP are primarily controlled by anthropogenic, rather than natural, aerosol production, and entrainment of polluted air from the lower free-troposphere is an important source of cloud condensation nuclei (CCN)</a:t>
            </a:r>
          </a:p>
          <a:p>
            <a:pPr lvl="1">
              <a:lnSpc>
                <a:spcPct val="90000"/>
              </a:lnSpc>
              <a:buFontTx/>
              <a:buChar char="•"/>
              <a:tabLst>
                <a:tab pos="457200" algn="l"/>
              </a:tabLst>
            </a:pPr>
            <a:endParaRPr lang="en-US" sz="2400" dirty="0">
              <a:latin typeface="Calibri" pitchFamily="34" charset="0"/>
            </a:endParaRPr>
          </a:p>
          <a:p>
            <a:pPr lvl="1">
              <a:lnSpc>
                <a:spcPct val="90000"/>
              </a:lnSpc>
              <a:buFontTx/>
              <a:buChar char="•"/>
              <a:tabLst>
                <a:tab pos="457200" algn="l"/>
              </a:tabLst>
            </a:pPr>
            <a:r>
              <a:rPr lang="en-US" sz="2400" dirty="0">
                <a:latin typeface="Calibri" pitchFamily="34" charset="0"/>
              </a:rPr>
              <a:t> Depletion of aerosols by coalescence scavenging is necessary for the maintenance of POCs.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0" y="12700"/>
            <a:ext cx="9144000" cy="6158609"/>
          </a:xfrm>
          <a:prstGeom prst="rect">
            <a:avLst/>
          </a:prstGeom>
          <a:noFill/>
          <a:ln w="9525">
            <a:noFill/>
            <a:miter lim="800000"/>
            <a:headEnd/>
            <a:tailEnd/>
          </a:ln>
        </p:spPr>
        <p:txBody>
          <a:bodyPr anchor="ctr">
            <a:spAutoFit/>
          </a:bodyPr>
          <a:lstStyle/>
          <a:p>
            <a:pPr algn="ctr">
              <a:tabLst>
                <a:tab pos="457200" algn="l"/>
              </a:tabLst>
            </a:pPr>
            <a:r>
              <a:rPr lang="en-US" sz="3200" b="1" dirty="0">
                <a:solidFill>
                  <a:schemeClr val="accent2"/>
                </a:solidFill>
                <a:latin typeface="Calibri" pitchFamily="34" charset="0"/>
              </a:rPr>
              <a:t>COUPLED-OCEAN-ATMOSPHERE-LAND HYPOTHESES</a:t>
            </a:r>
          </a:p>
          <a:p>
            <a:pPr>
              <a:tabLst>
                <a:tab pos="457200" algn="l"/>
              </a:tabLst>
            </a:pPr>
            <a:endParaRPr lang="en-US" sz="1200" dirty="0">
              <a:solidFill>
                <a:schemeClr val="accent2"/>
              </a:solidFill>
              <a:latin typeface="Myriad Web" pitchFamily="34" charset="0"/>
            </a:endParaRPr>
          </a:p>
          <a:p>
            <a:pPr lvl="1">
              <a:lnSpc>
                <a:spcPct val="85000"/>
              </a:lnSpc>
              <a:buFontTx/>
              <a:buChar char="•"/>
              <a:tabLst>
                <a:tab pos="457200" algn="l"/>
              </a:tabLst>
            </a:pPr>
            <a:r>
              <a:rPr lang="en-US" sz="2800" dirty="0">
                <a:latin typeface="Myriad Web" pitchFamily="34" charset="0"/>
              </a:rPr>
              <a:t> </a:t>
            </a:r>
            <a:r>
              <a:rPr lang="en-US" sz="2400" b="1" dirty="0">
                <a:latin typeface="Calibri" pitchFamily="34" charset="0"/>
              </a:rPr>
              <a:t>Oceanic </a:t>
            </a:r>
            <a:r>
              <a:rPr lang="en-US" sz="2400" b="1" dirty="0" err="1">
                <a:latin typeface="Calibri" pitchFamily="34" charset="0"/>
              </a:rPr>
              <a:t>mesoscale</a:t>
            </a:r>
            <a:r>
              <a:rPr lang="en-US" sz="2400" b="1" dirty="0">
                <a:latin typeface="Calibri" pitchFamily="34" charset="0"/>
              </a:rPr>
              <a:t> eddies play a major role in the transport of heat and fresh water from coastally </a:t>
            </a:r>
            <a:r>
              <a:rPr lang="en-US" sz="2400" b="1" dirty="0" err="1">
                <a:latin typeface="Calibri" pitchFamily="34" charset="0"/>
              </a:rPr>
              <a:t>upwelled</a:t>
            </a:r>
            <a:r>
              <a:rPr lang="en-US" sz="2400" b="1" dirty="0">
                <a:latin typeface="Calibri" pitchFamily="34" charset="0"/>
              </a:rPr>
              <a:t> water to regions further offshore</a:t>
            </a:r>
          </a:p>
          <a:p>
            <a:pPr lvl="1">
              <a:lnSpc>
                <a:spcPct val="85000"/>
              </a:lnSpc>
              <a:buFontTx/>
              <a:buChar char="•"/>
              <a:tabLst>
                <a:tab pos="457200" algn="l"/>
              </a:tabLst>
            </a:pPr>
            <a:endParaRPr lang="en-US" sz="2400" dirty="0">
              <a:latin typeface="Calibri" pitchFamily="34" charset="0"/>
            </a:endParaRPr>
          </a:p>
          <a:p>
            <a:pPr lvl="1">
              <a:lnSpc>
                <a:spcPct val="85000"/>
              </a:lnSpc>
              <a:buFontTx/>
              <a:buChar char="•"/>
              <a:tabLst>
                <a:tab pos="457200" algn="l"/>
              </a:tabLst>
            </a:pPr>
            <a:r>
              <a:rPr lang="en-US" sz="2400" dirty="0">
                <a:latin typeface="Calibri" pitchFamily="34" charset="0"/>
              </a:rPr>
              <a:t> By changing the physical and chemical properties of the upper ocean, upwelling has a systematic and noticeable effect on aerosol precursor gases and the aerosol size distribution over the SEP</a:t>
            </a:r>
          </a:p>
          <a:p>
            <a:pPr lvl="1">
              <a:lnSpc>
                <a:spcPct val="85000"/>
              </a:lnSpc>
              <a:buFontTx/>
              <a:buChar char="•"/>
              <a:tabLst>
                <a:tab pos="457200" algn="l"/>
              </a:tabLst>
            </a:pPr>
            <a:endParaRPr lang="en-US" sz="2400" dirty="0">
              <a:latin typeface="Calibri" pitchFamily="34" charset="0"/>
            </a:endParaRPr>
          </a:p>
          <a:p>
            <a:pPr lvl="1">
              <a:lnSpc>
                <a:spcPct val="85000"/>
              </a:lnSpc>
              <a:buFontTx/>
              <a:buChar char="•"/>
              <a:tabLst>
                <a:tab pos="457200" algn="l"/>
              </a:tabLst>
            </a:pPr>
            <a:r>
              <a:rPr lang="en-US" sz="2400" dirty="0">
                <a:latin typeface="Calibri" pitchFamily="34" charset="0"/>
              </a:rPr>
              <a:t> The diurnal subsidence wave (“</a:t>
            </a:r>
            <a:r>
              <a:rPr lang="en-US" sz="2400" dirty="0" err="1">
                <a:latin typeface="Calibri" pitchFamily="34" charset="0"/>
              </a:rPr>
              <a:t>upsidence</a:t>
            </a:r>
            <a:r>
              <a:rPr lang="en-US" sz="2400" dirty="0">
                <a:latin typeface="Calibri" pitchFamily="34" charset="0"/>
              </a:rPr>
              <a:t> wave”) originating in northern Chile/southern Peru has an impact upon the diurnal cycle of clouds that is well-represented in numerical models</a:t>
            </a:r>
          </a:p>
          <a:p>
            <a:pPr lvl="1">
              <a:lnSpc>
                <a:spcPct val="85000"/>
              </a:lnSpc>
              <a:buFontTx/>
              <a:buChar char="•"/>
              <a:tabLst>
                <a:tab pos="457200" algn="l"/>
              </a:tabLst>
            </a:pPr>
            <a:endParaRPr lang="en-US" sz="2400" dirty="0">
              <a:latin typeface="Calibri" pitchFamily="34" charset="0"/>
            </a:endParaRPr>
          </a:p>
          <a:p>
            <a:pPr lvl="1">
              <a:lnSpc>
                <a:spcPct val="85000"/>
              </a:lnSpc>
              <a:buFontTx/>
              <a:buChar char="•"/>
              <a:tabLst>
                <a:tab pos="457200" algn="l"/>
              </a:tabLst>
            </a:pPr>
            <a:r>
              <a:rPr lang="en-US" sz="2400" dirty="0">
                <a:latin typeface="Calibri" pitchFamily="34" charset="0"/>
              </a:rPr>
              <a:t> The entrainment of cool fresh intermediate water from below </a:t>
            </a:r>
          </a:p>
          <a:p>
            <a:pPr lvl="1">
              <a:lnSpc>
                <a:spcPct val="85000"/>
              </a:lnSpc>
              <a:tabLst>
                <a:tab pos="457200" algn="l"/>
              </a:tabLst>
            </a:pPr>
            <a:r>
              <a:rPr lang="en-US" sz="2400" dirty="0">
                <a:latin typeface="Calibri" pitchFamily="34" charset="0"/>
              </a:rPr>
              <a:t>the surface layer during mixing associated with energetic near-inertial oscillations generated by transients in the magnitude of the trade winds is an important process to maintain heat and salt balance of the surface layer of the ocean in the SEP.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3"/>
          <p:cNvSpPr>
            <a:spLocks noChangeArrowheads="1"/>
          </p:cNvSpPr>
          <p:nvPr/>
        </p:nvSpPr>
        <p:spPr bwMode="auto">
          <a:xfrm>
            <a:off x="0" y="3200400"/>
            <a:ext cx="9144000" cy="0"/>
          </a:xfrm>
          <a:prstGeom prst="rect">
            <a:avLst/>
          </a:prstGeom>
          <a:noFill/>
          <a:ln w="9525">
            <a:noFill/>
            <a:miter lim="800000"/>
            <a:headEnd/>
            <a:tailEnd/>
          </a:ln>
        </p:spPr>
        <p:txBody>
          <a:bodyPr wrap="none" anchor="ctr">
            <a:spAutoFit/>
          </a:bodyPr>
          <a:lstStyle/>
          <a:p>
            <a:endParaRPr lang="en-US"/>
          </a:p>
        </p:txBody>
      </p:sp>
      <p:sp>
        <p:nvSpPr>
          <p:cNvPr id="10243" name="Rectangle 4"/>
          <p:cNvSpPr>
            <a:spLocks noChangeArrowheads="1"/>
          </p:cNvSpPr>
          <p:nvPr/>
        </p:nvSpPr>
        <p:spPr bwMode="auto">
          <a:xfrm>
            <a:off x="0" y="3200400"/>
            <a:ext cx="9144000" cy="0"/>
          </a:xfrm>
          <a:prstGeom prst="rect">
            <a:avLst/>
          </a:prstGeom>
          <a:noFill/>
          <a:ln w="9525">
            <a:noFill/>
            <a:miter lim="800000"/>
            <a:headEnd/>
            <a:tailEnd/>
          </a:ln>
        </p:spPr>
        <p:txBody>
          <a:bodyPr wrap="none" anchor="ctr">
            <a:spAutoFit/>
          </a:bodyPr>
          <a:lstStyle/>
          <a:p>
            <a:endParaRPr lang="en-US"/>
          </a:p>
        </p:txBody>
      </p:sp>
      <p:sp>
        <p:nvSpPr>
          <p:cNvPr id="10244" name="Rectangle 7"/>
          <p:cNvSpPr>
            <a:spLocks noChangeArrowheads="1"/>
          </p:cNvSpPr>
          <p:nvPr/>
        </p:nvSpPr>
        <p:spPr bwMode="auto">
          <a:xfrm>
            <a:off x="4572000" y="152400"/>
            <a:ext cx="2209800" cy="6540252"/>
          </a:xfrm>
          <a:prstGeom prst="rect">
            <a:avLst/>
          </a:prstGeom>
          <a:solidFill>
            <a:srgbClr val="D0FF83"/>
          </a:solidFill>
          <a:ln w="38100">
            <a:solidFill>
              <a:schemeClr val="hlink"/>
            </a:solidFill>
            <a:miter lim="800000"/>
            <a:headEnd/>
            <a:tailEnd/>
          </a:ln>
        </p:spPr>
        <p:txBody>
          <a:bodyPr>
            <a:spAutoFit/>
          </a:bodyPr>
          <a:lstStyle/>
          <a:p>
            <a:pPr algn="ctr"/>
            <a:r>
              <a:rPr lang="en-US" sz="2400" b="1" dirty="0">
                <a:solidFill>
                  <a:schemeClr val="hlink"/>
                </a:solidFill>
                <a:latin typeface="Tahoma" charset="0"/>
              </a:rPr>
              <a:t>Universities</a:t>
            </a:r>
            <a:endParaRPr lang="en-US" sz="2400" dirty="0">
              <a:latin typeface="Tahoma" charset="0"/>
            </a:endParaRPr>
          </a:p>
          <a:p>
            <a:endParaRPr lang="en-US" sz="1500" dirty="0">
              <a:latin typeface="Tahoma" charset="0"/>
            </a:endParaRPr>
          </a:p>
          <a:p>
            <a:r>
              <a:rPr lang="en-US" sz="2000" dirty="0">
                <a:latin typeface="Calibri" pitchFamily="34" charset="0"/>
              </a:rPr>
              <a:t>Arizona State U.</a:t>
            </a:r>
          </a:p>
          <a:p>
            <a:r>
              <a:rPr lang="en-US" sz="2000" dirty="0">
                <a:latin typeface="Calibri" pitchFamily="34" charset="0"/>
              </a:rPr>
              <a:t>U. Concepci</a:t>
            </a:r>
            <a:r>
              <a:rPr lang="en-US" altLang="ja-JP" sz="2000" dirty="0">
                <a:latin typeface="Calibri" pitchFamily="34" charset="0"/>
                <a:ea typeface="ＭＳ Ｐゴシック" pitchFamily="1" charset="-128"/>
              </a:rPr>
              <a:t>ón, Ch</a:t>
            </a:r>
          </a:p>
          <a:p>
            <a:r>
              <a:rPr lang="en-US" altLang="ja-JP" sz="2000" dirty="0">
                <a:latin typeface="Calibri" pitchFamily="34" charset="0"/>
                <a:ea typeface="ＭＳ Ｐゴシック" pitchFamily="1" charset="-128"/>
              </a:rPr>
              <a:t>CSU</a:t>
            </a:r>
          </a:p>
          <a:p>
            <a:r>
              <a:rPr lang="en-US" altLang="ja-JP" sz="2000" dirty="0">
                <a:latin typeface="Calibri" pitchFamily="34" charset="0"/>
                <a:ea typeface="ＭＳ Ｐゴシック" pitchFamily="1" charset="-128"/>
              </a:rPr>
              <a:t>Drexel U.</a:t>
            </a:r>
            <a:endParaRPr lang="en-US" sz="2000" dirty="0">
              <a:latin typeface="Calibri" pitchFamily="34" charset="0"/>
            </a:endParaRPr>
          </a:p>
          <a:p>
            <a:r>
              <a:rPr lang="en-US" sz="2000" dirty="0">
                <a:latin typeface="Calibri" pitchFamily="34" charset="0"/>
              </a:rPr>
              <a:t>U. Hawaii</a:t>
            </a:r>
          </a:p>
          <a:p>
            <a:r>
              <a:rPr lang="en-US" sz="2000" dirty="0">
                <a:latin typeface="Calibri" pitchFamily="34" charset="0"/>
              </a:rPr>
              <a:t>U. Manchester UK</a:t>
            </a:r>
          </a:p>
          <a:p>
            <a:r>
              <a:rPr lang="en-US" sz="2000" dirty="0">
                <a:latin typeface="Calibri" pitchFamily="34" charset="0"/>
              </a:rPr>
              <a:t>U. Miami</a:t>
            </a:r>
          </a:p>
          <a:p>
            <a:r>
              <a:rPr lang="en-US" sz="2000" dirty="0">
                <a:latin typeface="Calibri" pitchFamily="34" charset="0"/>
              </a:rPr>
              <a:t>North Carolina State</a:t>
            </a:r>
          </a:p>
          <a:p>
            <a:r>
              <a:rPr lang="en-US" sz="2000" dirty="0">
                <a:latin typeface="Calibri" pitchFamily="34" charset="0"/>
              </a:rPr>
              <a:t>Oregon State U.</a:t>
            </a:r>
          </a:p>
          <a:p>
            <a:r>
              <a:rPr lang="en-US" sz="2000" dirty="0">
                <a:latin typeface="Calibri" pitchFamily="34" charset="0"/>
              </a:rPr>
              <a:t>U. Reading UK</a:t>
            </a:r>
          </a:p>
          <a:p>
            <a:r>
              <a:rPr lang="en-US" sz="2000" dirty="0">
                <a:latin typeface="Calibri" pitchFamily="34" charset="0"/>
              </a:rPr>
              <a:t>U. Arizona</a:t>
            </a:r>
          </a:p>
          <a:p>
            <a:r>
              <a:rPr lang="en-US" sz="2000" dirty="0">
                <a:latin typeface="Calibri" pitchFamily="34" charset="0"/>
              </a:rPr>
              <a:t>U. Chile</a:t>
            </a:r>
          </a:p>
          <a:p>
            <a:r>
              <a:rPr lang="en-US" sz="2000" dirty="0">
                <a:latin typeface="Calibri" pitchFamily="34" charset="0"/>
              </a:rPr>
              <a:t>UCLA</a:t>
            </a:r>
          </a:p>
          <a:p>
            <a:r>
              <a:rPr lang="en-US" sz="2000" dirty="0">
                <a:latin typeface="Calibri" pitchFamily="34" charset="0"/>
              </a:rPr>
              <a:t>U. Colorado</a:t>
            </a:r>
          </a:p>
          <a:p>
            <a:r>
              <a:rPr lang="en-US" sz="2000" dirty="0">
                <a:latin typeface="Calibri" pitchFamily="34" charset="0"/>
              </a:rPr>
              <a:t>UCSD</a:t>
            </a:r>
          </a:p>
          <a:p>
            <a:r>
              <a:rPr lang="en-US" sz="2000" dirty="0">
                <a:latin typeface="Calibri" pitchFamily="34" charset="0"/>
              </a:rPr>
              <a:t>U. Leeds UK</a:t>
            </a:r>
          </a:p>
          <a:p>
            <a:r>
              <a:rPr lang="en-US" sz="2000" dirty="0">
                <a:latin typeface="Calibri" pitchFamily="34" charset="0"/>
              </a:rPr>
              <a:t>U. Washington</a:t>
            </a:r>
          </a:p>
          <a:p>
            <a:r>
              <a:rPr lang="en-US" sz="2000" dirty="0">
                <a:latin typeface="Calibri" pitchFamily="34" charset="0"/>
              </a:rPr>
              <a:t>U. Wyoming</a:t>
            </a:r>
          </a:p>
        </p:txBody>
      </p:sp>
      <p:sp>
        <p:nvSpPr>
          <p:cNvPr id="10245" name="Rectangle 8"/>
          <p:cNvSpPr>
            <a:spLocks noChangeArrowheads="1"/>
          </p:cNvSpPr>
          <p:nvPr/>
        </p:nvSpPr>
        <p:spPr bwMode="auto">
          <a:xfrm>
            <a:off x="6934200" y="990600"/>
            <a:ext cx="2022475" cy="5678478"/>
          </a:xfrm>
          <a:prstGeom prst="rect">
            <a:avLst/>
          </a:prstGeom>
          <a:solidFill>
            <a:srgbClr val="B4FFFC"/>
          </a:solidFill>
          <a:ln w="38100">
            <a:solidFill>
              <a:schemeClr val="accent2"/>
            </a:solidFill>
            <a:miter lim="800000"/>
            <a:headEnd/>
            <a:tailEnd/>
          </a:ln>
        </p:spPr>
        <p:txBody>
          <a:bodyPr>
            <a:spAutoFit/>
          </a:bodyPr>
          <a:lstStyle/>
          <a:p>
            <a:pPr algn="ctr"/>
            <a:r>
              <a:rPr lang="en-US" sz="2400" b="1" dirty="0">
                <a:solidFill>
                  <a:schemeClr val="accent2"/>
                </a:solidFill>
                <a:latin typeface="Tahoma" charset="0"/>
              </a:rPr>
              <a:t>Research Labs</a:t>
            </a:r>
            <a:endParaRPr lang="en-US" sz="2400" dirty="0">
              <a:solidFill>
                <a:schemeClr val="accent2"/>
              </a:solidFill>
              <a:latin typeface="Tahoma" charset="0"/>
            </a:endParaRPr>
          </a:p>
          <a:p>
            <a:endParaRPr lang="en-US" sz="1500" dirty="0">
              <a:latin typeface="Tahoma" charset="0"/>
            </a:endParaRPr>
          </a:p>
          <a:p>
            <a:r>
              <a:rPr lang="en-US" sz="2000" dirty="0">
                <a:latin typeface="Calibri" pitchFamily="34" charset="0"/>
              </a:rPr>
              <a:t>Brookhaven Nat. COLA</a:t>
            </a:r>
          </a:p>
          <a:p>
            <a:r>
              <a:rPr lang="en-US" sz="2000" dirty="0">
                <a:latin typeface="Calibri" pitchFamily="34" charset="0"/>
              </a:rPr>
              <a:t>CNRS/LMD France</a:t>
            </a:r>
          </a:p>
          <a:p>
            <a:r>
              <a:rPr lang="en-US" sz="2000" dirty="0">
                <a:latin typeface="Calibri" pitchFamily="34" charset="0"/>
              </a:rPr>
              <a:t>IMARPE</a:t>
            </a:r>
          </a:p>
          <a:p>
            <a:r>
              <a:rPr lang="en-US" sz="2000" dirty="0">
                <a:latin typeface="Calibri" pitchFamily="34" charset="0"/>
              </a:rPr>
              <a:t>IPRC</a:t>
            </a:r>
          </a:p>
          <a:p>
            <a:r>
              <a:rPr lang="en-US" sz="2000" dirty="0">
                <a:latin typeface="Calibri" pitchFamily="34" charset="0"/>
              </a:rPr>
              <a:t>LEGOS</a:t>
            </a:r>
          </a:p>
          <a:p>
            <a:r>
              <a:rPr lang="en-US" sz="2000" dirty="0">
                <a:latin typeface="Calibri" pitchFamily="34" charset="0"/>
              </a:rPr>
              <a:t>NASA GSFC </a:t>
            </a:r>
          </a:p>
          <a:p>
            <a:r>
              <a:rPr lang="en-US" sz="2000" dirty="0">
                <a:latin typeface="Calibri" pitchFamily="34" charset="0"/>
              </a:rPr>
              <a:t>NASA JPL</a:t>
            </a:r>
          </a:p>
          <a:p>
            <a:r>
              <a:rPr lang="en-US" sz="2000" dirty="0">
                <a:latin typeface="Calibri" pitchFamily="34" charset="0"/>
              </a:rPr>
              <a:t>NCAR</a:t>
            </a:r>
          </a:p>
          <a:p>
            <a:r>
              <a:rPr lang="en-US" sz="2000" dirty="0">
                <a:latin typeface="Calibri" pitchFamily="34" charset="0"/>
              </a:rPr>
              <a:t>NOAA/CIRES </a:t>
            </a:r>
          </a:p>
          <a:p>
            <a:r>
              <a:rPr lang="en-US" sz="2000" dirty="0">
                <a:latin typeface="Calibri" pitchFamily="34" charset="0"/>
              </a:rPr>
              <a:t>NOAA/GFDL</a:t>
            </a:r>
          </a:p>
          <a:p>
            <a:r>
              <a:rPr lang="en-US" sz="2000" dirty="0">
                <a:latin typeface="Calibri" pitchFamily="34" charset="0"/>
              </a:rPr>
              <a:t>NRL</a:t>
            </a:r>
          </a:p>
          <a:p>
            <a:r>
              <a:rPr lang="en-US" sz="2000" dirty="0">
                <a:latin typeface="Calibri" pitchFamily="34" charset="0"/>
              </a:rPr>
              <a:t>Pacific Northwest</a:t>
            </a:r>
          </a:p>
          <a:p>
            <a:r>
              <a:rPr lang="en-US" sz="2000" dirty="0">
                <a:latin typeface="Calibri" pitchFamily="34" charset="0"/>
              </a:rPr>
              <a:t>Woods Hole</a:t>
            </a:r>
          </a:p>
        </p:txBody>
      </p:sp>
      <p:sp>
        <p:nvSpPr>
          <p:cNvPr id="10246" name="Rectangle 9"/>
          <p:cNvSpPr>
            <a:spLocks noGrp="1" noChangeArrowheads="1"/>
          </p:cNvSpPr>
          <p:nvPr>
            <p:ph type="ctrTitle"/>
          </p:nvPr>
        </p:nvSpPr>
        <p:spPr>
          <a:xfrm>
            <a:off x="2438400" y="4114800"/>
            <a:ext cx="1933575" cy="2568575"/>
          </a:xfrm>
          <a:solidFill>
            <a:srgbClr val="FFCF58"/>
          </a:solidFill>
          <a:ln w="38100">
            <a:solidFill>
              <a:srgbClr val="EB0B0E"/>
            </a:solidFill>
          </a:ln>
        </p:spPr>
        <p:txBody>
          <a:bodyPr lIns="91410" tIns="45706" rIns="91410" bIns="45706">
            <a:normAutofit fontScale="90000"/>
          </a:bodyPr>
          <a:lstStyle/>
          <a:p>
            <a:pPr algn="l" eaLnBrk="1" hangingPunct="1"/>
            <a:r>
              <a:rPr lang="en-US" sz="2000" b="1" smtClean="0">
                <a:latin typeface="Tahoma" charset="0"/>
                <a:cs typeface="Tahoma" charset="0"/>
              </a:rPr>
              <a:t>Operational Centers</a:t>
            </a:r>
            <a:br>
              <a:rPr lang="en-US" sz="2000" b="1" smtClean="0">
                <a:latin typeface="Tahoma" charset="0"/>
                <a:cs typeface="Tahoma" charset="0"/>
              </a:rPr>
            </a:br>
            <a:r>
              <a:rPr lang="en-US" sz="1500" smtClean="0"/>
              <a:t/>
            </a:r>
            <a:br>
              <a:rPr lang="en-US" sz="1500" smtClean="0"/>
            </a:br>
            <a:r>
              <a:rPr lang="en-US" sz="1800" smtClean="0"/>
              <a:t>BMRC Australia</a:t>
            </a:r>
            <a:br>
              <a:rPr lang="en-US" sz="1800" smtClean="0"/>
            </a:br>
            <a:r>
              <a:rPr lang="en-US" sz="1800" smtClean="0"/>
              <a:t>CPTEC Brazil ECMWF Int. </a:t>
            </a:r>
            <a:br>
              <a:rPr lang="en-US" sz="1800" smtClean="0"/>
            </a:br>
            <a:r>
              <a:rPr lang="en-US" sz="1800" smtClean="0"/>
              <a:t>JMA Japan </a:t>
            </a:r>
            <a:br>
              <a:rPr lang="en-US" sz="1800" smtClean="0"/>
            </a:br>
            <a:r>
              <a:rPr lang="en-US" sz="1800" smtClean="0"/>
              <a:t>NCEP US </a:t>
            </a:r>
            <a:br>
              <a:rPr lang="en-US" sz="1800" smtClean="0"/>
            </a:br>
            <a:r>
              <a:rPr lang="en-US" sz="1800" smtClean="0"/>
              <a:t>UKMO UK</a:t>
            </a:r>
          </a:p>
        </p:txBody>
      </p:sp>
      <p:sp>
        <p:nvSpPr>
          <p:cNvPr id="48139" name="Text Box 11"/>
          <p:cNvSpPr txBox="1">
            <a:spLocks noChangeArrowheads="1"/>
          </p:cNvSpPr>
          <p:nvPr/>
        </p:nvSpPr>
        <p:spPr bwMode="auto">
          <a:xfrm>
            <a:off x="0" y="4191000"/>
            <a:ext cx="2286000" cy="830997"/>
          </a:xfrm>
          <a:prstGeom prst="rect">
            <a:avLst/>
          </a:prstGeom>
          <a:noFill/>
          <a:ln w="9525">
            <a:noFill/>
            <a:miter lim="800000"/>
            <a:headEnd/>
            <a:tailEnd/>
          </a:ln>
          <a:effectLst/>
        </p:spPr>
        <p:txBody>
          <a:bodyPr>
            <a:spAutoFit/>
          </a:bodyPr>
          <a:lstStyle/>
          <a:p>
            <a:pPr algn="ctr">
              <a:defRPr/>
            </a:pPr>
            <a:r>
              <a:rPr lang="en-US" sz="2400" dirty="0">
                <a:solidFill>
                  <a:schemeClr val="accent2">
                    <a:lumMod val="75000"/>
                  </a:schemeClr>
                </a:solidFill>
                <a:latin typeface="Calibri" pitchFamily="34" charset="0"/>
              </a:rPr>
              <a:t>Logistic Support: NCAR JOSS</a:t>
            </a:r>
          </a:p>
        </p:txBody>
      </p:sp>
      <p:pic>
        <p:nvPicPr>
          <p:cNvPr id="10248" name="Picture 12" descr="vocals_500"/>
          <p:cNvPicPr>
            <a:picLocks noChangeAspect="1" noChangeArrowheads="1"/>
          </p:cNvPicPr>
          <p:nvPr/>
        </p:nvPicPr>
        <p:blipFill>
          <a:blip r:embed="rId3"/>
          <a:srcRect/>
          <a:stretch>
            <a:fillRect/>
          </a:stretch>
        </p:blipFill>
        <p:spPr bwMode="auto">
          <a:xfrm>
            <a:off x="152400" y="152400"/>
            <a:ext cx="3810000" cy="2133600"/>
          </a:xfrm>
          <a:prstGeom prst="rect">
            <a:avLst/>
          </a:prstGeom>
          <a:noFill/>
          <a:ln w="9525">
            <a:noFill/>
            <a:miter lim="800000"/>
            <a:headEnd/>
            <a:tailEnd/>
          </a:ln>
        </p:spPr>
      </p:pic>
      <p:sp>
        <p:nvSpPr>
          <p:cNvPr id="10249" name="Text Box 16"/>
          <p:cNvSpPr txBox="1">
            <a:spLocks noChangeArrowheads="1"/>
          </p:cNvSpPr>
          <p:nvPr/>
        </p:nvSpPr>
        <p:spPr bwMode="auto">
          <a:xfrm>
            <a:off x="228600" y="2895600"/>
            <a:ext cx="4270375" cy="708025"/>
          </a:xfrm>
          <a:prstGeom prst="rect">
            <a:avLst/>
          </a:prstGeom>
          <a:noFill/>
          <a:ln w="9525">
            <a:noFill/>
            <a:miter lim="800000"/>
            <a:headEnd/>
            <a:tailEnd/>
          </a:ln>
        </p:spPr>
        <p:txBody>
          <a:bodyPr>
            <a:spAutoFit/>
          </a:bodyPr>
          <a:lstStyle/>
          <a:p>
            <a:pPr algn="ctr"/>
            <a:r>
              <a:rPr lang="en-US" sz="2000" b="1" dirty="0">
                <a:latin typeface="Calibri" pitchFamily="34" charset="0"/>
              </a:rPr>
              <a:t>C. R. </a:t>
            </a:r>
            <a:r>
              <a:rPr lang="en-US" sz="2000" b="1" dirty="0" err="1">
                <a:latin typeface="Calibri" pitchFamily="34" charset="0"/>
              </a:rPr>
              <a:t>Mechoso</a:t>
            </a:r>
            <a:r>
              <a:rPr lang="en-US" sz="2000" b="1" dirty="0">
                <a:latin typeface="Calibri" pitchFamily="34" charset="0"/>
              </a:rPr>
              <a:t>, Chair, VOCALS SWG</a:t>
            </a:r>
          </a:p>
          <a:p>
            <a:pPr algn="ctr"/>
            <a:r>
              <a:rPr lang="en-US" sz="2000" b="1" dirty="0">
                <a:latin typeface="Calibri" pitchFamily="34" charset="0"/>
              </a:rPr>
              <a:t>R. Wood, VOCALS-</a:t>
            </a:r>
            <a:r>
              <a:rPr lang="en-US" sz="2000" b="1" dirty="0" err="1">
                <a:latin typeface="Calibri" pitchFamily="34" charset="0"/>
              </a:rPr>
              <a:t>REx</a:t>
            </a:r>
            <a:r>
              <a:rPr lang="en-US" sz="2000" b="1" dirty="0">
                <a:latin typeface="Calibri" pitchFamily="34" charset="0"/>
              </a:rPr>
              <a:t> PI</a:t>
            </a:r>
            <a:endParaRPr lang="en-US" b="1" dirty="0">
              <a:latin typeface="Calibri" pitchFamily="34" charset="0"/>
            </a:endParaRPr>
          </a:p>
        </p:txBody>
      </p:sp>
      <p:sp>
        <p:nvSpPr>
          <p:cNvPr id="10250" name="TextBox 13"/>
          <p:cNvSpPr txBox="1">
            <a:spLocks noChangeArrowheads="1"/>
          </p:cNvSpPr>
          <p:nvPr/>
        </p:nvSpPr>
        <p:spPr bwMode="auto">
          <a:xfrm>
            <a:off x="228600" y="2286000"/>
            <a:ext cx="3733800" cy="492125"/>
          </a:xfrm>
          <a:prstGeom prst="rect">
            <a:avLst/>
          </a:prstGeom>
          <a:noFill/>
          <a:ln w="9525">
            <a:noFill/>
            <a:miter lim="800000"/>
            <a:headEnd/>
            <a:tailEnd/>
          </a:ln>
        </p:spPr>
        <p:txBody>
          <a:bodyPr>
            <a:spAutoFit/>
          </a:bodyPr>
          <a:lstStyle/>
          <a:p>
            <a:pPr algn="ctr"/>
            <a:r>
              <a:rPr lang="en-US" sz="2600" b="1">
                <a:latin typeface="Calibri" pitchFamily="34" charset="0"/>
              </a:rPr>
              <a:t>Collaborating Institutions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PIC_Drizzle.jpg"/>
          <p:cNvPicPr>
            <a:picLocks noChangeAspect="1"/>
          </p:cNvPicPr>
          <p:nvPr/>
        </p:nvPicPr>
        <p:blipFill>
          <a:blip r:embed="rId2" cstate="print"/>
          <a:stretch>
            <a:fillRect/>
          </a:stretch>
        </p:blipFill>
        <p:spPr>
          <a:xfrm>
            <a:off x="0" y="0"/>
            <a:ext cx="9169401" cy="3200400"/>
          </a:xfrm>
          <a:prstGeom prst="rect">
            <a:avLst/>
          </a:prstGeom>
        </p:spPr>
      </p:pic>
      <p:pic>
        <p:nvPicPr>
          <p:cNvPr id="6" name="Picture 2"/>
          <p:cNvPicPr>
            <a:picLocks noChangeAspect="1" noChangeArrowheads="1"/>
          </p:cNvPicPr>
          <p:nvPr/>
        </p:nvPicPr>
        <p:blipFill>
          <a:blip r:embed="rId3"/>
          <a:srcRect l="8649" t="668" r="3243" b="668"/>
          <a:stretch>
            <a:fillRect/>
          </a:stretch>
        </p:blipFill>
        <p:spPr bwMode="auto">
          <a:xfrm rot="16200000">
            <a:off x="2909261" y="1586540"/>
            <a:ext cx="3348958" cy="6576679"/>
          </a:xfrm>
          <a:prstGeom prst="rect">
            <a:avLst/>
          </a:prstGeom>
          <a:noFill/>
          <a:ln w="9525">
            <a:noFill/>
            <a:miter lim="800000"/>
            <a:headEnd/>
            <a:tailEnd/>
          </a:ln>
          <a:effectLst/>
        </p:spPr>
      </p:pic>
      <p:sp>
        <p:nvSpPr>
          <p:cNvPr id="7" name="TextBox 6"/>
          <p:cNvSpPr txBox="1"/>
          <p:nvPr/>
        </p:nvSpPr>
        <p:spPr>
          <a:xfrm>
            <a:off x="6096000" y="6519446"/>
            <a:ext cx="2837443" cy="338554"/>
          </a:xfrm>
          <a:prstGeom prst="rect">
            <a:avLst/>
          </a:prstGeom>
          <a:solidFill>
            <a:schemeClr val="bg1"/>
          </a:solidFill>
        </p:spPr>
        <p:txBody>
          <a:bodyPr wrap="none" rtlCol="0">
            <a:spAutoFit/>
          </a:bodyPr>
          <a:lstStyle/>
          <a:p>
            <a:r>
              <a:rPr lang="en-US" sz="1600" b="1" dirty="0" err="1" smtClean="0">
                <a:solidFill>
                  <a:schemeClr val="tx1">
                    <a:lumMod val="50000"/>
                    <a:lumOff val="50000"/>
                  </a:schemeClr>
                </a:solidFill>
              </a:rPr>
              <a:t>Savic-Jovcic</a:t>
            </a:r>
            <a:r>
              <a:rPr lang="en-US" sz="1600" b="1" dirty="0" smtClean="0">
                <a:solidFill>
                  <a:schemeClr val="tx1">
                    <a:lumMod val="50000"/>
                    <a:lumOff val="50000"/>
                  </a:schemeClr>
                </a:solidFill>
              </a:rPr>
              <a:t> and Stevens (2007)</a:t>
            </a:r>
            <a:endParaRPr lang="en-US" sz="1600" b="1" dirty="0">
              <a:solidFill>
                <a:schemeClr val="tx1">
                  <a:lumMod val="50000"/>
                  <a:lumOff val="50000"/>
                </a:schemeClr>
              </a:solidFill>
            </a:endParaRPr>
          </a:p>
        </p:txBody>
      </p:sp>
      <p:sp>
        <p:nvSpPr>
          <p:cNvPr id="8" name="TextBox 7"/>
          <p:cNvSpPr txBox="1"/>
          <p:nvPr/>
        </p:nvSpPr>
        <p:spPr>
          <a:xfrm>
            <a:off x="1524000" y="3429000"/>
            <a:ext cx="5078634" cy="461665"/>
          </a:xfrm>
          <a:prstGeom prst="rect">
            <a:avLst/>
          </a:prstGeom>
          <a:noFill/>
          <a:effectLst>
            <a:outerShdw blurRad="50800" dist="38100" dir="5400000" algn="t" rotWithShape="0">
              <a:prstClr val="black">
                <a:alpha val="40000"/>
              </a:prstClr>
            </a:outerShdw>
          </a:effectLst>
        </p:spPr>
        <p:txBody>
          <a:bodyPr wrap="none" rtlCol="0">
            <a:spAutoFit/>
          </a:bodyPr>
          <a:lstStyle/>
          <a:p>
            <a:r>
              <a:rPr lang="en-US" sz="2400" b="1" dirty="0" smtClean="0">
                <a:solidFill>
                  <a:schemeClr val="bg1"/>
                </a:solidFill>
                <a:latin typeface="+mn-lt"/>
              </a:rPr>
              <a:t>without drizzle                      with drizzle</a:t>
            </a:r>
            <a:endParaRPr lang="en-US" sz="2400" b="1" dirty="0">
              <a:solidFill>
                <a:schemeClr val="bg1"/>
              </a:solidFill>
              <a:latin typeface="+mn-lt"/>
            </a:endParaRPr>
          </a:p>
        </p:txBody>
      </p:sp>
      <p:sp>
        <p:nvSpPr>
          <p:cNvPr id="2" name="Title 1"/>
          <p:cNvSpPr>
            <a:spLocks noGrp="1"/>
          </p:cNvSpPr>
          <p:nvPr>
            <p:ph type="title"/>
          </p:nvPr>
        </p:nvSpPr>
        <p:spPr>
          <a:xfrm>
            <a:off x="5715000" y="304800"/>
            <a:ext cx="3200400" cy="2590800"/>
          </a:xfrm>
          <a:effectLst>
            <a:outerShdw blurRad="50800" dist="38100" dir="5400000" algn="t" rotWithShape="0">
              <a:prstClr val="black">
                <a:alpha val="40000"/>
              </a:prstClr>
            </a:outerShdw>
          </a:effectLst>
        </p:spPr>
        <p:txBody>
          <a:bodyPr>
            <a:normAutofit fontScale="90000"/>
          </a:bodyPr>
          <a:lstStyle/>
          <a:p>
            <a:r>
              <a:rPr lang="en-US" b="1" dirty="0" smtClean="0">
                <a:solidFill>
                  <a:schemeClr val="bg1"/>
                </a:solidFill>
              </a:rPr>
              <a:t>Precipitation and cloud </a:t>
            </a:r>
            <a:r>
              <a:rPr lang="en-US" b="1" dirty="0" err="1" smtClean="0">
                <a:solidFill>
                  <a:schemeClr val="bg1"/>
                </a:solidFill>
              </a:rPr>
              <a:t>mesoscale</a:t>
            </a:r>
            <a:r>
              <a:rPr lang="en-US" b="1" dirty="0" smtClean="0">
                <a:solidFill>
                  <a:schemeClr val="bg1"/>
                </a:solidFill>
              </a:rPr>
              <a:t> organization</a:t>
            </a:r>
            <a:endParaRPr lang="en-US" b="1" dirty="0">
              <a:solidFill>
                <a:schemeClr val="bg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p:cNvGrpSpPr/>
          <p:nvPr/>
        </p:nvGrpSpPr>
        <p:grpSpPr>
          <a:xfrm>
            <a:off x="3429000" y="96982"/>
            <a:ext cx="5585179" cy="4746500"/>
            <a:chOff x="3352800" y="528368"/>
            <a:chExt cx="5585179" cy="4746500"/>
          </a:xfrm>
        </p:grpSpPr>
        <p:pic>
          <p:nvPicPr>
            <p:cNvPr id="10" name="Picture 9" descr="VOCALS.2008302.terra.1km.jpg"/>
            <p:cNvPicPr>
              <a:picLocks noChangeAspect="1"/>
            </p:cNvPicPr>
            <p:nvPr/>
          </p:nvPicPr>
          <p:blipFill>
            <a:blip r:embed="rId2"/>
            <a:srcRect t="5483" r="18559" b="25308"/>
            <a:stretch>
              <a:fillRect/>
            </a:stretch>
          </p:blipFill>
          <p:spPr>
            <a:xfrm>
              <a:off x="3352800" y="528368"/>
              <a:ext cx="5585179" cy="4746500"/>
            </a:xfrm>
            <a:prstGeom prst="rect">
              <a:avLst/>
            </a:prstGeom>
          </p:spPr>
        </p:pic>
        <p:sp>
          <p:nvSpPr>
            <p:cNvPr id="11" name="Rectangle 10"/>
            <p:cNvSpPr/>
            <p:nvPr/>
          </p:nvSpPr>
          <p:spPr>
            <a:xfrm>
              <a:off x="6705600" y="2209800"/>
              <a:ext cx="762000" cy="76200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descr="VOCALS.2008302.terra.250m_crop_enhance.jpg"/>
          <p:cNvPicPr>
            <a:picLocks noChangeAspect="1"/>
          </p:cNvPicPr>
          <p:nvPr/>
        </p:nvPicPr>
        <p:blipFill>
          <a:blip r:embed="rId3"/>
          <a:stretch>
            <a:fillRect/>
          </a:stretch>
        </p:blipFill>
        <p:spPr>
          <a:xfrm>
            <a:off x="152400" y="2209800"/>
            <a:ext cx="4530344" cy="4480560"/>
          </a:xfrm>
          <a:prstGeom prst="rect">
            <a:avLst/>
          </a:prstGeom>
        </p:spPr>
      </p:pic>
      <p:sp>
        <p:nvSpPr>
          <p:cNvPr id="5" name="Oval 4"/>
          <p:cNvSpPr/>
          <p:nvPr/>
        </p:nvSpPr>
        <p:spPr>
          <a:xfrm>
            <a:off x="381000" y="4191000"/>
            <a:ext cx="2362200" cy="2286000"/>
          </a:xfrm>
          <a:prstGeom prst="ellipse">
            <a:avLst/>
          </a:prstGeom>
          <a:noFill/>
          <a:ln>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16"/>
          <p:cNvGrpSpPr/>
          <p:nvPr/>
        </p:nvGrpSpPr>
        <p:grpSpPr>
          <a:xfrm>
            <a:off x="2286000" y="2438400"/>
            <a:ext cx="1676400" cy="461665"/>
            <a:chOff x="2286000" y="2438400"/>
            <a:chExt cx="1676400" cy="461665"/>
          </a:xfrm>
        </p:grpSpPr>
        <p:cxnSp>
          <p:nvCxnSpPr>
            <p:cNvPr id="6" name="Straight Arrow Connector 5"/>
            <p:cNvCxnSpPr/>
            <p:nvPr/>
          </p:nvCxnSpPr>
          <p:spPr>
            <a:xfrm>
              <a:off x="2286000" y="2895600"/>
              <a:ext cx="1676400" cy="2899"/>
            </a:xfrm>
            <a:prstGeom prst="straightConnector1">
              <a:avLst/>
            </a:prstGeom>
            <a:ln w="31750">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590800" y="2438400"/>
              <a:ext cx="1117614" cy="461665"/>
            </a:xfrm>
            <a:prstGeom prst="rect">
              <a:avLst/>
            </a:prstGeom>
            <a:noFill/>
            <a:ln>
              <a:noFill/>
            </a:ln>
          </p:spPr>
          <p:txBody>
            <a:bodyPr wrap="none" rtlCol="0">
              <a:spAutoFit/>
            </a:bodyPr>
            <a:lstStyle/>
            <a:p>
              <a:r>
                <a:rPr lang="en-US" sz="2400" b="1" dirty="0" smtClean="0"/>
                <a:t>100 km</a:t>
              </a:r>
              <a:endParaRPr lang="en-US" sz="2400" b="1" dirty="0"/>
            </a:p>
          </p:txBody>
        </p:sp>
      </p:grpSp>
      <p:pic>
        <p:nvPicPr>
          <p:cNvPr id="15" name="Picture 14" descr="2008_10_28_1500_GOES12_1_S1_crop_shem.jpeg"/>
          <p:cNvPicPr>
            <a:picLocks noChangeAspect="1"/>
          </p:cNvPicPr>
          <p:nvPr/>
        </p:nvPicPr>
        <p:blipFill>
          <a:blip r:embed="rId4"/>
          <a:stretch>
            <a:fillRect/>
          </a:stretch>
        </p:blipFill>
        <p:spPr>
          <a:xfrm>
            <a:off x="4267199" y="4322617"/>
            <a:ext cx="4754419" cy="2369127"/>
          </a:xfrm>
          <a:prstGeom prst="rect">
            <a:avLst/>
          </a:prstGeom>
          <a:ln w="31750">
            <a:solidFill>
              <a:schemeClr val="bg1"/>
            </a:solidFill>
          </a:ln>
        </p:spPr>
      </p:pic>
      <p:sp>
        <p:nvSpPr>
          <p:cNvPr id="16" name="Rectangle 15"/>
          <p:cNvSpPr/>
          <p:nvPr/>
        </p:nvSpPr>
        <p:spPr>
          <a:xfrm>
            <a:off x="5867400" y="4800600"/>
            <a:ext cx="838200" cy="60960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0" y="228600"/>
            <a:ext cx="3352800" cy="1384995"/>
          </a:xfrm>
          <a:prstGeom prst="rect">
            <a:avLst/>
          </a:prstGeom>
          <a:noFill/>
        </p:spPr>
        <p:txBody>
          <a:bodyPr wrap="square" rtlCol="0">
            <a:spAutoFit/>
          </a:bodyPr>
          <a:lstStyle/>
          <a:p>
            <a:pPr algn="ctr"/>
            <a:r>
              <a:rPr lang="en-US" sz="2800" b="1" dirty="0" smtClean="0">
                <a:latin typeface="+mj-lt"/>
              </a:rPr>
              <a:t>October 27/28</a:t>
            </a:r>
            <a:r>
              <a:rPr lang="en-US" sz="2800" b="1" baseline="30000" dirty="0" smtClean="0">
                <a:latin typeface="+mj-lt"/>
              </a:rPr>
              <a:t>th</a:t>
            </a:r>
            <a:r>
              <a:rPr lang="en-US" sz="2800" b="1" dirty="0" smtClean="0">
                <a:latin typeface="+mj-lt"/>
              </a:rPr>
              <a:t> 2008</a:t>
            </a:r>
            <a:endParaRPr lang="en-US" sz="2800" b="1" dirty="0" smtClean="0"/>
          </a:p>
          <a:p>
            <a:pPr algn="ctr"/>
            <a:r>
              <a:rPr lang="en-US" sz="2800" b="1" dirty="0" smtClean="0">
                <a:latin typeface="+mj-lt"/>
              </a:rPr>
              <a:t>POC </a:t>
            </a:r>
            <a:r>
              <a:rPr lang="en-US" sz="2800" b="1" dirty="0" err="1" smtClean="0">
                <a:latin typeface="+mj-lt"/>
              </a:rPr>
              <a:t>Lagrangian</a:t>
            </a:r>
            <a:r>
              <a:rPr lang="en-US" sz="2800" b="1" dirty="0" smtClean="0">
                <a:latin typeface="+mj-lt"/>
              </a:rPr>
              <a:t> - BAe-146 &amp; NSF C-130</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8200" y="274638"/>
            <a:ext cx="4191000" cy="715962"/>
          </a:xfrm>
        </p:spPr>
        <p:txBody>
          <a:bodyPr>
            <a:normAutofit fontScale="90000"/>
          </a:bodyPr>
          <a:lstStyle/>
          <a:p>
            <a:r>
              <a:rPr lang="en-US" b="1" dirty="0" smtClean="0"/>
              <a:t>Boundary cells</a:t>
            </a:r>
            <a:endParaRPr lang="en-US" b="1" dirty="0"/>
          </a:p>
        </p:txBody>
      </p:sp>
      <p:grpSp>
        <p:nvGrpSpPr>
          <p:cNvPr id="3" name="Group 17"/>
          <p:cNvGrpSpPr/>
          <p:nvPr/>
        </p:nvGrpSpPr>
        <p:grpSpPr>
          <a:xfrm>
            <a:off x="4419600" y="2590800"/>
            <a:ext cx="4425066" cy="4122821"/>
            <a:chOff x="4191000" y="1981201"/>
            <a:chExt cx="4589690" cy="4351867"/>
          </a:xfrm>
        </p:grpSpPr>
        <p:pic>
          <p:nvPicPr>
            <p:cNvPr id="10" name="Picture 2"/>
            <p:cNvPicPr>
              <a:picLocks noChangeAspect="1" noChangeArrowheads="1"/>
            </p:cNvPicPr>
            <p:nvPr/>
          </p:nvPicPr>
          <p:blipFill>
            <a:blip r:embed="rId2"/>
            <a:srcRect/>
            <a:stretch>
              <a:fillRect/>
            </a:stretch>
          </p:blipFill>
          <p:spPr bwMode="auto">
            <a:xfrm>
              <a:off x="4191000" y="1994223"/>
              <a:ext cx="3952875" cy="4306020"/>
            </a:xfrm>
            <a:prstGeom prst="rect">
              <a:avLst/>
            </a:prstGeom>
            <a:noFill/>
            <a:ln w="22225">
              <a:solidFill>
                <a:schemeClr val="tx1"/>
              </a:solidFill>
              <a:miter lim="800000"/>
              <a:headEnd/>
              <a:tailEnd/>
            </a:ln>
            <a:effectLst/>
          </p:spPr>
        </p:pic>
        <p:cxnSp>
          <p:nvCxnSpPr>
            <p:cNvPr id="13" name="Straight Arrow Connector 12"/>
            <p:cNvCxnSpPr/>
            <p:nvPr/>
          </p:nvCxnSpPr>
          <p:spPr>
            <a:xfrm>
              <a:off x="5867400" y="3124200"/>
              <a:ext cx="2209800" cy="2725"/>
            </a:xfrm>
            <a:prstGeom prst="straightConnector1">
              <a:avLst/>
            </a:prstGeom>
            <a:ln w="31750">
              <a:solidFill>
                <a:schemeClr val="bg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553200" y="3124200"/>
              <a:ext cx="962123" cy="433903"/>
            </a:xfrm>
            <a:prstGeom prst="rect">
              <a:avLst/>
            </a:prstGeom>
            <a:noFill/>
            <a:ln>
              <a:noFill/>
            </a:ln>
          </p:spPr>
          <p:txBody>
            <a:bodyPr wrap="none" rtlCol="0">
              <a:spAutoFit/>
            </a:bodyPr>
            <a:lstStyle/>
            <a:p>
              <a:r>
                <a:rPr lang="en-US" sz="2400" b="1" dirty="0" smtClean="0">
                  <a:solidFill>
                    <a:schemeClr val="bg1"/>
                  </a:solidFill>
                </a:rPr>
                <a:t>60 km</a:t>
              </a:r>
              <a:endParaRPr lang="en-US" sz="2400" b="1" dirty="0">
                <a:solidFill>
                  <a:schemeClr val="bg1"/>
                </a:solidFill>
              </a:endParaRPr>
            </a:p>
          </p:txBody>
        </p:sp>
        <p:sp>
          <p:nvSpPr>
            <p:cNvPr id="17" name="Oval 16"/>
            <p:cNvSpPr/>
            <p:nvPr/>
          </p:nvSpPr>
          <p:spPr>
            <a:xfrm>
              <a:off x="4349070" y="2142068"/>
              <a:ext cx="4431620" cy="4191000"/>
            </a:xfrm>
            <a:prstGeom prst="ellipse">
              <a:avLst/>
            </a:prstGeom>
            <a:noFill/>
            <a:ln w="25400">
              <a:solidFill>
                <a:srgbClr val="FFF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3"/>
            <p:cNvPicPr>
              <a:picLocks noChangeAspect="1" noChangeArrowheads="1"/>
            </p:cNvPicPr>
            <p:nvPr/>
          </p:nvPicPr>
          <p:blipFill>
            <a:blip r:embed="rId3"/>
            <a:srcRect/>
            <a:stretch>
              <a:fillRect/>
            </a:stretch>
          </p:blipFill>
          <p:spPr bwMode="auto">
            <a:xfrm>
              <a:off x="8153400" y="1981201"/>
              <a:ext cx="621621" cy="4343400"/>
            </a:xfrm>
            <a:prstGeom prst="rect">
              <a:avLst/>
            </a:prstGeom>
            <a:noFill/>
            <a:ln w="9525">
              <a:noFill/>
              <a:miter lim="800000"/>
              <a:headEnd/>
              <a:tailEnd/>
            </a:ln>
            <a:effectLst/>
          </p:spPr>
        </p:pic>
      </p:grpSp>
      <p:grpSp>
        <p:nvGrpSpPr>
          <p:cNvPr id="4" name="Group 23"/>
          <p:cNvGrpSpPr/>
          <p:nvPr/>
        </p:nvGrpSpPr>
        <p:grpSpPr>
          <a:xfrm>
            <a:off x="228600" y="152400"/>
            <a:ext cx="4267200" cy="4039616"/>
            <a:chOff x="228600" y="152400"/>
            <a:chExt cx="4267200" cy="4039616"/>
          </a:xfrm>
        </p:grpSpPr>
        <p:pic>
          <p:nvPicPr>
            <p:cNvPr id="6" name="Picture 5" descr="ops.goes-10.200810261415.ch1_vis_zoom.jpg"/>
            <p:cNvPicPr>
              <a:picLocks noChangeAspect="1"/>
            </p:cNvPicPr>
            <p:nvPr/>
          </p:nvPicPr>
          <p:blipFill>
            <a:blip r:embed="rId4"/>
            <a:stretch>
              <a:fillRect/>
            </a:stretch>
          </p:blipFill>
          <p:spPr>
            <a:xfrm>
              <a:off x="228600" y="152400"/>
              <a:ext cx="4267200" cy="4039616"/>
            </a:xfrm>
            <a:prstGeom prst="rect">
              <a:avLst/>
            </a:prstGeom>
            <a:ln w="25400">
              <a:solidFill>
                <a:schemeClr val="tx1"/>
              </a:solidFill>
            </a:ln>
          </p:spPr>
        </p:pic>
        <p:sp>
          <p:nvSpPr>
            <p:cNvPr id="21" name="Rectangle 20"/>
            <p:cNvSpPr/>
            <p:nvPr/>
          </p:nvSpPr>
          <p:spPr>
            <a:xfrm>
              <a:off x="1349991" y="1156647"/>
              <a:ext cx="560696" cy="545910"/>
            </a:xfrm>
            <a:prstGeom prst="rect">
              <a:avLst/>
            </a:prstGeom>
            <a:noFill/>
            <a:ln w="25400">
              <a:solidFill>
                <a:srgbClr val="FFF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rot="1240251">
              <a:off x="674509" y="1855270"/>
              <a:ext cx="2375971" cy="369332"/>
            </a:xfrm>
            <a:prstGeom prst="rect">
              <a:avLst/>
            </a:prstGeom>
            <a:noFill/>
          </p:spPr>
          <p:txBody>
            <a:bodyPr wrap="none" rtlCol="0">
              <a:spAutoFit/>
            </a:bodyPr>
            <a:lstStyle/>
            <a:p>
              <a:r>
                <a:rPr lang="en-US" b="1" dirty="0" smtClean="0">
                  <a:solidFill>
                    <a:schemeClr val="bg1"/>
                  </a:solidFill>
                </a:rPr>
                <a:t>POCKET of OPEN CELLS</a:t>
              </a:r>
              <a:endParaRPr lang="en-US" b="1" dirty="0">
                <a:solidFill>
                  <a:schemeClr val="bg1"/>
                </a:solidFill>
              </a:endParaRPr>
            </a:p>
          </p:txBody>
        </p:sp>
      </p:grpSp>
      <p:pic>
        <p:nvPicPr>
          <p:cNvPr id="5122" name="Picture 2"/>
          <p:cNvPicPr>
            <a:picLocks noChangeAspect="1" noChangeArrowheads="1"/>
          </p:cNvPicPr>
          <p:nvPr/>
        </p:nvPicPr>
        <p:blipFill>
          <a:blip r:embed="rId5"/>
          <a:srcRect/>
          <a:stretch>
            <a:fillRect/>
          </a:stretch>
        </p:blipFill>
        <p:spPr bwMode="auto">
          <a:xfrm>
            <a:off x="4495800" y="1219200"/>
            <a:ext cx="4343400" cy="1428019"/>
          </a:xfrm>
          <a:prstGeom prst="rect">
            <a:avLst/>
          </a:prstGeom>
          <a:noFill/>
          <a:ln w="9525">
            <a:noFill/>
            <a:miter lim="800000"/>
            <a:headEnd/>
            <a:tailEnd/>
          </a:ln>
          <a:effectLst/>
        </p:spPr>
      </p:pic>
      <p:grpSp>
        <p:nvGrpSpPr>
          <p:cNvPr id="5" name="Group 19"/>
          <p:cNvGrpSpPr/>
          <p:nvPr/>
        </p:nvGrpSpPr>
        <p:grpSpPr>
          <a:xfrm>
            <a:off x="228600" y="3276600"/>
            <a:ext cx="2971800" cy="3429000"/>
            <a:chOff x="228600" y="3124200"/>
            <a:chExt cx="2971800" cy="3429000"/>
          </a:xfrm>
        </p:grpSpPr>
        <p:pic>
          <p:nvPicPr>
            <p:cNvPr id="8" name="Picture 7" descr="ops.goes-10.200810261215.ch1_vis_big_zoom.jpg"/>
            <p:cNvPicPr>
              <a:picLocks noChangeAspect="1"/>
            </p:cNvPicPr>
            <p:nvPr/>
          </p:nvPicPr>
          <p:blipFill>
            <a:blip r:embed="rId6"/>
            <a:stretch>
              <a:fillRect/>
            </a:stretch>
          </p:blipFill>
          <p:spPr>
            <a:xfrm>
              <a:off x="381000" y="3124200"/>
              <a:ext cx="2819400" cy="3429000"/>
            </a:xfrm>
            <a:prstGeom prst="rect">
              <a:avLst/>
            </a:prstGeom>
            <a:ln w="25400">
              <a:solidFill>
                <a:schemeClr val="tx1"/>
              </a:solidFill>
            </a:ln>
          </p:spPr>
        </p:pic>
        <p:sp>
          <p:nvSpPr>
            <p:cNvPr id="15" name="Oval 14"/>
            <p:cNvSpPr/>
            <p:nvPr/>
          </p:nvSpPr>
          <p:spPr>
            <a:xfrm>
              <a:off x="228600" y="3581400"/>
              <a:ext cx="1600200" cy="1524000"/>
            </a:xfrm>
            <a:prstGeom prst="ellipse">
              <a:avLst/>
            </a:prstGeom>
            <a:noFill/>
            <a:ln w="25400">
              <a:solidFill>
                <a:srgbClr val="FFF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TextBox 24"/>
          <p:cNvSpPr txBox="1"/>
          <p:nvPr/>
        </p:nvSpPr>
        <p:spPr>
          <a:xfrm>
            <a:off x="3276600" y="5943600"/>
            <a:ext cx="1861856" cy="646331"/>
          </a:xfrm>
          <a:prstGeom prst="rect">
            <a:avLst/>
          </a:prstGeom>
          <a:solidFill>
            <a:schemeClr val="bg1">
              <a:alpha val="90000"/>
            </a:schemeClr>
          </a:solidFill>
        </p:spPr>
        <p:txBody>
          <a:bodyPr wrap="none" rtlCol="0">
            <a:spAutoFit/>
          </a:bodyPr>
          <a:lstStyle/>
          <a:p>
            <a:pPr algn="r"/>
            <a:r>
              <a:rPr lang="en-US" dirty="0" smtClean="0"/>
              <a:t>C-band images</a:t>
            </a:r>
          </a:p>
          <a:p>
            <a:pPr algn="r"/>
            <a:r>
              <a:rPr lang="en-US" dirty="0" smtClean="0"/>
              <a:t>Matt Miller, NCSU</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CR_VOCALS_RF06_SC2_114100-121541.png"/>
          <p:cNvPicPr>
            <a:picLocks noChangeAspect="1"/>
          </p:cNvPicPr>
          <p:nvPr/>
        </p:nvPicPr>
        <p:blipFill>
          <a:blip r:embed="rId2"/>
          <a:stretch>
            <a:fillRect/>
          </a:stretch>
        </p:blipFill>
        <p:spPr>
          <a:xfrm>
            <a:off x="0" y="3200400"/>
            <a:ext cx="9144000" cy="1828800"/>
          </a:xfrm>
          <a:prstGeom prst="rect">
            <a:avLst/>
          </a:prstGeom>
        </p:spPr>
      </p:pic>
      <p:sp>
        <p:nvSpPr>
          <p:cNvPr id="2" name="Title 1"/>
          <p:cNvSpPr>
            <a:spLocks noGrp="1"/>
          </p:cNvSpPr>
          <p:nvPr>
            <p:ph type="title"/>
          </p:nvPr>
        </p:nvSpPr>
        <p:spPr>
          <a:xfrm>
            <a:off x="0" y="152400"/>
            <a:ext cx="9144000" cy="533400"/>
          </a:xfrm>
        </p:spPr>
        <p:txBody>
          <a:bodyPr>
            <a:normAutofit/>
          </a:bodyPr>
          <a:lstStyle/>
          <a:p>
            <a:r>
              <a:rPr lang="en-US" sz="2600" b="1" dirty="0" smtClean="0"/>
              <a:t>Unprecedented observations of cloud and precipitation structure</a:t>
            </a:r>
            <a:endParaRPr lang="en-US" sz="2600" b="1" dirty="0"/>
          </a:p>
        </p:txBody>
      </p:sp>
      <p:pic>
        <p:nvPicPr>
          <p:cNvPr id="6" name="Picture 5" descr="WCL_VOCALS_RF06_SC2_114100-121541.png"/>
          <p:cNvPicPr>
            <a:picLocks noChangeAspect="1"/>
          </p:cNvPicPr>
          <p:nvPr/>
        </p:nvPicPr>
        <p:blipFill>
          <a:blip r:embed="rId3"/>
          <a:srcRect t="12000"/>
          <a:stretch>
            <a:fillRect/>
          </a:stretch>
        </p:blipFill>
        <p:spPr>
          <a:xfrm>
            <a:off x="0" y="4764160"/>
            <a:ext cx="9144000" cy="1609345"/>
          </a:xfrm>
          <a:prstGeom prst="rect">
            <a:avLst/>
          </a:prstGeom>
        </p:spPr>
      </p:pic>
      <p:sp>
        <p:nvSpPr>
          <p:cNvPr id="7" name="TextBox 6"/>
          <p:cNvSpPr txBox="1"/>
          <p:nvPr/>
        </p:nvSpPr>
        <p:spPr>
          <a:xfrm>
            <a:off x="5743838" y="6488668"/>
            <a:ext cx="3400162" cy="369332"/>
          </a:xfrm>
          <a:prstGeom prst="rect">
            <a:avLst/>
          </a:prstGeom>
          <a:noFill/>
        </p:spPr>
        <p:txBody>
          <a:bodyPr wrap="none" rtlCol="0">
            <a:spAutoFit/>
          </a:bodyPr>
          <a:lstStyle/>
          <a:p>
            <a:r>
              <a:rPr lang="en-US" dirty="0" smtClean="0"/>
              <a:t>Dave Leon, University of Wyoming</a:t>
            </a:r>
            <a:endParaRPr lang="en-US" dirty="0"/>
          </a:p>
        </p:txBody>
      </p:sp>
      <p:sp>
        <p:nvSpPr>
          <p:cNvPr id="8" name="TextBox 7"/>
          <p:cNvSpPr txBox="1"/>
          <p:nvPr/>
        </p:nvSpPr>
        <p:spPr>
          <a:xfrm>
            <a:off x="0" y="6137027"/>
            <a:ext cx="9144000" cy="461665"/>
          </a:xfrm>
          <a:prstGeom prst="rect">
            <a:avLst/>
          </a:prstGeom>
          <a:solidFill>
            <a:schemeClr val="bg1"/>
          </a:solidFill>
        </p:spPr>
        <p:txBody>
          <a:bodyPr wrap="square" rtlCol="0">
            <a:spAutoFit/>
          </a:bodyPr>
          <a:lstStyle/>
          <a:p>
            <a:r>
              <a:rPr lang="en-US" sz="2400" b="1" dirty="0" smtClean="0"/>
              <a:t>-100                       -50                          0                          50                       100</a:t>
            </a:r>
          </a:p>
        </p:txBody>
      </p:sp>
      <p:sp>
        <p:nvSpPr>
          <p:cNvPr id="9" name="TextBox 8"/>
          <p:cNvSpPr txBox="1"/>
          <p:nvPr/>
        </p:nvSpPr>
        <p:spPr>
          <a:xfrm>
            <a:off x="3505200" y="6396335"/>
            <a:ext cx="1944700" cy="461665"/>
          </a:xfrm>
          <a:prstGeom prst="rect">
            <a:avLst/>
          </a:prstGeom>
          <a:noFill/>
        </p:spPr>
        <p:txBody>
          <a:bodyPr wrap="none" rtlCol="0">
            <a:spAutoFit/>
          </a:bodyPr>
          <a:lstStyle/>
          <a:p>
            <a:r>
              <a:rPr lang="en-US" sz="2400" b="1" dirty="0" smtClean="0"/>
              <a:t>Distance [km]</a:t>
            </a:r>
            <a:endParaRPr lang="en-US" sz="2400" b="1" dirty="0"/>
          </a:p>
        </p:txBody>
      </p:sp>
      <p:sp>
        <p:nvSpPr>
          <p:cNvPr id="10" name="TextBox 9"/>
          <p:cNvSpPr txBox="1"/>
          <p:nvPr/>
        </p:nvSpPr>
        <p:spPr>
          <a:xfrm>
            <a:off x="6096000" y="2819400"/>
            <a:ext cx="1965346" cy="461665"/>
          </a:xfrm>
          <a:prstGeom prst="rect">
            <a:avLst/>
          </a:prstGeom>
          <a:noFill/>
        </p:spPr>
        <p:txBody>
          <a:bodyPr wrap="none" rtlCol="0">
            <a:spAutoFit/>
          </a:bodyPr>
          <a:lstStyle/>
          <a:p>
            <a:r>
              <a:rPr lang="en-US" sz="2400" b="1" dirty="0" smtClean="0"/>
              <a:t>Boundary Cell</a:t>
            </a:r>
            <a:endParaRPr lang="en-US" sz="2400" b="1" dirty="0"/>
          </a:p>
        </p:txBody>
      </p:sp>
      <p:cxnSp>
        <p:nvCxnSpPr>
          <p:cNvPr id="12" name="Straight Arrow Connector 11"/>
          <p:cNvCxnSpPr>
            <a:stCxn id="10" idx="1"/>
          </p:cNvCxnSpPr>
          <p:nvPr/>
        </p:nvCxnSpPr>
        <p:spPr>
          <a:xfrm rot="10800000" flipV="1">
            <a:off x="5638800" y="3050232"/>
            <a:ext cx="457200" cy="683567"/>
          </a:xfrm>
          <a:prstGeom prst="straightConnector1">
            <a:avLst/>
          </a:prstGeom>
          <a:ln w="349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2819400" y="4648200"/>
            <a:ext cx="3200400" cy="1588"/>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581400" y="2895600"/>
            <a:ext cx="1398332" cy="461665"/>
          </a:xfrm>
          <a:prstGeom prst="rect">
            <a:avLst/>
          </a:prstGeom>
          <a:noFill/>
        </p:spPr>
        <p:txBody>
          <a:bodyPr wrap="none" rtlCol="0">
            <a:spAutoFit/>
          </a:bodyPr>
          <a:lstStyle/>
          <a:p>
            <a:r>
              <a:rPr lang="en-US" sz="2400" b="1" dirty="0" smtClean="0"/>
              <a:t>POC Edge</a:t>
            </a:r>
            <a:endParaRPr lang="en-US" sz="2400" b="1" dirty="0"/>
          </a:p>
        </p:txBody>
      </p:sp>
      <p:pic>
        <p:nvPicPr>
          <p:cNvPr id="20" name="Picture 19" descr="VOCALS.2008302.terra.250m_XS_zoomthin.jpg"/>
          <p:cNvPicPr>
            <a:picLocks noChangeAspect="1"/>
          </p:cNvPicPr>
          <p:nvPr/>
        </p:nvPicPr>
        <p:blipFill>
          <a:blip r:embed="rId4"/>
          <a:stretch>
            <a:fillRect/>
          </a:stretch>
        </p:blipFill>
        <p:spPr>
          <a:xfrm>
            <a:off x="457200" y="1219200"/>
            <a:ext cx="7924800" cy="1600201"/>
          </a:xfrm>
          <a:prstGeom prst="rect">
            <a:avLst/>
          </a:prstGeom>
          <a:ln>
            <a:solidFill>
              <a:schemeClr val="tx1"/>
            </a:solidFill>
          </a:ln>
        </p:spPr>
      </p:pic>
      <p:cxnSp>
        <p:nvCxnSpPr>
          <p:cNvPr id="22" name="Straight Arrow Connector 21"/>
          <p:cNvCxnSpPr/>
          <p:nvPr/>
        </p:nvCxnSpPr>
        <p:spPr>
          <a:xfrm rot="5400000" flipH="1" flipV="1">
            <a:off x="2857897" y="4076303"/>
            <a:ext cx="1295400" cy="794"/>
          </a:xfrm>
          <a:prstGeom prst="straightConnector1">
            <a:avLst/>
          </a:prstGeom>
          <a:ln w="34925">
            <a:solidFill>
              <a:srgbClr val="FF000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3581400" y="3429000"/>
            <a:ext cx="737702" cy="461665"/>
          </a:xfrm>
          <a:prstGeom prst="rect">
            <a:avLst/>
          </a:prstGeom>
          <a:noFill/>
        </p:spPr>
        <p:txBody>
          <a:bodyPr wrap="none" rtlCol="0">
            <a:spAutoFit/>
          </a:bodyPr>
          <a:lstStyle/>
          <a:p>
            <a:r>
              <a:rPr lang="en-US" sz="2400" b="1" dirty="0" smtClean="0">
                <a:solidFill>
                  <a:srgbClr val="FF0000"/>
                </a:solidFill>
              </a:rPr>
              <a:t>2km</a:t>
            </a:r>
            <a:endParaRPr lang="en-US" sz="2400" b="1" dirty="0">
              <a:solidFill>
                <a:srgbClr val="FF0000"/>
              </a:solidFill>
            </a:endParaRPr>
          </a:p>
        </p:txBody>
      </p:sp>
      <p:sp>
        <p:nvSpPr>
          <p:cNvPr id="31" name="TextBox 30"/>
          <p:cNvSpPr txBox="1"/>
          <p:nvPr/>
        </p:nvSpPr>
        <p:spPr>
          <a:xfrm>
            <a:off x="5562600" y="1219200"/>
            <a:ext cx="2813463" cy="738664"/>
          </a:xfrm>
          <a:prstGeom prst="rect">
            <a:avLst/>
          </a:prstGeom>
          <a:noFill/>
        </p:spPr>
        <p:txBody>
          <a:bodyPr wrap="none" rtlCol="0">
            <a:spAutoFit/>
          </a:bodyPr>
          <a:lstStyle/>
          <a:p>
            <a:pPr algn="ctr"/>
            <a:r>
              <a:rPr lang="en-US" sz="2400" b="1" dirty="0" smtClean="0"/>
              <a:t>MODIS visible image</a:t>
            </a:r>
          </a:p>
          <a:p>
            <a:pPr algn="ctr"/>
            <a:r>
              <a:rPr lang="en-US" dirty="0" smtClean="0"/>
              <a:t>[250 m resolution]</a:t>
            </a:r>
            <a:endParaRPr lang="en-US" dirty="0"/>
          </a:p>
        </p:txBody>
      </p:sp>
      <p:sp>
        <p:nvSpPr>
          <p:cNvPr id="32" name="TextBox 31"/>
          <p:cNvSpPr txBox="1"/>
          <p:nvPr/>
        </p:nvSpPr>
        <p:spPr>
          <a:xfrm>
            <a:off x="1524000" y="762000"/>
            <a:ext cx="6054543" cy="461665"/>
          </a:xfrm>
          <a:prstGeom prst="rect">
            <a:avLst/>
          </a:prstGeom>
          <a:noFill/>
        </p:spPr>
        <p:txBody>
          <a:bodyPr wrap="none" rtlCol="0">
            <a:spAutoFit/>
          </a:bodyPr>
          <a:lstStyle/>
          <a:p>
            <a:r>
              <a:rPr lang="en-US" sz="2400" dirty="0" smtClean="0"/>
              <a:t>OPEN CELLS                                      CLOSED CELLS</a:t>
            </a:r>
            <a:endParaRPr lang="en-US" sz="2400" dirty="0"/>
          </a:p>
        </p:txBody>
      </p:sp>
      <p:sp>
        <p:nvSpPr>
          <p:cNvPr id="33" name="TextBox 32"/>
          <p:cNvSpPr txBox="1"/>
          <p:nvPr/>
        </p:nvSpPr>
        <p:spPr>
          <a:xfrm>
            <a:off x="609600" y="3276600"/>
            <a:ext cx="1091389" cy="369332"/>
          </a:xfrm>
          <a:prstGeom prst="rect">
            <a:avLst/>
          </a:prstGeom>
          <a:solidFill>
            <a:schemeClr val="bg1"/>
          </a:solidFill>
          <a:effectLst>
            <a:outerShdw blurRad="50800" dist="38100" dir="2700000" algn="tl" rotWithShape="0">
              <a:prstClr val="black">
                <a:alpha val="40000"/>
              </a:prstClr>
            </a:outerShdw>
          </a:effectLst>
        </p:spPr>
        <p:txBody>
          <a:bodyPr wrap="none" tIns="0" bIns="0" rtlCol="0">
            <a:spAutoFit/>
          </a:bodyPr>
          <a:lstStyle/>
          <a:p>
            <a:r>
              <a:rPr lang="en-US" sz="2400" b="1" i="1" dirty="0" smtClean="0">
                <a:solidFill>
                  <a:schemeClr val="tx2"/>
                </a:solidFill>
              </a:rPr>
              <a:t>RADAR</a:t>
            </a:r>
            <a:endParaRPr lang="en-US" sz="2400" b="1" i="1" dirty="0">
              <a:solidFill>
                <a:schemeClr val="tx2"/>
              </a:solidFill>
            </a:endParaRPr>
          </a:p>
        </p:txBody>
      </p:sp>
      <p:sp>
        <p:nvSpPr>
          <p:cNvPr id="34" name="TextBox 33"/>
          <p:cNvSpPr txBox="1"/>
          <p:nvPr/>
        </p:nvSpPr>
        <p:spPr>
          <a:xfrm>
            <a:off x="609600" y="4724400"/>
            <a:ext cx="943913" cy="369332"/>
          </a:xfrm>
          <a:prstGeom prst="rect">
            <a:avLst/>
          </a:prstGeom>
          <a:solidFill>
            <a:schemeClr val="bg1"/>
          </a:solidFill>
          <a:effectLst>
            <a:outerShdw blurRad="50800" dist="38100" dir="2700000" algn="tl" rotWithShape="0">
              <a:prstClr val="black">
                <a:alpha val="40000"/>
              </a:prstClr>
            </a:outerShdw>
          </a:effectLst>
        </p:spPr>
        <p:txBody>
          <a:bodyPr wrap="none" tIns="0" bIns="0" rtlCol="0">
            <a:spAutoFit/>
          </a:bodyPr>
          <a:lstStyle/>
          <a:p>
            <a:r>
              <a:rPr lang="en-US" sz="2400" b="1" i="1" dirty="0" smtClean="0">
                <a:solidFill>
                  <a:schemeClr val="tx2"/>
                </a:solidFill>
              </a:rPr>
              <a:t>LIDAR</a:t>
            </a:r>
            <a:endParaRPr lang="en-US" sz="2400" b="1" i="1" dirty="0">
              <a:solidFill>
                <a:schemeClr val="tx2"/>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4267200" cy="1752600"/>
          </a:xfrm>
        </p:spPr>
        <p:txBody>
          <a:bodyPr>
            <a:normAutofit/>
          </a:bodyPr>
          <a:lstStyle/>
          <a:p>
            <a:r>
              <a:rPr lang="en-US" sz="3600" b="1" dirty="0" smtClean="0"/>
              <a:t>Iquique [20</a:t>
            </a:r>
            <a:r>
              <a:rPr lang="en-US" sz="3600" b="1" baseline="30000" dirty="0" smtClean="0"/>
              <a:t>o</a:t>
            </a:r>
            <a:r>
              <a:rPr lang="en-US" sz="3600" b="1" dirty="0" smtClean="0"/>
              <a:t>S, 70</a:t>
            </a:r>
            <a:r>
              <a:rPr lang="en-US" sz="3600" b="1" baseline="30000" dirty="0" smtClean="0"/>
              <a:t>o</a:t>
            </a:r>
            <a:r>
              <a:rPr lang="en-US" sz="3600" b="1" dirty="0" smtClean="0"/>
              <a:t>W]</a:t>
            </a:r>
            <a:br>
              <a:rPr lang="en-US" sz="3600" b="1" dirty="0" smtClean="0"/>
            </a:br>
            <a:r>
              <a:rPr lang="en-US" sz="3100" dirty="0" smtClean="0"/>
              <a:t>GAUS Station</a:t>
            </a:r>
            <a:br>
              <a:rPr lang="en-US" sz="3100" dirty="0" smtClean="0"/>
            </a:br>
            <a:r>
              <a:rPr lang="en-US" sz="3100" dirty="0" smtClean="0"/>
              <a:t>Twin Otter Aircraft</a:t>
            </a:r>
            <a:endParaRPr lang="en-US" sz="3100" dirty="0"/>
          </a:p>
        </p:txBody>
      </p:sp>
      <p:pic>
        <p:nvPicPr>
          <p:cNvPr id="37890" name="Picture 2"/>
          <p:cNvPicPr>
            <a:picLocks noGrp="1" noChangeAspect="1" noChangeArrowheads="1"/>
          </p:cNvPicPr>
          <p:nvPr>
            <p:ph idx="1"/>
          </p:nvPr>
        </p:nvPicPr>
        <p:blipFill>
          <a:blip r:embed="rId2"/>
          <a:srcRect/>
          <a:stretch>
            <a:fillRect/>
          </a:stretch>
        </p:blipFill>
        <p:spPr bwMode="auto">
          <a:xfrm>
            <a:off x="5638800" y="1"/>
            <a:ext cx="3505200" cy="2340236"/>
          </a:xfrm>
          <a:prstGeom prst="rect">
            <a:avLst/>
          </a:prstGeom>
          <a:noFill/>
          <a:ln w="9525">
            <a:noFill/>
            <a:miter lim="800000"/>
            <a:headEnd/>
            <a:tailEnd/>
          </a:ln>
          <a:effectLst>
            <a:outerShdw blurRad="50800" dist="38100" dir="8100000" algn="tr" rotWithShape="0">
              <a:prstClr val="black">
                <a:alpha val="40000"/>
              </a:prstClr>
            </a:outerShdw>
          </a:effectLst>
        </p:spPr>
      </p:pic>
      <p:pic>
        <p:nvPicPr>
          <p:cNvPr id="37892" name="Picture 4"/>
          <p:cNvPicPr>
            <a:picLocks noChangeAspect="1" noChangeArrowheads="1"/>
          </p:cNvPicPr>
          <p:nvPr/>
        </p:nvPicPr>
        <p:blipFill>
          <a:blip r:embed="rId3"/>
          <a:srcRect/>
          <a:stretch>
            <a:fillRect/>
          </a:stretch>
        </p:blipFill>
        <p:spPr bwMode="auto">
          <a:xfrm>
            <a:off x="533400" y="2438400"/>
            <a:ext cx="8384285" cy="2290048"/>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37893" name="Picture 5"/>
          <p:cNvPicPr>
            <a:picLocks noChangeAspect="1" noChangeArrowheads="1"/>
          </p:cNvPicPr>
          <p:nvPr/>
        </p:nvPicPr>
        <p:blipFill>
          <a:blip r:embed="rId4"/>
          <a:srcRect/>
          <a:stretch>
            <a:fillRect/>
          </a:stretch>
        </p:blipFill>
        <p:spPr bwMode="auto">
          <a:xfrm>
            <a:off x="651641" y="4312980"/>
            <a:ext cx="8237484" cy="2426780"/>
          </a:xfrm>
          <a:prstGeom prst="rect">
            <a:avLst/>
          </a:prstGeom>
          <a:noFill/>
          <a:ln w="9525">
            <a:noFill/>
            <a:miter lim="800000"/>
            <a:headEnd/>
            <a:tailEnd/>
          </a:ln>
          <a:effectLst>
            <a:outerShdw blurRad="50800" dist="38100" dir="2700000" algn="tl" rotWithShape="0">
              <a:prstClr val="black">
                <a:alpha val="40000"/>
              </a:prstClr>
            </a:outerShdw>
          </a:effectLst>
        </p:spPr>
      </p:pic>
      <p:cxnSp>
        <p:nvCxnSpPr>
          <p:cNvPr id="9" name="Straight Arrow Connector 8"/>
          <p:cNvCxnSpPr/>
          <p:nvPr/>
        </p:nvCxnSpPr>
        <p:spPr>
          <a:xfrm rot="5400000" flipH="1" flipV="1">
            <a:off x="-304800" y="3429000"/>
            <a:ext cx="1524000" cy="1588"/>
          </a:xfrm>
          <a:prstGeom prst="straightConnector1">
            <a:avLst/>
          </a:prstGeom>
          <a:ln w="381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3124200"/>
            <a:ext cx="962123" cy="461665"/>
          </a:xfrm>
          <a:prstGeom prst="rect">
            <a:avLst/>
          </a:prstGeom>
          <a:noFill/>
        </p:spPr>
        <p:txBody>
          <a:bodyPr wrap="none" rtlCol="0">
            <a:spAutoFit/>
          </a:bodyPr>
          <a:lstStyle/>
          <a:p>
            <a:r>
              <a:rPr lang="en-US" sz="2400" b="1" dirty="0" smtClean="0"/>
              <a:t>10 km</a:t>
            </a:r>
            <a:endParaRPr lang="en-US" sz="2400" b="1" dirty="0"/>
          </a:p>
        </p:txBody>
      </p:sp>
      <p:cxnSp>
        <p:nvCxnSpPr>
          <p:cNvPr id="11" name="Straight Arrow Connector 10"/>
          <p:cNvCxnSpPr/>
          <p:nvPr/>
        </p:nvCxnSpPr>
        <p:spPr>
          <a:xfrm rot="5400000" flipH="1" flipV="1">
            <a:off x="-304006" y="5409406"/>
            <a:ext cx="1524000" cy="1588"/>
          </a:xfrm>
          <a:prstGeom prst="straightConnector1">
            <a:avLst/>
          </a:prstGeom>
          <a:ln w="381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0" y="5029200"/>
            <a:ext cx="806631" cy="461665"/>
          </a:xfrm>
          <a:prstGeom prst="rect">
            <a:avLst/>
          </a:prstGeom>
          <a:noFill/>
        </p:spPr>
        <p:txBody>
          <a:bodyPr wrap="none" rtlCol="0">
            <a:spAutoFit/>
          </a:bodyPr>
          <a:lstStyle/>
          <a:p>
            <a:r>
              <a:rPr lang="en-US" sz="2400" b="1" dirty="0" smtClean="0"/>
              <a:t>2 km</a:t>
            </a:r>
            <a:endParaRPr lang="en-US" sz="24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Text Box 8"/>
          <p:cNvSpPr txBox="1">
            <a:spLocks noChangeArrowheads="1"/>
          </p:cNvSpPr>
          <p:nvPr/>
        </p:nvSpPr>
        <p:spPr bwMode="auto">
          <a:xfrm>
            <a:off x="304800" y="0"/>
            <a:ext cx="5105400" cy="2800767"/>
          </a:xfrm>
          <a:prstGeom prst="rect">
            <a:avLst/>
          </a:prstGeom>
          <a:noFill/>
          <a:ln w="9525">
            <a:noFill/>
            <a:miter lim="800000"/>
            <a:headEnd/>
            <a:tailEnd/>
          </a:ln>
          <a:effectLst/>
        </p:spPr>
        <p:txBody>
          <a:bodyPr wrap="square">
            <a:spAutoFit/>
          </a:bodyPr>
          <a:lstStyle/>
          <a:p>
            <a:r>
              <a:rPr lang="en-US" sz="3200" b="1" dirty="0" smtClean="0"/>
              <a:t>Twin </a:t>
            </a:r>
            <a:r>
              <a:rPr lang="en-US" sz="3200" b="1" dirty="0"/>
              <a:t>Otter Research Flights</a:t>
            </a:r>
          </a:p>
          <a:p>
            <a:endParaRPr lang="en-US" sz="1200" dirty="0"/>
          </a:p>
          <a:p>
            <a:r>
              <a:rPr lang="en-US" sz="2000" dirty="0"/>
              <a:t>19 flights (93 flight hours) from 16 Oct to 13 November 2008</a:t>
            </a:r>
          </a:p>
          <a:p>
            <a:r>
              <a:rPr lang="en-US" sz="1600" dirty="0"/>
              <a:t> </a:t>
            </a:r>
          </a:p>
          <a:p>
            <a:r>
              <a:rPr lang="en-US" sz="2000" dirty="0"/>
              <a:t>Boundary layer, turbulence and microphysical measurements were made at </a:t>
            </a:r>
            <a:r>
              <a:rPr lang="en-US" sz="2000" dirty="0" smtClean="0"/>
              <a:t>20</a:t>
            </a:r>
            <a:r>
              <a:rPr lang="en-US" sz="2000" baseline="30000" dirty="0" smtClean="0"/>
              <a:t>o</a:t>
            </a:r>
            <a:r>
              <a:rPr lang="en-US" sz="2000" dirty="0" smtClean="0"/>
              <a:t>S</a:t>
            </a:r>
            <a:r>
              <a:rPr lang="en-US" sz="2000" dirty="0"/>
              <a:t>; 72 </a:t>
            </a:r>
            <a:r>
              <a:rPr lang="en-US" sz="2000" baseline="30000" dirty="0" err="1" smtClean="0"/>
              <a:t>o</a:t>
            </a:r>
            <a:r>
              <a:rPr lang="en-US" sz="2000" dirty="0" err="1" smtClean="0"/>
              <a:t>W</a:t>
            </a:r>
            <a:r>
              <a:rPr lang="en-US" sz="2000" dirty="0" smtClean="0"/>
              <a:t> </a:t>
            </a:r>
            <a:r>
              <a:rPr lang="en-US" sz="2000" dirty="0"/>
              <a:t>for all 19 flights.</a:t>
            </a:r>
          </a:p>
          <a:p>
            <a:pPr algn="ctr"/>
            <a:endParaRPr lang="en-US" sz="1600" dirty="0"/>
          </a:p>
        </p:txBody>
      </p:sp>
      <p:pic>
        <p:nvPicPr>
          <p:cNvPr id="2054" name="Picture 6" descr="ops"/>
          <p:cNvPicPr>
            <a:picLocks noChangeAspect="1" noChangeArrowheads="1"/>
          </p:cNvPicPr>
          <p:nvPr/>
        </p:nvPicPr>
        <p:blipFill>
          <a:blip r:embed="rId3"/>
          <a:srcRect l="36267"/>
          <a:stretch>
            <a:fillRect/>
          </a:stretch>
        </p:blipFill>
        <p:spPr bwMode="auto">
          <a:xfrm>
            <a:off x="5486400" y="228600"/>
            <a:ext cx="3429000" cy="3586861"/>
          </a:xfrm>
          <a:prstGeom prst="rect">
            <a:avLst/>
          </a:prstGeom>
          <a:noFill/>
        </p:spPr>
      </p:pic>
      <p:sp>
        <p:nvSpPr>
          <p:cNvPr id="2066" name="Text Box 18"/>
          <p:cNvSpPr txBox="1">
            <a:spLocks noChangeArrowheads="1"/>
          </p:cNvSpPr>
          <p:nvPr/>
        </p:nvSpPr>
        <p:spPr bwMode="auto">
          <a:xfrm>
            <a:off x="441325" y="4837113"/>
            <a:ext cx="184150" cy="366712"/>
          </a:xfrm>
          <a:prstGeom prst="rect">
            <a:avLst/>
          </a:prstGeom>
          <a:noFill/>
          <a:ln w="9525">
            <a:noFill/>
            <a:miter lim="800000"/>
            <a:headEnd/>
            <a:tailEnd/>
          </a:ln>
          <a:effectLst/>
        </p:spPr>
        <p:txBody>
          <a:bodyPr wrap="none">
            <a:spAutoFit/>
          </a:bodyPr>
          <a:lstStyle/>
          <a:p>
            <a:endParaRPr lang="en-US"/>
          </a:p>
        </p:txBody>
      </p:sp>
      <p:grpSp>
        <p:nvGrpSpPr>
          <p:cNvPr id="2" name="Group 20"/>
          <p:cNvGrpSpPr>
            <a:grpSpLocks/>
          </p:cNvGrpSpPr>
          <p:nvPr/>
        </p:nvGrpSpPr>
        <p:grpSpPr bwMode="auto">
          <a:xfrm>
            <a:off x="228600" y="2590800"/>
            <a:ext cx="5257800" cy="3962400"/>
            <a:chOff x="1104" y="2304"/>
            <a:chExt cx="2160" cy="1632"/>
          </a:xfrm>
        </p:grpSpPr>
        <p:pic>
          <p:nvPicPr>
            <p:cNvPr id="2053" name="Picture 5" descr="CIP_vs_LWP_with_Nacc"/>
            <p:cNvPicPr>
              <a:picLocks noChangeAspect="1" noChangeArrowheads="1"/>
            </p:cNvPicPr>
            <p:nvPr/>
          </p:nvPicPr>
          <p:blipFill>
            <a:blip r:embed="rId4" cstate="print"/>
            <a:srcRect/>
            <a:stretch>
              <a:fillRect/>
            </a:stretch>
          </p:blipFill>
          <p:spPr bwMode="auto">
            <a:xfrm>
              <a:off x="1152" y="2448"/>
              <a:ext cx="2112" cy="1435"/>
            </a:xfrm>
            <a:prstGeom prst="rect">
              <a:avLst/>
            </a:prstGeom>
            <a:noFill/>
          </p:spPr>
        </p:pic>
        <p:sp>
          <p:nvSpPr>
            <p:cNvPr id="2065" name="Text Box 17"/>
            <p:cNvSpPr txBox="1">
              <a:spLocks noChangeArrowheads="1"/>
            </p:cNvSpPr>
            <p:nvPr/>
          </p:nvSpPr>
          <p:spPr bwMode="auto">
            <a:xfrm>
              <a:off x="1872" y="3763"/>
              <a:ext cx="1392" cy="173"/>
            </a:xfrm>
            <a:prstGeom prst="rect">
              <a:avLst/>
            </a:prstGeom>
            <a:solidFill>
              <a:schemeClr val="bg1"/>
            </a:solidFill>
            <a:ln w="9525">
              <a:noFill/>
              <a:miter lim="800000"/>
              <a:headEnd/>
              <a:tailEnd/>
            </a:ln>
            <a:effectLst/>
          </p:spPr>
          <p:txBody>
            <a:bodyPr>
              <a:spAutoFit/>
            </a:bodyPr>
            <a:lstStyle/>
            <a:p>
              <a:pPr>
                <a:spcBef>
                  <a:spcPct val="50000"/>
                </a:spcBef>
              </a:pPr>
              <a:r>
                <a:rPr lang="en-US" sz="1200"/>
                <a:t>LWP Proxy (gm</a:t>
              </a:r>
              <a:r>
                <a:rPr lang="en-US" sz="1200" baseline="30000"/>
                <a:t>-2</a:t>
              </a:r>
              <a:r>
                <a:rPr lang="en-US" sz="1200"/>
                <a:t>)</a:t>
              </a:r>
            </a:p>
          </p:txBody>
        </p:sp>
        <p:sp>
          <p:nvSpPr>
            <p:cNvPr id="2067" name="Text Box 19"/>
            <p:cNvSpPr txBox="1">
              <a:spLocks noChangeArrowheads="1"/>
            </p:cNvSpPr>
            <p:nvPr/>
          </p:nvSpPr>
          <p:spPr bwMode="auto">
            <a:xfrm rot="16200000">
              <a:off x="591" y="2817"/>
              <a:ext cx="1200" cy="173"/>
            </a:xfrm>
            <a:prstGeom prst="rect">
              <a:avLst/>
            </a:prstGeom>
            <a:solidFill>
              <a:schemeClr val="bg1"/>
            </a:solidFill>
            <a:ln w="9525">
              <a:noFill/>
              <a:miter lim="800000"/>
              <a:headEnd/>
              <a:tailEnd/>
            </a:ln>
            <a:effectLst/>
          </p:spPr>
          <p:txBody>
            <a:bodyPr>
              <a:spAutoFit/>
            </a:bodyPr>
            <a:lstStyle/>
            <a:p>
              <a:pPr>
                <a:spcBef>
                  <a:spcPct val="50000"/>
                </a:spcBef>
              </a:pPr>
              <a:r>
                <a:rPr lang="en-US" sz="1200"/>
                <a:t>Drizzle LWC (gm</a:t>
              </a:r>
              <a:r>
                <a:rPr lang="en-US" sz="1200" baseline="30000"/>
                <a:t>-3</a:t>
              </a:r>
              <a:r>
                <a:rPr lang="en-US" sz="1200"/>
                <a:t>)</a:t>
              </a:r>
            </a:p>
          </p:txBody>
        </p:sp>
      </p:grpSp>
      <p:sp>
        <p:nvSpPr>
          <p:cNvPr id="2074" name="Rectangle 26"/>
          <p:cNvSpPr>
            <a:spLocks noChangeArrowheads="1"/>
          </p:cNvSpPr>
          <p:nvPr/>
        </p:nvSpPr>
        <p:spPr bwMode="auto">
          <a:xfrm>
            <a:off x="0" y="3338513"/>
            <a:ext cx="9144000" cy="0"/>
          </a:xfrm>
          <a:prstGeom prst="rect">
            <a:avLst/>
          </a:prstGeom>
          <a:noFill/>
          <a:ln w="9525">
            <a:noFill/>
            <a:miter lim="800000"/>
            <a:headEnd/>
            <a:tailEnd/>
          </a:ln>
          <a:effectLst/>
        </p:spPr>
        <p:txBody>
          <a:bodyPr wrap="none" anchor="ctr">
            <a:spAutoFit/>
          </a:bodyPr>
          <a:lstStyle/>
          <a:p>
            <a:endParaRPr lang="en-US"/>
          </a:p>
        </p:txBody>
      </p:sp>
      <p:sp>
        <p:nvSpPr>
          <p:cNvPr id="2076" name="Rectangle 28"/>
          <p:cNvSpPr>
            <a:spLocks noChangeArrowheads="1"/>
          </p:cNvSpPr>
          <p:nvPr/>
        </p:nvSpPr>
        <p:spPr bwMode="auto">
          <a:xfrm>
            <a:off x="0" y="3328988"/>
            <a:ext cx="9144000" cy="0"/>
          </a:xfrm>
          <a:prstGeom prst="rect">
            <a:avLst/>
          </a:prstGeom>
          <a:noFill/>
          <a:ln w="9525">
            <a:noFill/>
            <a:miter lim="800000"/>
            <a:headEnd/>
            <a:tailEnd/>
          </a:ln>
          <a:effectLst/>
        </p:spPr>
        <p:txBody>
          <a:bodyPr wrap="none" anchor="ctr">
            <a:spAutoFit/>
          </a:bodyPr>
          <a:lstStyle/>
          <a:p>
            <a:endParaRPr lang="en-US"/>
          </a:p>
        </p:txBody>
      </p:sp>
      <p:sp>
        <p:nvSpPr>
          <p:cNvPr id="2078" name="Rectangle 30"/>
          <p:cNvSpPr>
            <a:spLocks noChangeArrowheads="1"/>
          </p:cNvSpPr>
          <p:nvPr/>
        </p:nvSpPr>
        <p:spPr bwMode="auto">
          <a:xfrm>
            <a:off x="0" y="3328988"/>
            <a:ext cx="9144000" cy="0"/>
          </a:xfrm>
          <a:prstGeom prst="rect">
            <a:avLst/>
          </a:prstGeom>
          <a:noFill/>
          <a:ln w="9525">
            <a:noFill/>
            <a:miter lim="800000"/>
            <a:headEnd/>
            <a:tailEnd/>
          </a:ln>
          <a:effectLst/>
        </p:spPr>
        <p:txBody>
          <a:bodyPr wrap="none" anchor="ctr">
            <a:spAutoFit/>
          </a:bodyPr>
          <a:lstStyle/>
          <a:p>
            <a:endParaRPr lang="en-US"/>
          </a:p>
        </p:txBody>
      </p:sp>
      <p:sp>
        <p:nvSpPr>
          <p:cNvPr id="2081" name="Text Box 33"/>
          <p:cNvSpPr txBox="1">
            <a:spLocks noChangeArrowheads="1"/>
          </p:cNvSpPr>
          <p:nvPr/>
        </p:nvSpPr>
        <p:spPr bwMode="auto">
          <a:xfrm>
            <a:off x="5486400" y="4114800"/>
            <a:ext cx="3429000" cy="2308324"/>
          </a:xfrm>
          <a:prstGeom prst="rect">
            <a:avLst/>
          </a:prstGeom>
          <a:noFill/>
          <a:ln w="9525">
            <a:noFill/>
            <a:miter lim="800000"/>
            <a:headEnd/>
            <a:tailEnd/>
          </a:ln>
          <a:effectLst/>
        </p:spPr>
        <p:txBody>
          <a:bodyPr wrap="square">
            <a:spAutoFit/>
          </a:bodyPr>
          <a:lstStyle/>
          <a:p>
            <a:pPr algn="ctr"/>
            <a:r>
              <a:rPr lang="en-US" sz="2400" dirty="0"/>
              <a:t>The wide range of aerosol, cloud, and boundary layer conditions observed at site will facilitate both process and modeling studies.     </a:t>
            </a:r>
          </a:p>
        </p:txBody>
      </p:sp>
      <p:sp>
        <p:nvSpPr>
          <p:cNvPr id="30" name="TextBox 29"/>
          <p:cNvSpPr txBox="1"/>
          <p:nvPr/>
        </p:nvSpPr>
        <p:spPr>
          <a:xfrm>
            <a:off x="2209800" y="6096000"/>
            <a:ext cx="1592295" cy="461665"/>
          </a:xfrm>
          <a:prstGeom prst="rect">
            <a:avLst/>
          </a:prstGeom>
          <a:solidFill>
            <a:schemeClr val="bg1"/>
          </a:solidFill>
        </p:spPr>
        <p:txBody>
          <a:bodyPr wrap="none" rtlCol="0">
            <a:spAutoFit/>
          </a:bodyPr>
          <a:lstStyle/>
          <a:p>
            <a:r>
              <a:rPr lang="en-US" sz="2400" b="1" dirty="0" smtClean="0"/>
              <a:t>LWP Proxy </a:t>
            </a:r>
            <a:endParaRPr lang="en-US" sz="2400" b="1" dirty="0"/>
          </a:p>
        </p:txBody>
      </p:sp>
      <p:sp>
        <p:nvSpPr>
          <p:cNvPr id="31" name="TextBox 30"/>
          <p:cNvSpPr txBox="1"/>
          <p:nvPr/>
        </p:nvSpPr>
        <p:spPr>
          <a:xfrm rot="16200000">
            <a:off x="-440269" y="4555069"/>
            <a:ext cx="1799403" cy="461665"/>
          </a:xfrm>
          <a:prstGeom prst="rect">
            <a:avLst/>
          </a:prstGeom>
          <a:solidFill>
            <a:schemeClr val="bg1"/>
          </a:solidFill>
        </p:spPr>
        <p:txBody>
          <a:bodyPr wrap="none" rtlCol="0">
            <a:spAutoFit/>
          </a:bodyPr>
          <a:lstStyle/>
          <a:p>
            <a:r>
              <a:rPr lang="en-US" sz="2400" b="1" dirty="0" smtClean="0"/>
              <a:t>Drizzle LWP </a:t>
            </a:r>
            <a:endParaRPr lang="en-US" sz="2400" b="1" dirty="0"/>
          </a:p>
        </p:txBody>
      </p:sp>
      <p:sp>
        <p:nvSpPr>
          <p:cNvPr id="33" name="5-Point Star 32"/>
          <p:cNvSpPr/>
          <p:nvPr/>
        </p:nvSpPr>
        <p:spPr>
          <a:xfrm>
            <a:off x="8077200" y="1828800"/>
            <a:ext cx="381000" cy="381000"/>
          </a:xfrm>
          <a:prstGeom prst="star5">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1910" name="Picture 6"/>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251912" name="Rectangle 8"/>
          <p:cNvSpPr>
            <a:spLocks noGrp="1" noChangeArrowheads="1"/>
          </p:cNvSpPr>
          <p:nvPr>
            <p:ph type="title"/>
          </p:nvPr>
        </p:nvSpPr>
        <p:spPr>
          <a:xfrm>
            <a:off x="0" y="0"/>
            <a:ext cx="9144000" cy="1143000"/>
          </a:xfrm>
          <a:effectLst>
            <a:outerShdw blurRad="50800" dist="38100" dir="5400000" algn="t" rotWithShape="0">
              <a:prstClr val="black">
                <a:alpha val="40000"/>
              </a:prstClr>
            </a:outerShdw>
          </a:effectLst>
        </p:spPr>
        <p:txBody>
          <a:bodyPr>
            <a:normAutofit fontScale="90000"/>
          </a:bodyPr>
          <a:lstStyle/>
          <a:p>
            <a:r>
              <a:rPr lang="es-CL" sz="4900" b="1" dirty="0">
                <a:solidFill>
                  <a:schemeClr val="bg1"/>
                </a:solidFill>
                <a:latin typeface="Calibri" pitchFamily="34" charset="0"/>
              </a:rPr>
              <a:t>PAPOSO </a:t>
            </a:r>
            <a:r>
              <a:rPr lang="es-CL" sz="4000" dirty="0">
                <a:solidFill>
                  <a:schemeClr val="bg1"/>
                </a:solidFill>
                <a:latin typeface="Calibri" pitchFamily="34" charset="0"/>
              </a:rPr>
              <a:t/>
            </a:r>
            <a:br>
              <a:rPr lang="es-CL" sz="4000" dirty="0">
                <a:solidFill>
                  <a:schemeClr val="bg1"/>
                </a:solidFill>
                <a:latin typeface="Calibri" pitchFamily="34" charset="0"/>
              </a:rPr>
            </a:br>
            <a:r>
              <a:rPr lang="es-CL" sz="3200" dirty="0" smtClean="0">
                <a:solidFill>
                  <a:schemeClr val="bg1"/>
                </a:solidFill>
                <a:latin typeface="Calibri" pitchFamily="34" charset="0"/>
              </a:rPr>
              <a:t>25</a:t>
            </a:r>
            <a:r>
              <a:rPr lang="es-CL" sz="3200" baseline="30000" dirty="0" smtClean="0">
                <a:solidFill>
                  <a:schemeClr val="bg1"/>
                </a:solidFill>
                <a:latin typeface="Calibri" pitchFamily="34" charset="0"/>
              </a:rPr>
              <a:t>o</a:t>
            </a:r>
            <a:r>
              <a:rPr lang="es-CL" sz="3200" dirty="0" smtClean="0">
                <a:solidFill>
                  <a:schemeClr val="bg1"/>
                </a:solidFill>
                <a:latin typeface="Calibri" pitchFamily="34" charset="0"/>
              </a:rPr>
              <a:t>S</a:t>
            </a:r>
            <a:r>
              <a:rPr lang="es-CL" sz="3200" dirty="0">
                <a:solidFill>
                  <a:schemeClr val="bg1"/>
                </a:solidFill>
                <a:latin typeface="Calibri" pitchFamily="34" charset="0"/>
              </a:rPr>
              <a:t>, </a:t>
            </a:r>
            <a:r>
              <a:rPr lang="es-CL" sz="3200" dirty="0" smtClean="0">
                <a:solidFill>
                  <a:schemeClr val="bg1"/>
                </a:solidFill>
                <a:latin typeface="Calibri" pitchFamily="34" charset="0"/>
              </a:rPr>
              <a:t>70.3</a:t>
            </a:r>
            <a:r>
              <a:rPr lang="es-CL" sz="3200" baseline="30000" dirty="0" smtClean="0">
                <a:solidFill>
                  <a:schemeClr val="bg1"/>
                </a:solidFill>
                <a:latin typeface="Calibri" pitchFamily="34" charset="0"/>
              </a:rPr>
              <a:t>o</a:t>
            </a:r>
            <a:r>
              <a:rPr lang="es-CL" sz="3200" dirty="0" smtClean="0">
                <a:solidFill>
                  <a:schemeClr val="bg1"/>
                </a:solidFill>
                <a:latin typeface="Calibri" pitchFamily="34" charset="0"/>
              </a:rPr>
              <a:t>W</a:t>
            </a:r>
            <a:r>
              <a:rPr lang="es-CL" sz="3200" dirty="0">
                <a:solidFill>
                  <a:schemeClr val="bg1"/>
                </a:solidFill>
                <a:latin typeface="Calibri" pitchFamily="34" charset="0"/>
              </a:rPr>
              <a:t>; </a:t>
            </a:r>
            <a:r>
              <a:rPr lang="es-CL" sz="3200" dirty="0" smtClean="0">
                <a:solidFill>
                  <a:schemeClr val="bg1"/>
                </a:solidFill>
                <a:latin typeface="Calibri" pitchFamily="34" charset="0"/>
              </a:rPr>
              <a:t>690m </a:t>
            </a:r>
            <a:r>
              <a:rPr lang="es-CL" sz="3200" dirty="0" err="1" smtClean="0">
                <a:solidFill>
                  <a:schemeClr val="bg1"/>
                </a:solidFill>
                <a:latin typeface="Calibri" pitchFamily="34" charset="0"/>
              </a:rPr>
              <a:t>altitude</a:t>
            </a:r>
            <a:r>
              <a:rPr lang="es-CL" sz="3200" dirty="0" smtClean="0">
                <a:solidFill>
                  <a:schemeClr val="bg1"/>
                </a:solidFill>
                <a:latin typeface="Calibri" pitchFamily="34" charset="0"/>
              </a:rPr>
              <a:t> (</a:t>
            </a:r>
            <a:r>
              <a:rPr lang="es-CL" sz="3200" dirty="0" err="1" smtClean="0">
                <a:solidFill>
                  <a:schemeClr val="bg1"/>
                </a:solidFill>
                <a:latin typeface="Calibri" pitchFamily="34" charset="0"/>
              </a:rPr>
              <a:t>upper</a:t>
            </a:r>
            <a:r>
              <a:rPr lang="es-CL" sz="3200" dirty="0" smtClean="0">
                <a:solidFill>
                  <a:schemeClr val="bg1"/>
                </a:solidFill>
                <a:latin typeface="Calibri" pitchFamily="34" charset="0"/>
              </a:rPr>
              <a:t> </a:t>
            </a:r>
            <a:r>
              <a:rPr lang="es-CL" sz="3200" dirty="0" err="1" smtClean="0">
                <a:solidFill>
                  <a:schemeClr val="bg1"/>
                </a:solidFill>
                <a:latin typeface="Calibri" pitchFamily="34" charset="0"/>
              </a:rPr>
              <a:t>site</a:t>
            </a:r>
            <a:r>
              <a:rPr lang="es-CL" sz="3200" dirty="0" smtClean="0">
                <a:solidFill>
                  <a:schemeClr val="bg1"/>
                </a:solidFill>
                <a:latin typeface="Calibri" pitchFamily="34" charset="0"/>
              </a:rPr>
              <a:t>)</a:t>
            </a:r>
            <a:endParaRPr lang="es-ES" sz="3200" dirty="0">
              <a:solidFill>
                <a:schemeClr val="bg1"/>
              </a:solidFill>
              <a:latin typeface="Calibri" pitchFamily="34" charset="0"/>
            </a:endParaRPr>
          </a:p>
        </p:txBody>
      </p:sp>
      <p:sp>
        <p:nvSpPr>
          <p:cNvPr id="251913" name="Line 9"/>
          <p:cNvSpPr>
            <a:spLocks noChangeShapeType="1"/>
          </p:cNvSpPr>
          <p:nvPr/>
        </p:nvSpPr>
        <p:spPr bwMode="auto">
          <a:xfrm flipH="1">
            <a:off x="395288" y="5373688"/>
            <a:ext cx="1152525" cy="863600"/>
          </a:xfrm>
          <a:prstGeom prst="line">
            <a:avLst/>
          </a:prstGeom>
          <a:noFill/>
          <a:ln w="76200">
            <a:solidFill>
              <a:srgbClr val="FFFF00"/>
            </a:solidFill>
            <a:round/>
            <a:headEnd/>
            <a:tailEnd type="triangle" w="med" len="med"/>
          </a:ln>
          <a:effectLst/>
        </p:spPr>
        <p:txBody>
          <a:bodyPr/>
          <a:lstStyle/>
          <a:p>
            <a:endParaRPr lang="en-US"/>
          </a:p>
        </p:txBody>
      </p:sp>
      <p:sp>
        <p:nvSpPr>
          <p:cNvPr id="251914" name="Text Box 10"/>
          <p:cNvSpPr txBox="1">
            <a:spLocks noChangeArrowheads="1"/>
          </p:cNvSpPr>
          <p:nvPr/>
        </p:nvSpPr>
        <p:spPr bwMode="auto">
          <a:xfrm>
            <a:off x="1095375" y="5895975"/>
            <a:ext cx="2132013" cy="457200"/>
          </a:xfrm>
          <a:prstGeom prst="rect">
            <a:avLst/>
          </a:prstGeom>
          <a:noFill/>
          <a:ln w="9525">
            <a:noFill/>
            <a:miter lim="800000"/>
            <a:headEnd/>
            <a:tailEnd/>
          </a:ln>
          <a:effectLst/>
        </p:spPr>
        <p:txBody>
          <a:bodyPr wrap="none">
            <a:spAutoFit/>
          </a:bodyPr>
          <a:lstStyle/>
          <a:p>
            <a:r>
              <a:rPr lang="es-CL" sz="2400" b="1">
                <a:solidFill>
                  <a:srgbClr val="FFFF00"/>
                </a:solidFill>
              </a:rPr>
              <a:t>Taltal (60 km)</a:t>
            </a:r>
            <a:endParaRPr lang="es-ES" sz="2400" b="1">
              <a:solidFill>
                <a:srgbClr val="FFFF00"/>
              </a:solidFill>
            </a:endParaRPr>
          </a:p>
        </p:txBody>
      </p:sp>
      <p:sp>
        <p:nvSpPr>
          <p:cNvPr id="251915" name="Line 11"/>
          <p:cNvSpPr>
            <a:spLocks noChangeShapeType="1"/>
          </p:cNvSpPr>
          <p:nvPr/>
        </p:nvSpPr>
        <p:spPr bwMode="auto">
          <a:xfrm flipV="1">
            <a:off x="304800" y="1676400"/>
            <a:ext cx="144462" cy="1150938"/>
          </a:xfrm>
          <a:prstGeom prst="line">
            <a:avLst/>
          </a:prstGeom>
          <a:noFill/>
          <a:ln w="76200">
            <a:solidFill>
              <a:srgbClr val="FFFF00"/>
            </a:solidFill>
            <a:round/>
            <a:headEnd/>
            <a:tailEnd type="triangle" w="med" len="med"/>
          </a:ln>
          <a:effectLst/>
        </p:spPr>
        <p:txBody>
          <a:bodyPr/>
          <a:lstStyle/>
          <a:p>
            <a:endParaRPr lang="en-US"/>
          </a:p>
        </p:txBody>
      </p:sp>
      <p:sp>
        <p:nvSpPr>
          <p:cNvPr id="251916" name="Text Box 12"/>
          <p:cNvSpPr txBox="1">
            <a:spLocks noChangeArrowheads="1"/>
          </p:cNvSpPr>
          <p:nvPr/>
        </p:nvSpPr>
        <p:spPr bwMode="auto">
          <a:xfrm>
            <a:off x="533400" y="1447800"/>
            <a:ext cx="4402137" cy="822325"/>
          </a:xfrm>
          <a:prstGeom prst="rect">
            <a:avLst/>
          </a:prstGeom>
          <a:noFill/>
          <a:ln w="9525">
            <a:noFill/>
            <a:miter lim="800000"/>
            <a:headEnd/>
            <a:tailEnd/>
          </a:ln>
          <a:effectLst/>
        </p:spPr>
        <p:txBody>
          <a:bodyPr wrap="none">
            <a:spAutoFit/>
          </a:bodyPr>
          <a:lstStyle/>
          <a:p>
            <a:r>
              <a:rPr lang="es-CL" sz="2400" b="1" dirty="0">
                <a:solidFill>
                  <a:srgbClr val="FFFF00"/>
                </a:solidFill>
              </a:rPr>
              <a:t>Antofagasta (180 km)</a:t>
            </a:r>
          </a:p>
          <a:p>
            <a:r>
              <a:rPr lang="es-CL" sz="2400" b="1" dirty="0" err="1">
                <a:solidFill>
                  <a:srgbClr val="FFFF00"/>
                </a:solidFill>
              </a:rPr>
              <a:t>Paranal</a:t>
            </a:r>
            <a:r>
              <a:rPr lang="es-CL" sz="2400" b="1" dirty="0">
                <a:solidFill>
                  <a:srgbClr val="FFFF00"/>
                </a:solidFill>
              </a:rPr>
              <a:t>  (45 km), 2600 </a:t>
            </a:r>
            <a:r>
              <a:rPr lang="es-CL" sz="2400" b="1" dirty="0" err="1">
                <a:solidFill>
                  <a:srgbClr val="FFFF00"/>
                </a:solidFill>
              </a:rPr>
              <a:t>m.a.s.l</a:t>
            </a:r>
            <a:endParaRPr lang="es-ES" sz="2400" b="1" dirty="0">
              <a:solidFill>
                <a:srgbClr val="FFFF00"/>
              </a:solidFill>
            </a:endParaRPr>
          </a:p>
        </p:txBody>
      </p:sp>
      <p:pic>
        <p:nvPicPr>
          <p:cNvPr id="10" name="Picture 2" descr="C:\VOCALS_REX_DATA\DATA\figures\2nov\nov2-2008-slant-9LT.jpg"/>
          <p:cNvPicPr>
            <a:picLocks noChangeAspect="1" noChangeArrowheads="1"/>
          </p:cNvPicPr>
          <p:nvPr/>
        </p:nvPicPr>
        <p:blipFill>
          <a:blip r:embed="rId3"/>
          <a:srcRect t="4571" r="25714"/>
          <a:stretch>
            <a:fillRect/>
          </a:stretch>
        </p:blipFill>
        <p:spPr bwMode="auto">
          <a:xfrm>
            <a:off x="0" y="4022044"/>
            <a:ext cx="2943447" cy="2835956"/>
          </a:xfrm>
          <a:prstGeom prst="rect">
            <a:avLst/>
          </a:prstGeom>
          <a:noFill/>
          <a:ln w="9525">
            <a:noFill/>
            <a:miter lim="800000"/>
            <a:headEnd/>
            <a:tailEnd/>
          </a:ln>
        </p:spPr>
      </p:pic>
      <p:pic>
        <p:nvPicPr>
          <p:cNvPr id="11" name="Picture 9301" descr="DSC01128_A"/>
          <p:cNvPicPr>
            <a:picLocks noChangeAspect="1" noChangeArrowheads="1"/>
          </p:cNvPicPr>
          <p:nvPr/>
        </p:nvPicPr>
        <p:blipFill>
          <a:blip r:embed="rId4"/>
          <a:srcRect/>
          <a:stretch>
            <a:fillRect/>
          </a:stretch>
        </p:blipFill>
        <p:spPr bwMode="auto">
          <a:xfrm>
            <a:off x="5333999" y="4000498"/>
            <a:ext cx="3810001" cy="2857501"/>
          </a:xfrm>
          <a:prstGeom prst="rect">
            <a:avLst/>
          </a:prstGeom>
          <a:noFill/>
        </p:spPr>
      </p:pic>
      <p:sp>
        <p:nvSpPr>
          <p:cNvPr id="14" name="TextBox 13"/>
          <p:cNvSpPr txBox="1"/>
          <p:nvPr/>
        </p:nvSpPr>
        <p:spPr>
          <a:xfrm>
            <a:off x="609600" y="3581400"/>
            <a:ext cx="1715983" cy="461665"/>
          </a:xfrm>
          <a:prstGeom prst="rect">
            <a:avLst/>
          </a:prstGeom>
          <a:noFill/>
        </p:spPr>
        <p:txBody>
          <a:bodyPr wrap="none" rtlCol="0">
            <a:spAutoFit/>
          </a:bodyPr>
          <a:lstStyle/>
          <a:p>
            <a:r>
              <a:rPr lang="en-US" sz="2400" b="1" dirty="0" smtClean="0">
                <a:solidFill>
                  <a:schemeClr val="bg1"/>
                </a:solidFill>
              </a:rPr>
              <a:t>LOWER SITE</a:t>
            </a:r>
            <a:endParaRPr lang="en-US" sz="2400" b="1" dirty="0">
              <a:solidFill>
                <a:schemeClr val="bg1"/>
              </a:solidFill>
            </a:endParaRPr>
          </a:p>
        </p:txBody>
      </p:sp>
      <p:sp>
        <p:nvSpPr>
          <p:cNvPr id="15" name="TextBox 14"/>
          <p:cNvSpPr txBox="1"/>
          <p:nvPr/>
        </p:nvSpPr>
        <p:spPr>
          <a:xfrm>
            <a:off x="6553200" y="3581400"/>
            <a:ext cx="1635384" cy="461665"/>
          </a:xfrm>
          <a:prstGeom prst="rect">
            <a:avLst/>
          </a:prstGeom>
          <a:noFill/>
        </p:spPr>
        <p:txBody>
          <a:bodyPr wrap="none" rtlCol="0">
            <a:spAutoFit/>
          </a:bodyPr>
          <a:lstStyle/>
          <a:p>
            <a:r>
              <a:rPr lang="en-US" sz="2400" b="1" dirty="0" smtClean="0">
                <a:solidFill>
                  <a:schemeClr val="bg1"/>
                </a:solidFill>
              </a:rPr>
              <a:t>UPPER SITE</a:t>
            </a:r>
            <a:endParaRPr lang="en-US" sz="2400" b="1" dirty="0">
              <a:solidFill>
                <a:schemeClr val="bg1"/>
              </a:solidFill>
            </a:endParaRPr>
          </a:p>
        </p:txBody>
      </p:sp>
      <p:sp>
        <p:nvSpPr>
          <p:cNvPr id="16" name="TextBox 15"/>
          <p:cNvSpPr txBox="1"/>
          <p:nvPr/>
        </p:nvSpPr>
        <p:spPr>
          <a:xfrm>
            <a:off x="2819400" y="6488668"/>
            <a:ext cx="2610779" cy="369332"/>
          </a:xfrm>
          <a:prstGeom prst="rect">
            <a:avLst/>
          </a:prstGeom>
          <a:solidFill>
            <a:schemeClr val="tx1">
              <a:lumMod val="65000"/>
              <a:lumOff val="35000"/>
            </a:schemeClr>
          </a:solidFill>
        </p:spPr>
        <p:txBody>
          <a:bodyPr wrap="none" rtlCol="0">
            <a:spAutoFit/>
          </a:bodyPr>
          <a:lstStyle/>
          <a:p>
            <a:r>
              <a:rPr lang="en-US" dirty="0" smtClean="0">
                <a:solidFill>
                  <a:schemeClr val="bg1"/>
                </a:solidFill>
              </a:rPr>
              <a:t>Laura Gallardo, U de Chile</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8400" y="0"/>
            <a:ext cx="2895600" cy="609600"/>
          </a:xfrm>
          <a:effectLst>
            <a:outerShdw blurRad="50800" dist="38100" dir="8100000" algn="tr" rotWithShape="0">
              <a:prstClr val="black">
                <a:alpha val="40000"/>
              </a:prstClr>
            </a:outerShdw>
          </a:effectLst>
        </p:spPr>
        <p:txBody>
          <a:bodyPr>
            <a:normAutofit/>
          </a:bodyPr>
          <a:lstStyle/>
          <a:p>
            <a:r>
              <a:rPr lang="en-US" sz="3200" b="1" dirty="0" smtClean="0">
                <a:latin typeface="+mn-lt"/>
              </a:rPr>
              <a:t>20</a:t>
            </a:r>
            <a:r>
              <a:rPr lang="en-US" sz="3200" b="1" baseline="30000" dirty="0" smtClean="0">
                <a:latin typeface="+mn-lt"/>
              </a:rPr>
              <a:t>o</a:t>
            </a:r>
            <a:r>
              <a:rPr lang="en-US" sz="3200" b="1" dirty="0" smtClean="0">
                <a:latin typeface="+mn-lt"/>
              </a:rPr>
              <a:t>S Missions</a:t>
            </a:r>
            <a:endParaRPr lang="en-US" sz="3200" b="1" dirty="0">
              <a:latin typeface="+mn-lt"/>
            </a:endParaRPr>
          </a:p>
        </p:txBody>
      </p:sp>
      <p:pic>
        <p:nvPicPr>
          <p:cNvPr id="24" name="Picture 23" descr="VOCALS_20S_RF03_Oct21_85W_to_73W.png"/>
          <p:cNvPicPr>
            <a:picLocks noChangeAspect="1"/>
          </p:cNvPicPr>
          <p:nvPr/>
        </p:nvPicPr>
        <p:blipFill>
          <a:blip r:embed="rId2"/>
          <a:stretch>
            <a:fillRect/>
          </a:stretch>
        </p:blipFill>
        <p:spPr>
          <a:xfrm>
            <a:off x="0" y="4953000"/>
            <a:ext cx="9144000" cy="1714500"/>
          </a:xfrm>
          <a:prstGeom prst="rect">
            <a:avLst/>
          </a:prstGeom>
        </p:spPr>
      </p:pic>
      <p:sp>
        <p:nvSpPr>
          <p:cNvPr id="25" name="TextBox 24"/>
          <p:cNvSpPr txBox="1"/>
          <p:nvPr/>
        </p:nvSpPr>
        <p:spPr>
          <a:xfrm>
            <a:off x="2438400" y="4724400"/>
            <a:ext cx="4237314" cy="276999"/>
          </a:xfrm>
          <a:prstGeom prst="rect">
            <a:avLst/>
          </a:prstGeom>
          <a:solidFill>
            <a:schemeClr val="bg1"/>
          </a:solidFill>
        </p:spPr>
        <p:txBody>
          <a:bodyPr wrap="none" lIns="91440" tIns="0" bIns="0" rtlCol="0">
            <a:spAutoFit/>
          </a:bodyPr>
          <a:lstStyle/>
          <a:p>
            <a:r>
              <a:rPr lang="en-US" b="1" dirty="0" smtClean="0">
                <a:latin typeface="Calibri" pitchFamily="34" charset="0"/>
              </a:rPr>
              <a:t>Wyoming cloud radar – widespread drizzle</a:t>
            </a:r>
            <a:endParaRPr lang="en-US" b="1" dirty="0">
              <a:latin typeface="Calibri" pitchFamily="34" charset="0"/>
            </a:endParaRPr>
          </a:p>
        </p:txBody>
      </p:sp>
      <p:pic>
        <p:nvPicPr>
          <p:cNvPr id="28" name="Content Placeholder 3" descr="20S_MBL_Depth_regressionlines.jpg"/>
          <p:cNvPicPr>
            <a:picLocks noGrp="1" noChangeAspect="1"/>
          </p:cNvPicPr>
          <p:nvPr>
            <p:ph idx="1"/>
          </p:nvPr>
        </p:nvPicPr>
        <p:blipFill>
          <a:blip r:embed="rId3" cstate="print"/>
          <a:srcRect t="7029" r="7500"/>
          <a:stretch>
            <a:fillRect/>
          </a:stretch>
        </p:blipFill>
        <p:spPr>
          <a:xfrm>
            <a:off x="243385" y="478243"/>
            <a:ext cx="5867400" cy="4197555"/>
          </a:xfrm>
        </p:spPr>
      </p:pic>
      <p:sp>
        <p:nvSpPr>
          <p:cNvPr id="29" name="TextBox 28"/>
          <p:cNvSpPr txBox="1"/>
          <p:nvPr/>
        </p:nvSpPr>
        <p:spPr>
          <a:xfrm rot="16200000">
            <a:off x="-599846" y="2200043"/>
            <a:ext cx="1661352" cy="461665"/>
          </a:xfrm>
          <a:prstGeom prst="rect">
            <a:avLst/>
          </a:prstGeom>
          <a:solidFill>
            <a:schemeClr val="bg1"/>
          </a:solidFill>
        </p:spPr>
        <p:txBody>
          <a:bodyPr wrap="none" rtlCol="0">
            <a:spAutoFit/>
          </a:bodyPr>
          <a:lstStyle/>
          <a:p>
            <a:r>
              <a:rPr lang="en-US" sz="2400" b="1" dirty="0" smtClean="0">
                <a:latin typeface="Calibri" pitchFamily="34" charset="0"/>
              </a:rPr>
              <a:t>height [km]</a:t>
            </a:r>
            <a:endParaRPr lang="en-US" sz="2400" b="1" dirty="0">
              <a:latin typeface="Calibri" pitchFamily="34" charset="0"/>
            </a:endParaRPr>
          </a:p>
        </p:txBody>
      </p:sp>
      <p:sp>
        <p:nvSpPr>
          <p:cNvPr id="30" name="TextBox 29"/>
          <p:cNvSpPr txBox="1"/>
          <p:nvPr/>
        </p:nvSpPr>
        <p:spPr>
          <a:xfrm>
            <a:off x="340743" y="618226"/>
            <a:ext cx="695490" cy="3688317"/>
          </a:xfrm>
          <a:prstGeom prst="rect">
            <a:avLst/>
          </a:prstGeom>
          <a:solidFill>
            <a:schemeClr val="bg1"/>
          </a:solidFill>
        </p:spPr>
        <p:txBody>
          <a:bodyPr wrap="square" rtlCol="0">
            <a:spAutoFit/>
          </a:bodyPr>
          <a:lstStyle/>
          <a:p>
            <a:pPr algn="r">
              <a:lnSpc>
                <a:spcPct val="92000"/>
              </a:lnSpc>
            </a:pPr>
            <a:endParaRPr lang="en-US" dirty="0" smtClean="0">
              <a:latin typeface="Calibri" pitchFamily="34" charset="0"/>
            </a:endParaRPr>
          </a:p>
          <a:p>
            <a:pPr algn="r">
              <a:lnSpc>
                <a:spcPct val="92000"/>
              </a:lnSpc>
            </a:pPr>
            <a:r>
              <a:rPr lang="en-US" sz="2000" b="1" dirty="0" smtClean="0">
                <a:latin typeface="Calibri" pitchFamily="34" charset="0"/>
              </a:rPr>
              <a:t>2.0</a:t>
            </a:r>
          </a:p>
          <a:p>
            <a:pPr algn="r">
              <a:lnSpc>
                <a:spcPct val="92000"/>
              </a:lnSpc>
            </a:pPr>
            <a:endParaRPr lang="en-US" sz="2000" b="1" dirty="0" smtClean="0">
              <a:latin typeface="Calibri" pitchFamily="34" charset="0"/>
            </a:endParaRPr>
          </a:p>
          <a:p>
            <a:pPr algn="r">
              <a:lnSpc>
                <a:spcPct val="92000"/>
              </a:lnSpc>
            </a:pPr>
            <a:endParaRPr lang="en-US" sz="2000" b="1" dirty="0" smtClean="0">
              <a:latin typeface="Calibri" pitchFamily="34" charset="0"/>
            </a:endParaRPr>
          </a:p>
          <a:p>
            <a:pPr algn="r">
              <a:lnSpc>
                <a:spcPct val="92000"/>
              </a:lnSpc>
            </a:pPr>
            <a:endParaRPr lang="en-US" sz="1400" b="1" dirty="0" smtClean="0">
              <a:latin typeface="Calibri" pitchFamily="34" charset="0"/>
            </a:endParaRPr>
          </a:p>
          <a:p>
            <a:pPr algn="r">
              <a:lnSpc>
                <a:spcPct val="92000"/>
              </a:lnSpc>
            </a:pPr>
            <a:r>
              <a:rPr lang="en-US" sz="2000" b="1" dirty="0" smtClean="0">
                <a:latin typeface="Calibri" pitchFamily="34" charset="0"/>
              </a:rPr>
              <a:t>1.6</a:t>
            </a:r>
          </a:p>
          <a:p>
            <a:pPr algn="r">
              <a:lnSpc>
                <a:spcPct val="92000"/>
              </a:lnSpc>
            </a:pPr>
            <a:endParaRPr lang="en-US" sz="2000" b="1" dirty="0" smtClean="0">
              <a:latin typeface="Calibri" pitchFamily="34" charset="0"/>
            </a:endParaRPr>
          </a:p>
          <a:p>
            <a:pPr algn="r">
              <a:lnSpc>
                <a:spcPct val="92000"/>
              </a:lnSpc>
            </a:pPr>
            <a:endParaRPr lang="en-US" sz="1400" b="1" dirty="0" smtClean="0">
              <a:latin typeface="Calibri" pitchFamily="34" charset="0"/>
            </a:endParaRPr>
          </a:p>
          <a:p>
            <a:pPr algn="r">
              <a:lnSpc>
                <a:spcPct val="92000"/>
              </a:lnSpc>
            </a:pPr>
            <a:endParaRPr lang="en-US" sz="2000" b="1" dirty="0" smtClean="0">
              <a:latin typeface="Calibri" pitchFamily="34" charset="0"/>
            </a:endParaRPr>
          </a:p>
          <a:p>
            <a:pPr algn="r">
              <a:lnSpc>
                <a:spcPct val="92000"/>
              </a:lnSpc>
            </a:pPr>
            <a:r>
              <a:rPr lang="en-US" sz="2000" b="1" dirty="0" smtClean="0">
                <a:latin typeface="Calibri" pitchFamily="34" charset="0"/>
              </a:rPr>
              <a:t>1.2</a:t>
            </a:r>
            <a:endParaRPr lang="en-US" sz="2000" b="1" dirty="0" smtClean="0">
              <a:latin typeface="Calibri" pitchFamily="34" charset="0"/>
            </a:endParaRPr>
          </a:p>
          <a:p>
            <a:pPr algn="r">
              <a:lnSpc>
                <a:spcPct val="92000"/>
              </a:lnSpc>
            </a:pPr>
            <a:endParaRPr lang="en-US" sz="1400" b="1" dirty="0" smtClean="0">
              <a:latin typeface="Calibri" pitchFamily="34" charset="0"/>
            </a:endParaRPr>
          </a:p>
          <a:p>
            <a:pPr algn="r">
              <a:lnSpc>
                <a:spcPct val="92000"/>
              </a:lnSpc>
            </a:pPr>
            <a:endParaRPr lang="en-US" sz="2000" b="1" dirty="0" smtClean="0">
              <a:latin typeface="Calibri" pitchFamily="34" charset="0"/>
            </a:endParaRPr>
          </a:p>
          <a:p>
            <a:pPr algn="r">
              <a:lnSpc>
                <a:spcPct val="92000"/>
              </a:lnSpc>
            </a:pPr>
            <a:endParaRPr lang="en-US" sz="1400" b="1" dirty="0" smtClean="0">
              <a:latin typeface="Calibri" pitchFamily="34" charset="0"/>
            </a:endParaRPr>
          </a:p>
          <a:p>
            <a:pPr algn="r">
              <a:lnSpc>
                <a:spcPct val="92000"/>
              </a:lnSpc>
            </a:pPr>
            <a:r>
              <a:rPr lang="en-US" sz="2000" b="1" dirty="0" smtClean="0">
                <a:latin typeface="Calibri" pitchFamily="34" charset="0"/>
              </a:rPr>
              <a:t>0.8</a:t>
            </a:r>
          </a:p>
        </p:txBody>
      </p:sp>
      <p:sp>
        <p:nvSpPr>
          <p:cNvPr id="31" name="TextBox 30"/>
          <p:cNvSpPr txBox="1"/>
          <p:nvPr/>
        </p:nvSpPr>
        <p:spPr>
          <a:xfrm>
            <a:off x="838200" y="4191000"/>
            <a:ext cx="5638800" cy="307777"/>
          </a:xfrm>
          <a:prstGeom prst="rect">
            <a:avLst/>
          </a:prstGeom>
          <a:solidFill>
            <a:schemeClr val="bg1"/>
          </a:solidFill>
        </p:spPr>
        <p:txBody>
          <a:bodyPr wrap="square" tIns="0" bIns="0" rtlCol="0">
            <a:spAutoFit/>
          </a:bodyPr>
          <a:lstStyle/>
          <a:p>
            <a:r>
              <a:rPr lang="en-US" sz="2000" b="1" dirty="0" smtClean="0">
                <a:latin typeface="Calibri" pitchFamily="34" charset="0"/>
              </a:rPr>
              <a:t>86           </a:t>
            </a:r>
            <a:r>
              <a:rPr lang="en-US" sz="2000" b="1" dirty="0" smtClean="0">
                <a:latin typeface="Calibri" pitchFamily="34" charset="0"/>
              </a:rPr>
              <a:t>      82                 78                  </a:t>
            </a:r>
            <a:r>
              <a:rPr lang="en-US" sz="2000" b="1" dirty="0" smtClean="0">
                <a:latin typeface="Calibri" pitchFamily="34" charset="0"/>
              </a:rPr>
              <a:t>74           </a:t>
            </a:r>
            <a:r>
              <a:rPr lang="en-US" sz="2000" b="1" dirty="0" smtClean="0">
                <a:latin typeface="Calibri" pitchFamily="34" charset="0"/>
              </a:rPr>
              <a:t>   70</a:t>
            </a:r>
            <a:r>
              <a:rPr lang="en-US" sz="2000" b="1" baseline="30000" dirty="0" smtClean="0">
                <a:latin typeface="Calibri" pitchFamily="34" charset="0"/>
              </a:rPr>
              <a:t>o</a:t>
            </a:r>
            <a:r>
              <a:rPr lang="en-US" sz="2000" b="1" dirty="0" smtClean="0">
                <a:latin typeface="Calibri" pitchFamily="34" charset="0"/>
              </a:rPr>
              <a:t>W</a:t>
            </a:r>
            <a:endParaRPr lang="en-US" sz="2000" b="1" dirty="0">
              <a:latin typeface="Calibri" pitchFamily="34" charset="0"/>
            </a:endParaRPr>
          </a:p>
        </p:txBody>
      </p:sp>
      <p:sp>
        <p:nvSpPr>
          <p:cNvPr id="32" name="TextBox 31"/>
          <p:cNvSpPr txBox="1"/>
          <p:nvPr/>
        </p:nvSpPr>
        <p:spPr>
          <a:xfrm>
            <a:off x="2514600" y="152400"/>
            <a:ext cx="2438400" cy="1231106"/>
          </a:xfrm>
          <a:prstGeom prst="rect">
            <a:avLst/>
          </a:prstGeom>
          <a:solidFill>
            <a:schemeClr val="bg1"/>
          </a:solidFill>
        </p:spPr>
        <p:txBody>
          <a:bodyPr wrap="square" tIns="91440" bIns="91440" rtlCol="0">
            <a:spAutoFit/>
          </a:bodyPr>
          <a:lstStyle/>
          <a:p>
            <a:pPr algn="ctr"/>
            <a:r>
              <a:rPr lang="en-US" sz="2400" b="1" dirty="0" smtClean="0">
                <a:latin typeface="Calibri" pitchFamily="34" charset="0"/>
              </a:rPr>
              <a:t>Boundary layer </a:t>
            </a:r>
            <a:endParaRPr lang="en-US" sz="2400" b="1" dirty="0" smtClean="0">
              <a:latin typeface="Calibri" pitchFamily="34" charset="0"/>
            </a:endParaRPr>
          </a:p>
          <a:p>
            <a:pPr algn="ctr"/>
            <a:r>
              <a:rPr lang="en-US" sz="2400" b="1" dirty="0" smtClean="0">
                <a:latin typeface="Calibri" pitchFamily="34" charset="0"/>
              </a:rPr>
              <a:t>depth</a:t>
            </a:r>
            <a:endParaRPr lang="en-US" sz="2400" b="1" dirty="0" smtClean="0">
              <a:latin typeface="Calibri" pitchFamily="34" charset="0"/>
            </a:endParaRPr>
          </a:p>
          <a:p>
            <a:pPr algn="ctr"/>
            <a:r>
              <a:rPr lang="en-US" sz="2000" dirty="0" smtClean="0">
                <a:latin typeface="Calibri" pitchFamily="34" charset="0"/>
              </a:rPr>
              <a:t>[all 20</a:t>
            </a:r>
            <a:r>
              <a:rPr lang="en-US" sz="2000" baseline="30000" dirty="0" smtClean="0">
                <a:latin typeface="Calibri" pitchFamily="34" charset="0"/>
              </a:rPr>
              <a:t>o</a:t>
            </a:r>
            <a:r>
              <a:rPr lang="en-US" sz="2000" dirty="0" smtClean="0">
                <a:latin typeface="Calibri" pitchFamily="34" charset="0"/>
              </a:rPr>
              <a:t>S missions</a:t>
            </a:r>
            <a:r>
              <a:rPr lang="en-US" sz="2000" dirty="0" smtClean="0">
                <a:latin typeface="Calibri" pitchFamily="34" charset="0"/>
              </a:rPr>
              <a:t>]</a:t>
            </a:r>
          </a:p>
        </p:txBody>
      </p:sp>
      <p:sp>
        <p:nvSpPr>
          <p:cNvPr id="34" name="TextBox 33"/>
          <p:cNvSpPr txBox="1"/>
          <p:nvPr/>
        </p:nvSpPr>
        <p:spPr>
          <a:xfrm>
            <a:off x="6553200" y="3124200"/>
            <a:ext cx="1877578" cy="1089529"/>
          </a:xfrm>
          <a:prstGeom prst="rect">
            <a:avLst/>
          </a:prstGeom>
          <a:noFill/>
        </p:spPr>
        <p:txBody>
          <a:bodyPr wrap="square" rtlCol="0">
            <a:spAutoFit/>
          </a:bodyPr>
          <a:lstStyle/>
          <a:p>
            <a:pPr algn="ctr">
              <a:lnSpc>
                <a:spcPct val="90000"/>
              </a:lnSpc>
            </a:pPr>
            <a:r>
              <a:rPr lang="en-US" sz="2400" b="1" dirty="0" smtClean="0">
                <a:solidFill>
                  <a:srgbClr val="FF0000"/>
                </a:solidFill>
              </a:rPr>
              <a:t>remarkable</a:t>
            </a:r>
          </a:p>
          <a:p>
            <a:pPr algn="ctr">
              <a:lnSpc>
                <a:spcPct val="90000"/>
              </a:lnSpc>
            </a:pPr>
            <a:r>
              <a:rPr lang="en-US" sz="2400" b="1" dirty="0" smtClean="0">
                <a:solidFill>
                  <a:srgbClr val="FF0000"/>
                </a:solidFill>
              </a:rPr>
              <a:t>synoptic </a:t>
            </a:r>
          </a:p>
          <a:p>
            <a:pPr algn="ctr">
              <a:lnSpc>
                <a:spcPct val="90000"/>
              </a:lnSpc>
            </a:pPr>
            <a:r>
              <a:rPr lang="en-US" sz="2400" b="1" dirty="0" smtClean="0">
                <a:solidFill>
                  <a:srgbClr val="FF0000"/>
                </a:solidFill>
              </a:rPr>
              <a:t>variability</a:t>
            </a:r>
            <a:endParaRPr lang="en-US" sz="2400" b="1" dirty="0">
              <a:solidFill>
                <a:srgbClr val="FF0000"/>
              </a:solidFill>
            </a:endParaRPr>
          </a:p>
        </p:txBody>
      </p:sp>
      <p:grpSp>
        <p:nvGrpSpPr>
          <p:cNvPr id="3" name="Group 14"/>
          <p:cNvGrpSpPr/>
          <p:nvPr/>
        </p:nvGrpSpPr>
        <p:grpSpPr>
          <a:xfrm>
            <a:off x="4696144" y="685800"/>
            <a:ext cx="4676456" cy="1993572"/>
            <a:chOff x="228600" y="828675"/>
            <a:chExt cx="4447856" cy="1841172"/>
          </a:xfrm>
          <a:effectLst>
            <a:outerShdw blurRad="50800" dist="38100" dir="8100000" algn="tr" rotWithShape="0">
              <a:prstClr val="black">
                <a:alpha val="40000"/>
              </a:prstClr>
            </a:outerShdw>
          </a:effectLst>
        </p:grpSpPr>
        <p:pic>
          <p:nvPicPr>
            <p:cNvPr id="5" name="Picture 4" descr="RF04_MODIS_Terra_Overlay.jpg"/>
            <p:cNvPicPr>
              <a:picLocks noChangeAspect="1"/>
            </p:cNvPicPr>
            <p:nvPr/>
          </p:nvPicPr>
          <p:blipFill>
            <a:blip r:embed="rId4"/>
            <a:srcRect b="34286"/>
            <a:stretch>
              <a:fillRect/>
            </a:stretch>
          </p:blipFill>
          <p:spPr>
            <a:xfrm>
              <a:off x="228600" y="828675"/>
              <a:ext cx="4114800" cy="1841172"/>
            </a:xfrm>
            <a:prstGeom prst="rect">
              <a:avLst/>
            </a:prstGeom>
          </p:spPr>
        </p:pic>
        <p:sp>
          <p:nvSpPr>
            <p:cNvPr id="6" name="TextBox 5"/>
            <p:cNvSpPr txBox="1"/>
            <p:nvPr/>
          </p:nvSpPr>
          <p:spPr>
            <a:xfrm>
              <a:off x="609600" y="1285875"/>
              <a:ext cx="1066800" cy="307777"/>
            </a:xfrm>
            <a:prstGeom prst="rect">
              <a:avLst/>
            </a:prstGeom>
            <a:solidFill>
              <a:schemeClr val="tx1">
                <a:alpha val="34000"/>
              </a:schemeClr>
            </a:solidFill>
            <a:ln>
              <a:noFill/>
            </a:ln>
          </p:spPr>
          <p:txBody>
            <a:bodyPr wrap="square" rtlCol="0">
              <a:spAutoFit/>
            </a:bodyPr>
            <a:lstStyle/>
            <a:p>
              <a:r>
                <a:rPr lang="en-US" sz="1400" b="1" dirty="0" smtClean="0">
                  <a:solidFill>
                    <a:schemeClr val="bg1"/>
                  </a:solidFill>
                  <a:latin typeface="Calibri" pitchFamily="34" charset="0"/>
                </a:rPr>
                <a:t>20</a:t>
              </a:r>
              <a:r>
                <a:rPr lang="en-US" sz="1400" b="1" baseline="30000" dirty="0" smtClean="0">
                  <a:solidFill>
                    <a:schemeClr val="bg1"/>
                  </a:solidFill>
                  <a:latin typeface="Calibri" pitchFamily="34" charset="0"/>
                </a:rPr>
                <a:t>o</a:t>
              </a:r>
              <a:r>
                <a:rPr lang="en-US" sz="1400" b="1" dirty="0" smtClean="0">
                  <a:solidFill>
                    <a:schemeClr val="bg1"/>
                  </a:solidFill>
                  <a:latin typeface="Calibri" pitchFamily="34" charset="0"/>
                </a:rPr>
                <a:t>S/85</a:t>
              </a:r>
              <a:r>
                <a:rPr lang="en-US" sz="1400" b="1" baseline="30000" dirty="0" smtClean="0">
                  <a:solidFill>
                    <a:schemeClr val="bg1"/>
                  </a:solidFill>
                  <a:latin typeface="Calibri" pitchFamily="34" charset="0"/>
                </a:rPr>
                <a:t>o</a:t>
              </a:r>
              <a:r>
                <a:rPr lang="en-US" sz="1400" b="1" dirty="0" smtClean="0">
                  <a:solidFill>
                    <a:schemeClr val="bg1"/>
                  </a:solidFill>
                  <a:latin typeface="Calibri" pitchFamily="34" charset="0"/>
                </a:rPr>
                <a:t>W</a:t>
              </a:r>
              <a:endParaRPr lang="en-US" sz="1400" b="1" dirty="0">
                <a:solidFill>
                  <a:schemeClr val="bg1"/>
                </a:solidFill>
                <a:latin typeface="Calibri" pitchFamily="34" charset="0"/>
              </a:endParaRPr>
            </a:p>
          </p:txBody>
        </p:sp>
        <p:sp>
          <p:nvSpPr>
            <p:cNvPr id="7" name="TextBox 6"/>
            <p:cNvSpPr txBox="1"/>
            <p:nvPr/>
          </p:nvSpPr>
          <p:spPr>
            <a:xfrm rot="21321855">
              <a:off x="1642469" y="1550601"/>
              <a:ext cx="3033987" cy="461665"/>
            </a:xfrm>
            <a:prstGeom prst="rect">
              <a:avLst/>
            </a:prstGeom>
            <a:noFill/>
            <a:ln>
              <a:noFill/>
            </a:ln>
          </p:spPr>
          <p:txBody>
            <a:bodyPr wrap="square" rtlCol="0">
              <a:spAutoFit/>
              <a:scene3d>
                <a:camera prst="isometricBottomDown"/>
                <a:lightRig rig="threePt" dir="t"/>
              </a:scene3d>
              <a:sp3d z="31750"/>
            </a:bodyPr>
            <a:lstStyle/>
            <a:p>
              <a:r>
                <a:rPr lang="en-US" sz="2400" b="1" dirty="0" smtClean="0">
                  <a:latin typeface="Calibri" pitchFamily="34" charset="0"/>
                </a:rPr>
                <a:t>20</a:t>
              </a:r>
              <a:r>
                <a:rPr lang="en-US" sz="2400" b="1" baseline="30000" dirty="0" smtClean="0">
                  <a:latin typeface="Calibri" pitchFamily="34" charset="0"/>
                </a:rPr>
                <a:t>o</a:t>
              </a:r>
              <a:r>
                <a:rPr lang="en-US" sz="2400" b="1" dirty="0" smtClean="0">
                  <a:latin typeface="Calibri" pitchFamily="34" charset="0"/>
                </a:rPr>
                <a:t>S parallel</a:t>
              </a:r>
              <a:endParaRPr lang="en-US" sz="2400" b="1" dirty="0">
                <a:latin typeface="Calibri" pitchFamily="34" charset="0"/>
              </a:endParaRPr>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Collaborative 20oS Missions</a:t>
            </a:r>
            <a:br>
              <a:rPr lang="en-US" b="1" dirty="0" smtClean="0"/>
            </a:br>
            <a:r>
              <a:rPr lang="en-US" dirty="0" smtClean="0"/>
              <a:t>with UK BAe-146 and Dornier 228</a:t>
            </a:r>
            <a:endParaRPr lang="en-US" dirty="0"/>
          </a:p>
        </p:txBody>
      </p:sp>
      <p:pic>
        <p:nvPicPr>
          <p:cNvPr id="4" name="Content Placeholder 3" descr="CrossSection_TimeLongitude_Plan.jpg"/>
          <p:cNvPicPr>
            <a:picLocks noGrp="1" noChangeAspect="1"/>
          </p:cNvPicPr>
          <p:nvPr>
            <p:ph idx="1"/>
          </p:nvPr>
        </p:nvPicPr>
        <p:blipFill>
          <a:blip r:embed="rId2" cstate="print"/>
          <a:srcRect t="22795" b="51536"/>
          <a:stretch>
            <a:fillRect/>
          </a:stretch>
        </p:blipFill>
        <p:spPr>
          <a:xfrm>
            <a:off x="0" y="1676400"/>
            <a:ext cx="8861940" cy="3124200"/>
          </a:xfrm>
        </p:spPr>
      </p:pic>
      <p:sp>
        <p:nvSpPr>
          <p:cNvPr id="5" name="TextBox 4"/>
          <p:cNvSpPr txBox="1"/>
          <p:nvPr/>
        </p:nvSpPr>
        <p:spPr>
          <a:xfrm>
            <a:off x="990600" y="4800600"/>
            <a:ext cx="7391400" cy="1569660"/>
          </a:xfrm>
          <a:prstGeom prst="rect">
            <a:avLst/>
          </a:prstGeom>
          <a:noFill/>
        </p:spPr>
        <p:txBody>
          <a:bodyPr wrap="square" rtlCol="0">
            <a:spAutoFit/>
          </a:bodyPr>
          <a:lstStyle/>
          <a:p>
            <a:r>
              <a:rPr lang="en-US" sz="2400" b="1" dirty="0" smtClean="0"/>
              <a:t>C-130</a:t>
            </a:r>
            <a:r>
              <a:rPr lang="en-US" sz="2400" dirty="0" smtClean="0"/>
              <a:t>: MBL measurements, cloud </a:t>
            </a:r>
            <a:r>
              <a:rPr lang="en-US" sz="2400" dirty="0" smtClean="0"/>
              <a:t>p</a:t>
            </a:r>
            <a:r>
              <a:rPr lang="en-US" sz="2400" dirty="0" smtClean="0"/>
              <a:t>hysics, radar/</a:t>
            </a:r>
            <a:r>
              <a:rPr lang="en-US" sz="2400" dirty="0" err="1" smtClean="0"/>
              <a:t>lidar</a:t>
            </a:r>
            <a:r>
              <a:rPr lang="en-US" sz="2400" dirty="0" smtClean="0"/>
              <a:t>, aerosols, chemistry</a:t>
            </a:r>
          </a:p>
          <a:p>
            <a:r>
              <a:rPr lang="en-US" sz="2400" b="1" dirty="0" smtClean="0"/>
              <a:t>BAe-146</a:t>
            </a:r>
            <a:r>
              <a:rPr lang="en-US" sz="2400" dirty="0" smtClean="0"/>
              <a:t>: </a:t>
            </a:r>
            <a:r>
              <a:rPr lang="en-US" sz="2400" dirty="0" err="1" smtClean="0"/>
              <a:t>Dropsondes</a:t>
            </a:r>
            <a:r>
              <a:rPr lang="en-US" sz="2400" dirty="0" smtClean="0"/>
              <a:t> and comprehensive radiation suite</a:t>
            </a:r>
          </a:p>
          <a:p>
            <a:r>
              <a:rPr lang="en-US" sz="2400" b="1" dirty="0" smtClean="0"/>
              <a:t>Dornier-228</a:t>
            </a:r>
            <a:r>
              <a:rPr lang="en-US" sz="2400" dirty="0" smtClean="0"/>
              <a:t>: Aerosol </a:t>
            </a:r>
            <a:r>
              <a:rPr lang="en-US" sz="2400" dirty="0" err="1" smtClean="0"/>
              <a:t>lidar</a:t>
            </a:r>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ext Box 5"/>
          <p:cNvSpPr txBox="1">
            <a:spLocks noChangeArrowheads="1"/>
          </p:cNvSpPr>
          <p:nvPr/>
        </p:nvSpPr>
        <p:spPr bwMode="auto">
          <a:xfrm>
            <a:off x="0" y="152400"/>
            <a:ext cx="9144000" cy="1311128"/>
          </a:xfrm>
          <a:prstGeom prst="rect">
            <a:avLst/>
          </a:prstGeom>
          <a:noFill/>
          <a:ln w="9525">
            <a:noFill/>
            <a:miter lim="800000"/>
            <a:headEnd/>
            <a:tailEnd/>
          </a:ln>
          <a:effectLst/>
        </p:spPr>
        <p:txBody>
          <a:bodyPr wrap="square">
            <a:spAutoFit/>
          </a:bodyPr>
          <a:lstStyle/>
          <a:p>
            <a:pPr algn="ctr" eaLnBrk="1" hangingPunct="1">
              <a:lnSpc>
                <a:spcPct val="90000"/>
              </a:lnSpc>
              <a:spcBef>
                <a:spcPct val="50000"/>
              </a:spcBef>
            </a:pPr>
            <a:r>
              <a:rPr lang="en-US" sz="4400" b="1" dirty="0" smtClean="0"/>
              <a:t>NOAA Ronald H Brown, </a:t>
            </a:r>
            <a:r>
              <a:rPr lang="en-US" sz="4400" b="1" dirty="0" err="1" smtClean="0"/>
              <a:t>Mesoscale</a:t>
            </a:r>
            <a:r>
              <a:rPr lang="en-US" sz="4400" b="1" dirty="0" smtClean="0"/>
              <a:t> Ocean Eddy Sampling </a:t>
            </a:r>
            <a:endParaRPr lang="en-US" sz="4400" b="1" dirty="0"/>
          </a:p>
        </p:txBody>
      </p:sp>
      <p:sp>
        <p:nvSpPr>
          <p:cNvPr id="2059" name="Rectangle 11"/>
          <p:cNvSpPr>
            <a:spLocks noChangeArrowheads="1"/>
          </p:cNvSpPr>
          <p:nvPr/>
        </p:nvSpPr>
        <p:spPr bwMode="auto">
          <a:xfrm>
            <a:off x="228600" y="1143000"/>
            <a:ext cx="10363200" cy="5410200"/>
          </a:xfrm>
          <a:prstGeom prst="rect">
            <a:avLst/>
          </a:prstGeom>
          <a:noFill/>
          <a:ln w="0">
            <a:noFill/>
            <a:miter lim="800000"/>
            <a:headEnd/>
            <a:tailEnd/>
          </a:ln>
          <a:effectLst/>
        </p:spPr>
        <p:txBody>
          <a:bodyPr wrap="none" anchor="ctr"/>
          <a:lstStyle/>
          <a:p>
            <a:pPr>
              <a:lnSpc>
                <a:spcPct val="90000"/>
              </a:lnSpc>
            </a:pPr>
            <a:endParaRPr lang="en-US" sz="2400" dirty="0" smtClean="0">
              <a:solidFill>
                <a:srgbClr val="000000"/>
              </a:solidFill>
            </a:endParaRPr>
          </a:p>
        </p:txBody>
      </p:sp>
      <p:sp>
        <p:nvSpPr>
          <p:cNvPr id="5" name="TextBox 4"/>
          <p:cNvSpPr txBox="1"/>
          <p:nvPr/>
        </p:nvSpPr>
        <p:spPr>
          <a:xfrm>
            <a:off x="304800" y="1752600"/>
            <a:ext cx="8458200" cy="5319967"/>
          </a:xfrm>
          <a:prstGeom prst="rect">
            <a:avLst/>
          </a:prstGeom>
          <a:noFill/>
        </p:spPr>
        <p:txBody>
          <a:bodyPr wrap="square" rtlCol="0">
            <a:spAutoFit/>
          </a:bodyPr>
          <a:lstStyle/>
          <a:p>
            <a:pPr>
              <a:lnSpc>
                <a:spcPct val="85000"/>
              </a:lnSpc>
            </a:pPr>
            <a:r>
              <a:rPr lang="en-US" sz="2800" b="1" dirty="0" smtClean="0">
                <a:solidFill>
                  <a:srgbClr val="000000"/>
                </a:solidFill>
              </a:rPr>
              <a:t>30 CTD (conductivity, temperature, depth) profiles (to 1000-2000m)</a:t>
            </a:r>
            <a:r>
              <a:rPr lang="en-US" sz="2800" dirty="0" smtClean="0">
                <a:solidFill>
                  <a:srgbClr val="000000"/>
                </a:solidFill>
              </a:rPr>
              <a:t> were collected in eddies, fronts and the boundary currents</a:t>
            </a:r>
          </a:p>
          <a:p>
            <a:pPr>
              <a:lnSpc>
                <a:spcPct val="85000"/>
              </a:lnSpc>
            </a:pPr>
            <a:endParaRPr lang="en-US" sz="2800" dirty="0" smtClean="0">
              <a:solidFill>
                <a:srgbClr val="000000"/>
              </a:solidFill>
            </a:endParaRPr>
          </a:p>
          <a:p>
            <a:pPr>
              <a:lnSpc>
                <a:spcPct val="85000"/>
              </a:lnSpc>
            </a:pPr>
            <a:r>
              <a:rPr lang="en-US" sz="2800" b="1" dirty="0" smtClean="0">
                <a:solidFill>
                  <a:srgbClr val="000000"/>
                </a:solidFill>
              </a:rPr>
              <a:t>300 Underway CTD</a:t>
            </a:r>
            <a:r>
              <a:rPr lang="en-US" sz="2800" dirty="0" smtClean="0">
                <a:solidFill>
                  <a:srgbClr val="000000"/>
                </a:solidFill>
              </a:rPr>
              <a:t> </a:t>
            </a:r>
            <a:r>
              <a:rPr lang="en-US" sz="2800" b="1" dirty="0" smtClean="0">
                <a:solidFill>
                  <a:srgbClr val="000000"/>
                </a:solidFill>
              </a:rPr>
              <a:t>profiles (to 300-700m)</a:t>
            </a:r>
            <a:r>
              <a:rPr lang="en-US" sz="2800" dirty="0" smtClean="0">
                <a:solidFill>
                  <a:srgbClr val="000000"/>
                </a:solidFill>
              </a:rPr>
              <a:t> were collected to map the large-scale,  </a:t>
            </a:r>
            <a:r>
              <a:rPr lang="en-US" sz="2800" dirty="0" err="1" smtClean="0">
                <a:solidFill>
                  <a:srgbClr val="000000"/>
                </a:solidFill>
              </a:rPr>
              <a:t>mesoscale</a:t>
            </a:r>
            <a:r>
              <a:rPr lang="en-US" sz="2800" dirty="0" smtClean="0">
                <a:solidFill>
                  <a:srgbClr val="000000"/>
                </a:solidFill>
              </a:rPr>
              <a:t> and </a:t>
            </a:r>
            <a:r>
              <a:rPr lang="en-US" sz="2800" dirty="0" err="1" smtClean="0">
                <a:solidFill>
                  <a:srgbClr val="000000"/>
                </a:solidFill>
              </a:rPr>
              <a:t>submesoscale</a:t>
            </a:r>
            <a:r>
              <a:rPr lang="en-US" sz="2800" dirty="0" smtClean="0">
                <a:solidFill>
                  <a:srgbClr val="000000"/>
                </a:solidFill>
              </a:rPr>
              <a:t> structure of the upper ocean </a:t>
            </a:r>
          </a:p>
          <a:p>
            <a:pPr>
              <a:lnSpc>
                <a:spcPct val="85000"/>
              </a:lnSpc>
            </a:pPr>
            <a:endParaRPr lang="en-US" sz="2800" dirty="0" smtClean="0">
              <a:solidFill>
                <a:srgbClr val="000000"/>
              </a:solidFill>
            </a:endParaRPr>
          </a:p>
          <a:p>
            <a:pPr>
              <a:lnSpc>
                <a:spcPct val="85000"/>
              </a:lnSpc>
            </a:pPr>
            <a:r>
              <a:rPr lang="en-US" sz="2800" b="1" dirty="0" smtClean="0">
                <a:solidFill>
                  <a:srgbClr val="000000"/>
                </a:solidFill>
              </a:rPr>
              <a:t>Surface Drifters and Profiling SOLO floats</a:t>
            </a:r>
            <a:r>
              <a:rPr lang="en-US" sz="2800" dirty="0" smtClean="0">
                <a:solidFill>
                  <a:srgbClr val="000000"/>
                </a:solidFill>
              </a:rPr>
              <a:t> were deployed in the center of eddies</a:t>
            </a:r>
          </a:p>
          <a:p>
            <a:pPr>
              <a:lnSpc>
                <a:spcPct val="85000"/>
              </a:lnSpc>
            </a:pPr>
            <a:endParaRPr lang="en-US" sz="2800" dirty="0" smtClean="0">
              <a:solidFill>
                <a:srgbClr val="000000"/>
              </a:solidFill>
            </a:endParaRPr>
          </a:p>
          <a:p>
            <a:pPr>
              <a:lnSpc>
                <a:spcPct val="85000"/>
              </a:lnSpc>
            </a:pPr>
            <a:r>
              <a:rPr lang="en-US" sz="2800" b="1" dirty="0" smtClean="0">
                <a:solidFill>
                  <a:srgbClr val="000000"/>
                </a:solidFill>
              </a:rPr>
              <a:t>VMP (vertical microstructure profiles)</a:t>
            </a:r>
            <a:r>
              <a:rPr lang="en-US" sz="2800" dirty="0" smtClean="0">
                <a:solidFill>
                  <a:srgbClr val="000000"/>
                </a:solidFill>
              </a:rPr>
              <a:t> were collected to quantify mixing</a:t>
            </a:r>
          </a:p>
          <a:p>
            <a:pPr>
              <a:lnSpc>
                <a:spcPct val="85000"/>
              </a:lnSpc>
            </a:pPr>
            <a:endParaRPr lang="en-US"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7" name="Picture 7" descr="fig_oceanmeasurements"/>
          <p:cNvPicPr>
            <a:picLocks noChangeAspect="1" noChangeArrowheads="1"/>
          </p:cNvPicPr>
          <p:nvPr/>
        </p:nvPicPr>
        <p:blipFill>
          <a:blip r:embed="rId2"/>
          <a:srcRect/>
          <a:stretch>
            <a:fillRect/>
          </a:stretch>
        </p:blipFill>
        <p:spPr bwMode="auto">
          <a:xfrm>
            <a:off x="968375" y="1143000"/>
            <a:ext cx="8175625" cy="4022725"/>
          </a:xfrm>
          <a:prstGeom prst="rect">
            <a:avLst/>
          </a:prstGeom>
          <a:noFill/>
        </p:spPr>
      </p:pic>
      <p:sp>
        <p:nvSpPr>
          <p:cNvPr id="10" name="Text Box 5"/>
          <p:cNvSpPr txBox="1">
            <a:spLocks noChangeArrowheads="1"/>
          </p:cNvSpPr>
          <p:nvPr/>
        </p:nvSpPr>
        <p:spPr bwMode="auto">
          <a:xfrm>
            <a:off x="0" y="152400"/>
            <a:ext cx="9144000" cy="1089529"/>
          </a:xfrm>
          <a:prstGeom prst="rect">
            <a:avLst/>
          </a:prstGeom>
          <a:noFill/>
          <a:ln w="9525">
            <a:noFill/>
            <a:miter lim="800000"/>
            <a:headEnd/>
            <a:tailEnd/>
          </a:ln>
          <a:effectLst/>
        </p:spPr>
        <p:txBody>
          <a:bodyPr wrap="square">
            <a:spAutoFit/>
          </a:bodyPr>
          <a:lstStyle/>
          <a:p>
            <a:pPr algn="ctr" eaLnBrk="1" hangingPunct="1">
              <a:lnSpc>
                <a:spcPct val="90000"/>
              </a:lnSpc>
              <a:spcBef>
                <a:spcPct val="50000"/>
              </a:spcBef>
            </a:pPr>
            <a:r>
              <a:rPr lang="en-US" sz="3600" b="1" dirty="0" smtClean="0"/>
              <a:t>Ronald H Brown Leg 2 track and eddies sampled</a:t>
            </a:r>
            <a:endParaRPr lang="en-US" sz="3600" b="1" dirty="0"/>
          </a:p>
        </p:txBody>
      </p:sp>
      <p:sp>
        <p:nvSpPr>
          <p:cNvPr id="11" name="TextBox 10"/>
          <p:cNvSpPr txBox="1"/>
          <p:nvPr/>
        </p:nvSpPr>
        <p:spPr>
          <a:xfrm>
            <a:off x="8382000" y="1905000"/>
            <a:ext cx="762000" cy="954107"/>
          </a:xfrm>
          <a:prstGeom prst="rect">
            <a:avLst/>
          </a:prstGeom>
          <a:noFill/>
        </p:spPr>
        <p:txBody>
          <a:bodyPr wrap="square" rtlCol="0">
            <a:spAutoFit/>
          </a:bodyPr>
          <a:lstStyle/>
          <a:p>
            <a:r>
              <a:rPr lang="en-US" sz="2800" b="1" dirty="0" smtClean="0"/>
              <a:t>SST [</a:t>
            </a:r>
            <a:r>
              <a:rPr lang="en-US" sz="2800" b="1" baseline="30000" dirty="0" err="1" smtClean="0"/>
              <a:t>o</a:t>
            </a:r>
            <a:r>
              <a:rPr lang="en-US" sz="2800" b="1" dirty="0" err="1" smtClean="0"/>
              <a:t>C</a:t>
            </a:r>
            <a:r>
              <a:rPr lang="en-US" sz="2800" b="1" dirty="0" smtClean="0"/>
              <a:t>]</a:t>
            </a:r>
            <a:endParaRPr lang="en-US" sz="2800" b="1" dirty="0"/>
          </a:p>
        </p:txBody>
      </p:sp>
      <p:sp>
        <p:nvSpPr>
          <p:cNvPr id="12" name="TextBox 11"/>
          <p:cNvSpPr txBox="1"/>
          <p:nvPr/>
        </p:nvSpPr>
        <p:spPr>
          <a:xfrm>
            <a:off x="4114800" y="4572000"/>
            <a:ext cx="1459054" cy="461665"/>
          </a:xfrm>
          <a:prstGeom prst="rect">
            <a:avLst/>
          </a:prstGeom>
          <a:noFill/>
        </p:spPr>
        <p:txBody>
          <a:bodyPr wrap="none" rtlCol="0">
            <a:spAutoFit/>
          </a:bodyPr>
          <a:lstStyle/>
          <a:p>
            <a:r>
              <a:rPr lang="en-US" sz="2400" b="1" dirty="0" smtClean="0"/>
              <a:t>Longitude</a:t>
            </a:r>
            <a:endParaRPr lang="en-US" sz="2400" b="1" dirty="0"/>
          </a:p>
        </p:txBody>
      </p:sp>
      <p:sp>
        <p:nvSpPr>
          <p:cNvPr id="13" name="TextBox 12"/>
          <p:cNvSpPr txBox="1"/>
          <p:nvPr/>
        </p:nvSpPr>
        <p:spPr>
          <a:xfrm rot="16200000">
            <a:off x="449151" y="2522649"/>
            <a:ext cx="1239763" cy="461665"/>
          </a:xfrm>
          <a:prstGeom prst="rect">
            <a:avLst/>
          </a:prstGeom>
          <a:noFill/>
        </p:spPr>
        <p:txBody>
          <a:bodyPr wrap="none" rtlCol="0">
            <a:spAutoFit/>
          </a:bodyPr>
          <a:lstStyle/>
          <a:p>
            <a:r>
              <a:rPr lang="en-US" sz="2400" b="1" dirty="0" smtClean="0"/>
              <a:t>Latitude</a:t>
            </a:r>
            <a:endParaRPr lang="en-US" sz="2400" b="1" dirty="0"/>
          </a:p>
        </p:txBody>
      </p:sp>
      <p:sp>
        <p:nvSpPr>
          <p:cNvPr id="14" name="TextBox 13"/>
          <p:cNvSpPr txBox="1"/>
          <p:nvPr/>
        </p:nvSpPr>
        <p:spPr>
          <a:xfrm>
            <a:off x="6324600" y="6248400"/>
            <a:ext cx="2627386" cy="400110"/>
          </a:xfrm>
          <a:prstGeom prst="rect">
            <a:avLst/>
          </a:prstGeom>
          <a:noFill/>
        </p:spPr>
        <p:txBody>
          <a:bodyPr wrap="none" rtlCol="0">
            <a:spAutoFit/>
          </a:bodyPr>
          <a:lstStyle/>
          <a:p>
            <a:r>
              <a:rPr lang="en-US" sz="2000" dirty="0" err="1" smtClean="0"/>
              <a:t>Fiamma</a:t>
            </a:r>
            <a:r>
              <a:rPr lang="en-US" sz="2000" dirty="0" smtClean="0"/>
              <a:t> </a:t>
            </a:r>
            <a:r>
              <a:rPr lang="en-US" sz="2000" dirty="0" err="1" smtClean="0"/>
              <a:t>Straneo</a:t>
            </a:r>
            <a:r>
              <a:rPr lang="en-US" sz="2000" dirty="0" smtClean="0"/>
              <a:t>, WHOI</a:t>
            </a:r>
            <a:endParaRPr lang="en-US" sz="2000" dirty="0"/>
          </a:p>
        </p:txBody>
      </p:sp>
      <p:pic>
        <p:nvPicPr>
          <p:cNvPr id="15" name="Picture 7" descr="vocals 025"/>
          <p:cNvPicPr>
            <a:picLocks noChangeAspect="1" noChangeArrowheads="1"/>
          </p:cNvPicPr>
          <p:nvPr/>
        </p:nvPicPr>
        <p:blipFill>
          <a:blip r:embed="rId3" cstate="print"/>
          <a:srcRect/>
          <a:stretch>
            <a:fillRect/>
          </a:stretch>
        </p:blipFill>
        <p:spPr bwMode="auto">
          <a:xfrm>
            <a:off x="228599" y="3581400"/>
            <a:ext cx="2343947" cy="31242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srcRect/>
          <a:stretch>
            <a:fillRect/>
          </a:stretch>
        </p:blipFill>
        <p:spPr bwMode="auto">
          <a:xfrm>
            <a:off x="152400" y="609600"/>
            <a:ext cx="4283075" cy="3709988"/>
          </a:xfrm>
          <a:prstGeom prst="rect">
            <a:avLst/>
          </a:prstGeom>
          <a:noFill/>
          <a:ln w="9525">
            <a:noFill/>
            <a:miter lim="800000"/>
            <a:headEnd/>
            <a:tailEnd/>
          </a:ln>
          <a:effectLst/>
        </p:spPr>
      </p:pic>
      <p:pic>
        <p:nvPicPr>
          <p:cNvPr id="14339" name="Picture 3"/>
          <p:cNvPicPr>
            <a:picLocks noChangeAspect="1" noChangeArrowheads="1"/>
          </p:cNvPicPr>
          <p:nvPr/>
        </p:nvPicPr>
        <p:blipFill>
          <a:blip r:embed="rId3"/>
          <a:srcRect r="50892"/>
          <a:stretch>
            <a:fillRect/>
          </a:stretch>
        </p:blipFill>
        <p:spPr bwMode="auto">
          <a:xfrm>
            <a:off x="5638800" y="762000"/>
            <a:ext cx="3149658" cy="4898773"/>
          </a:xfrm>
          <a:prstGeom prst="rect">
            <a:avLst/>
          </a:prstGeom>
          <a:noFill/>
          <a:ln w="9525">
            <a:noFill/>
            <a:miter lim="800000"/>
            <a:headEnd/>
            <a:tailEnd/>
          </a:ln>
          <a:effectLst/>
        </p:spPr>
      </p:pic>
      <p:sp>
        <p:nvSpPr>
          <p:cNvPr id="14343" name="Text Box 7"/>
          <p:cNvSpPr txBox="1">
            <a:spLocks noChangeArrowheads="1"/>
          </p:cNvSpPr>
          <p:nvPr/>
        </p:nvSpPr>
        <p:spPr bwMode="auto">
          <a:xfrm>
            <a:off x="5486400" y="5791200"/>
            <a:ext cx="3429000" cy="830997"/>
          </a:xfrm>
          <a:prstGeom prst="rect">
            <a:avLst/>
          </a:prstGeom>
          <a:noFill/>
          <a:ln w="9525">
            <a:noFill/>
            <a:miter lim="800000"/>
            <a:headEnd/>
            <a:tailEnd/>
          </a:ln>
          <a:effectLst/>
        </p:spPr>
        <p:txBody>
          <a:bodyPr wrap="square">
            <a:spAutoFit/>
          </a:bodyPr>
          <a:lstStyle/>
          <a:p>
            <a:pPr algn="ctr" eaLnBrk="1" hangingPunct="1"/>
            <a:r>
              <a:rPr lang="en-US" sz="2400" b="1" dirty="0">
                <a:solidFill>
                  <a:srgbClr val="000000"/>
                </a:solidFill>
              </a:rPr>
              <a:t>Property Profiles</a:t>
            </a:r>
          </a:p>
          <a:p>
            <a:pPr algn="ctr" eaLnBrk="1" hangingPunct="1"/>
            <a:r>
              <a:rPr lang="en-US" sz="2400" b="1" dirty="0">
                <a:solidFill>
                  <a:srgbClr val="000000"/>
                </a:solidFill>
              </a:rPr>
              <a:t>Eddy-blue, mean-black</a:t>
            </a:r>
          </a:p>
        </p:txBody>
      </p:sp>
      <p:sp>
        <p:nvSpPr>
          <p:cNvPr id="14344" name="Text Box 8"/>
          <p:cNvSpPr txBox="1">
            <a:spLocks noChangeArrowheads="1"/>
          </p:cNvSpPr>
          <p:nvPr/>
        </p:nvSpPr>
        <p:spPr bwMode="auto">
          <a:xfrm>
            <a:off x="1447800" y="1752600"/>
            <a:ext cx="685800" cy="366713"/>
          </a:xfrm>
          <a:prstGeom prst="rect">
            <a:avLst/>
          </a:prstGeom>
          <a:solidFill>
            <a:schemeClr val="bg1"/>
          </a:solidFill>
          <a:ln w="9525">
            <a:noFill/>
            <a:miter lim="800000"/>
            <a:headEnd/>
            <a:tailEnd/>
          </a:ln>
          <a:effectLst/>
        </p:spPr>
        <p:txBody>
          <a:bodyPr>
            <a:spAutoFit/>
          </a:bodyPr>
          <a:lstStyle/>
          <a:p>
            <a:pPr eaLnBrk="1" hangingPunct="1">
              <a:spcBef>
                <a:spcPct val="50000"/>
              </a:spcBef>
            </a:pPr>
            <a:r>
              <a:rPr lang="en-US">
                <a:latin typeface="Arial" charset="0"/>
              </a:rPr>
              <a:t>eddy</a:t>
            </a:r>
          </a:p>
        </p:txBody>
      </p:sp>
      <p:sp>
        <p:nvSpPr>
          <p:cNvPr id="14345" name="Text Box 9"/>
          <p:cNvSpPr txBox="1">
            <a:spLocks noChangeArrowheads="1"/>
          </p:cNvSpPr>
          <p:nvPr/>
        </p:nvSpPr>
        <p:spPr bwMode="auto">
          <a:xfrm>
            <a:off x="1447800" y="3505200"/>
            <a:ext cx="685800" cy="366713"/>
          </a:xfrm>
          <a:prstGeom prst="rect">
            <a:avLst/>
          </a:prstGeom>
          <a:solidFill>
            <a:schemeClr val="bg1"/>
          </a:solidFill>
          <a:ln w="9525">
            <a:noFill/>
            <a:miter lim="800000"/>
            <a:headEnd/>
            <a:tailEnd/>
          </a:ln>
          <a:effectLst/>
        </p:spPr>
        <p:txBody>
          <a:bodyPr>
            <a:spAutoFit/>
          </a:bodyPr>
          <a:lstStyle/>
          <a:p>
            <a:pPr eaLnBrk="1" hangingPunct="1">
              <a:spcBef>
                <a:spcPct val="50000"/>
              </a:spcBef>
            </a:pPr>
            <a:r>
              <a:rPr lang="en-US">
                <a:latin typeface="Arial" charset="0"/>
              </a:rPr>
              <a:t>eddy</a:t>
            </a:r>
          </a:p>
        </p:txBody>
      </p:sp>
      <p:sp>
        <p:nvSpPr>
          <p:cNvPr id="14346" name="Rectangle 10"/>
          <p:cNvSpPr>
            <a:spLocks noChangeArrowheads="1"/>
          </p:cNvSpPr>
          <p:nvPr/>
        </p:nvSpPr>
        <p:spPr bwMode="auto">
          <a:xfrm>
            <a:off x="304800" y="4419600"/>
            <a:ext cx="5181600" cy="533400"/>
          </a:xfrm>
          <a:prstGeom prst="rect">
            <a:avLst/>
          </a:prstGeom>
          <a:noFill/>
          <a:ln w="9525">
            <a:solidFill>
              <a:schemeClr val="tx1"/>
            </a:solidFill>
            <a:miter lim="800000"/>
            <a:headEnd/>
            <a:tailEnd/>
          </a:ln>
          <a:effectLst/>
        </p:spPr>
        <p:txBody>
          <a:bodyPr wrap="none" anchor="ctr"/>
          <a:lstStyle/>
          <a:p>
            <a:pPr algn="ctr"/>
            <a:r>
              <a:rPr lang="en-US" sz="2800" b="1" dirty="0">
                <a:solidFill>
                  <a:srgbClr val="FF0000"/>
                </a:solidFill>
              </a:rPr>
              <a:t>3 Cyclonic </a:t>
            </a:r>
            <a:r>
              <a:rPr lang="en-US" sz="2800" b="1" dirty="0" smtClean="0">
                <a:solidFill>
                  <a:srgbClr val="FF0000"/>
                </a:solidFill>
              </a:rPr>
              <a:t>eddies sampled </a:t>
            </a:r>
            <a:r>
              <a:rPr lang="en-US" sz="2800" b="1" dirty="0">
                <a:solidFill>
                  <a:srgbClr val="FF0000"/>
                </a:solidFill>
              </a:rPr>
              <a:t>in Leg 2</a:t>
            </a:r>
          </a:p>
        </p:txBody>
      </p:sp>
      <p:sp>
        <p:nvSpPr>
          <p:cNvPr id="10" name="TextBox 9"/>
          <p:cNvSpPr txBox="1"/>
          <p:nvPr/>
        </p:nvSpPr>
        <p:spPr>
          <a:xfrm>
            <a:off x="0" y="152400"/>
            <a:ext cx="9144000" cy="800219"/>
          </a:xfrm>
          <a:prstGeom prst="rect">
            <a:avLst/>
          </a:prstGeom>
          <a:noFill/>
        </p:spPr>
        <p:txBody>
          <a:bodyPr wrap="square" rtlCol="0">
            <a:spAutoFit/>
          </a:bodyPr>
          <a:lstStyle/>
          <a:p>
            <a:pPr algn="ctr"/>
            <a:r>
              <a:rPr lang="en-US" sz="2800" b="1" dirty="0" smtClean="0">
                <a:solidFill>
                  <a:srgbClr val="000000"/>
                </a:solidFill>
              </a:rPr>
              <a:t>Preliminary Results: Characteristics of the Cyclonic Eddies</a:t>
            </a:r>
          </a:p>
          <a:p>
            <a:pPr algn="ctr"/>
            <a:endParaRPr lang="en-US" dirty="0"/>
          </a:p>
        </p:txBody>
      </p:sp>
      <p:sp>
        <p:nvSpPr>
          <p:cNvPr id="12" name="TextBox 11"/>
          <p:cNvSpPr txBox="1"/>
          <p:nvPr/>
        </p:nvSpPr>
        <p:spPr>
          <a:xfrm>
            <a:off x="152400" y="5181600"/>
            <a:ext cx="5105821" cy="1477328"/>
          </a:xfrm>
          <a:prstGeom prst="rect">
            <a:avLst/>
          </a:prstGeom>
          <a:noFill/>
        </p:spPr>
        <p:txBody>
          <a:bodyPr wrap="none" rtlCol="0">
            <a:spAutoFit/>
          </a:bodyPr>
          <a:lstStyle/>
          <a:p>
            <a:pPr algn="ctr"/>
            <a:r>
              <a:rPr lang="en-US" sz="2400" dirty="0" smtClean="0">
                <a:solidFill>
                  <a:srgbClr val="000000"/>
                </a:solidFill>
              </a:rPr>
              <a:t>- cold SST anomaly</a:t>
            </a:r>
          </a:p>
          <a:p>
            <a:pPr algn="ctr">
              <a:buFontTx/>
              <a:buChar char="-"/>
            </a:pPr>
            <a:r>
              <a:rPr lang="en-US" sz="2400" dirty="0" smtClean="0">
                <a:solidFill>
                  <a:srgbClr val="000000"/>
                </a:solidFill>
              </a:rPr>
              <a:t> a shallow mixed layer</a:t>
            </a:r>
          </a:p>
          <a:p>
            <a:pPr algn="ctr">
              <a:buFontTx/>
              <a:buChar char="-"/>
            </a:pPr>
            <a:r>
              <a:rPr lang="en-US" sz="2400" dirty="0" smtClean="0">
                <a:solidFill>
                  <a:srgbClr val="000000"/>
                </a:solidFill>
              </a:rPr>
              <a:t> a sub-surface warm, salty core (300m)</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fig_coastalsection"/>
          <p:cNvPicPr>
            <a:picLocks noChangeAspect="1" noChangeArrowheads="1"/>
          </p:cNvPicPr>
          <p:nvPr/>
        </p:nvPicPr>
        <p:blipFill>
          <a:blip r:embed="rId2"/>
          <a:srcRect/>
          <a:stretch>
            <a:fillRect/>
          </a:stretch>
        </p:blipFill>
        <p:spPr bwMode="auto">
          <a:xfrm>
            <a:off x="1600200" y="2057400"/>
            <a:ext cx="6097588" cy="4572000"/>
          </a:xfrm>
          <a:prstGeom prst="rect">
            <a:avLst/>
          </a:prstGeom>
          <a:noFill/>
        </p:spPr>
      </p:pic>
      <p:sp>
        <p:nvSpPr>
          <p:cNvPr id="13321" name="Line 9"/>
          <p:cNvSpPr>
            <a:spLocks noChangeShapeType="1"/>
          </p:cNvSpPr>
          <p:nvPr/>
        </p:nvSpPr>
        <p:spPr bwMode="auto">
          <a:xfrm flipH="1" flipV="1">
            <a:off x="6248400" y="2743200"/>
            <a:ext cx="1066800" cy="1371600"/>
          </a:xfrm>
          <a:prstGeom prst="line">
            <a:avLst/>
          </a:prstGeom>
          <a:noFill/>
          <a:ln w="38100">
            <a:solidFill>
              <a:srgbClr val="000000"/>
            </a:solidFill>
            <a:round/>
            <a:headEnd/>
            <a:tailEnd type="triangle" w="med" len="med"/>
          </a:ln>
          <a:effectLst/>
        </p:spPr>
        <p:txBody>
          <a:bodyPr/>
          <a:lstStyle/>
          <a:p>
            <a:endParaRPr lang="en-US"/>
          </a:p>
        </p:txBody>
      </p:sp>
      <p:sp>
        <p:nvSpPr>
          <p:cNvPr id="13322" name="Line 10"/>
          <p:cNvSpPr>
            <a:spLocks noChangeShapeType="1"/>
          </p:cNvSpPr>
          <p:nvPr/>
        </p:nvSpPr>
        <p:spPr bwMode="auto">
          <a:xfrm flipH="1">
            <a:off x="6324600" y="4114800"/>
            <a:ext cx="914400" cy="533400"/>
          </a:xfrm>
          <a:prstGeom prst="line">
            <a:avLst/>
          </a:prstGeom>
          <a:noFill/>
          <a:ln w="38100">
            <a:solidFill>
              <a:srgbClr val="000000"/>
            </a:solidFill>
            <a:round/>
            <a:headEnd/>
            <a:tailEnd type="triangle" w="med" len="med"/>
          </a:ln>
          <a:effectLst/>
        </p:spPr>
        <p:txBody>
          <a:bodyPr/>
          <a:lstStyle/>
          <a:p>
            <a:endParaRPr lang="en-US"/>
          </a:p>
        </p:txBody>
      </p:sp>
      <p:sp>
        <p:nvSpPr>
          <p:cNvPr id="13324" name="Line 12"/>
          <p:cNvSpPr>
            <a:spLocks noChangeShapeType="1"/>
          </p:cNvSpPr>
          <p:nvPr/>
        </p:nvSpPr>
        <p:spPr bwMode="auto">
          <a:xfrm>
            <a:off x="1447800" y="2895600"/>
            <a:ext cx="1295400" cy="457200"/>
          </a:xfrm>
          <a:prstGeom prst="line">
            <a:avLst/>
          </a:prstGeom>
          <a:noFill/>
          <a:ln w="38100">
            <a:solidFill>
              <a:srgbClr val="000000"/>
            </a:solidFill>
            <a:round/>
            <a:headEnd/>
            <a:tailEnd type="triangle" w="med" len="med"/>
          </a:ln>
          <a:effectLst/>
        </p:spPr>
        <p:txBody>
          <a:bodyPr/>
          <a:lstStyle/>
          <a:p>
            <a:endParaRPr lang="en-US"/>
          </a:p>
        </p:txBody>
      </p:sp>
      <p:sp>
        <p:nvSpPr>
          <p:cNvPr id="13325" name="Line 13"/>
          <p:cNvSpPr>
            <a:spLocks noChangeShapeType="1"/>
          </p:cNvSpPr>
          <p:nvPr/>
        </p:nvSpPr>
        <p:spPr bwMode="auto">
          <a:xfrm>
            <a:off x="1447800" y="2895600"/>
            <a:ext cx="1295400" cy="2362200"/>
          </a:xfrm>
          <a:prstGeom prst="line">
            <a:avLst/>
          </a:prstGeom>
          <a:noFill/>
          <a:ln w="38100">
            <a:solidFill>
              <a:srgbClr val="000000"/>
            </a:solidFill>
            <a:round/>
            <a:headEnd/>
            <a:tailEnd type="triangle" w="med" len="med"/>
          </a:ln>
          <a:effectLst/>
        </p:spPr>
        <p:txBody>
          <a:bodyPr/>
          <a:lstStyle/>
          <a:p>
            <a:endParaRPr lang="en-US"/>
          </a:p>
        </p:txBody>
      </p:sp>
      <p:sp>
        <p:nvSpPr>
          <p:cNvPr id="13327" name="Line 15"/>
          <p:cNvSpPr>
            <a:spLocks noChangeShapeType="1"/>
          </p:cNvSpPr>
          <p:nvPr/>
        </p:nvSpPr>
        <p:spPr bwMode="auto">
          <a:xfrm flipH="1">
            <a:off x="5410200" y="2057400"/>
            <a:ext cx="228600" cy="1219200"/>
          </a:xfrm>
          <a:prstGeom prst="line">
            <a:avLst/>
          </a:prstGeom>
          <a:noFill/>
          <a:ln w="38100">
            <a:solidFill>
              <a:srgbClr val="000000"/>
            </a:solidFill>
            <a:round/>
            <a:headEnd/>
            <a:tailEnd type="triangle" w="med" len="med"/>
          </a:ln>
          <a:effectLst/>
        </p:spPr>
        <p:txBody>
          <a:bodyPr/>
          <a:lstStyle/>
          <a:p>
            <a:endParaRPr lang="en-US"/>
          </a:p>
        </p:txBody>
      </p:sp>
      <p:sp>
        <p:nvSpPr>
          <p:cNvPr id="13328" name="Line 16"/>
          <p:cNvSpPr>
            <a:spLocks noChangeShapeType="1"/>
          </p:cNvSpPr>
          <p:nvPr/>
        </p:nvSpPr>
        <p:spPr bwMode="auto">
          <a:xfrm flipH="1">
            <a:off x="5257800" y="2057400"/>
            <a:ext cx="76200" cy="3429000"/>
          </a:xfrm>
          <a:prstGeom prst="line">
            <a:avLst/>
          </a:prstGeom>
          <a:noFill/>
          <a:ln w="38100">
            <a:solidFill>
              <a:srgbClr val="000000"/>
            </a:solidFill>
            <a:round/>
            <a:headEnd/>
            <a:tailEnd type="triangle" w="med" len="med"/>
          </a:ln>
          <a:effectLst/>
        </p:spPr>
        <p:txBody>
          <a:bodyPr/>
          <a:lstStyle/>
          <a:p>
            <a:endParaRPr lang="en-US"/>
          </a:p>
        </p:txBody>
      </p:sp>
      <p:sp>
        <p:nvSpPr>
          <p:cNvPr id="13" name="TextBox 12"/>
          <p:cNvSpPr txBox="1"/>
          <p:nvPr/>
        </p:nvSpPr>
        <p:spPr>
          <a:xfrm>
            <a:off x="228600" y="152400"/>
            <a:ext cx="8686800" cy="830997"/>
          </a:xfrm>
          <a:prstGeom prst="rect">
            <a:avLst/>
          </a:prstGeom>
          <a:noFill/>
        </p:spPr>
        <p:txBody>
          <a:bodyPr wrap="square" rtlCol="0">
            <a:spAutoFit/>
          </a:bodyPr>
          <a:lstStyle/>
          <a:p>
            <a:pPr algn="ctr"/>
            <a:r>
              <a:rPr lang="en-US" sz="2400" b="1" dirty="0" smtClean="0">
                <a:solidFill>
                  <a:srgbClr val="000000"/>
                </a:solidFill>
              </a:rPr>
              <a:t> </a:t>
            </a:r>
            <a:r>
              <a:rPr lang="en-US" sz="2400" b="1" dirty="0" smtClean="0">
                <a:solidFill>
                  <a:srgbClr val="000000"/>
                </a:solidFill>
              </a:rPr>
              <a:t>Coastal </a:t>
            </a:r>
            <a:r>
              <a:rPr lang="en-US" sz="2400" b="1" dirty="0" smtClean="0">
                <a:solidFill>
                  <a:srgbClr val="000000"/>
                </a:solidFill>
              </a:rPr>
              <a:t>Upwelling Region and source of Eddies:</a:t>
            </a:r>
          </a:p>
          <a:p>
            <a:pPr algn="ctr"/>
            <a:r>
              <a:rPr lang="en-US" sz="2400" dirty="0" smtClean="0">
                <a:solidFill>
                  <a:srgbClr val="000000"/>
                </a:solidFill>
              </a:rPr>
              <a:t>Figure shows an underway CTD section up to the coast of Chile.</a:t>
            </a:r>
            <a:endParaRPr lang="en-US" sz="2400" dirty="0">
              <a:solidFill>
                <a:srgbClr val="000000"/>
              </a:solidFill>
            </a:endParaRPr>
          </a:p>
        </p:txBody>
      </p:sp>
      <p:sp>
        <p:nvSpPr>
          <p:cNvPr id="14" name="TextBox 13"/>
          <p:cNvSpPr txBox="1"/>
          <p:nvPr/>
        </p:nvSpPr>
        <p:spPr>
          <a:xfrm>
            <a:off x="0" y="1752600"/>
            <a:ext cx="2281778" cy="1083374"/>
          </a:xfrm>
          <a:prstGeom prst="rect">
            <a:avLst/>
          </a:prstGeom>
          <a:noFill/>
        </p:spPr>
        <p:txBody>
          <a:bodyPr wrap="square" rtlCol="0">
            <a:spAutoFit/>
          </a:bodyPr>
          <a:lstStyle/>
          <a:p>
            <a:pPr algn="ctr">
              <a:lnSpc>
                <a:spcPct val="80000"/>
              </a:lnSpc>
            </a:pPr>
            <a:r>
              <a:rPr lang="en-US" sz="2000" dirty="0" smtClean="0">
                <a:solidFill>
                  <a:srgbClr val="FF0000"/>
                </a:solidFill>
              </a:rPr>
              <a:t>Cyclonic </a:t>
            </a:r>
            <a:r>
              <a:rPr lang="en-US" sz="2000" dirty="0" smtClean="0">
                <a:solidFill>
                  <a:srgbClr val="FF0000"/>
                </a:solidFill>
              </a:rPr>
              <a:t>eddy </a:t>
            </a:r>
            <a:endParaRPr lang="en-US" sz="2000" dirty="0" smtClean="0">
              <a:solidFill>
                <a:srgbClr val="FF0000"/>
              </a:solidFill>
            </a:endParaRPr>
          </a:p>
          <a:p>
            <a:pPr algn="ctr">
              <a:lnSpc>
                <a:spcPct val="80000"/>
              </a:lnSpc>
            </a:pPr>
            <a:r>
              <a:rPr lang="en-US" sz="2000" dirty="0" smtClean="0">
                <a:solidFill>
                  <a:srgbClr val="FF0000"/>
                </a:solidFill>
              </a:rPr>
              <a:t>with a warm </a:t>
            </a:r>
          </a:p>
          <a:p>
            <a:pPr algn="ctr">
              <a:lnSpc>
                <a:spcPct val="80000"/>
              </a:lnSpc>
            </a:pPr>
            <a:r>
              <a:rPr lang="en-US" sz="2000" dirty="0" smtClean="0">
                <a:solidFill>
                  <a:srgbClr val="FF0000"/>
                </a:solidFill>
              </a:rPr>
              <a:t>salty sub-surface</a:t>
            </a:r>
          </a:p>
          <a:p>
            <a:pPr algn="ctr">
              <a:lnSpc>
                <a:spcPct val="80000"/>
              </a:lnSpc>
            </a:pPr>
            <a:r>
              <a:rPr lang="en-US" sz="2000" dirty="0" smtClean="0">
                <a:solidFill>
                  <a:srgbClr val="FF0000"/>
                </a:solidFill>
              </a:rPr>
              <a:t>core</a:t>
            </a:r>
            <a:endParaRPr lang="en-US" sz="2000" dirty="0" smtClean="0">
              <a:solidFill>
                <a:srgbClr val="FF0000"/>
              </a:solidFill>
            </a:endParaRPr>
          </a:p>
        </p:txBody>
      </p:sp>
      <p:sp>
        <p:nvSpPr>
          <p:cNvPr id="15" name="TextBox 14"/>
          <p:cNvSpPr txBox="1"/>
          <p:nvPr/>
        </p:nvSpPr>
        <p:spPr>
          <a:xfrm>
            <a:off x="5105400" y="1143000"/>
            <a:ext cx="2403927" cy="837152"/>
          </a:xfrm>
          <a:prstGeom prst="rect">
            <a:avLst/>
          </a:prstGeom>
          <a:noFill/>
        </p:spPr>
        <p:txBody>
          <a:bodyPr wrap="none" rtlCol="0">
            <a:spAutoFit/>
          </a:bodyPr>
          <a:lstStyle/>
          <a:p>
            <a:pPr algn="ctr">
              <a:lnSpc>
                <a:spcPct val="80000"/>
              </a:lnSpc>
            </a:pPr>
            <a:r>
              <a:rPr lang="en-US" sz="2000" dirty="0" smtClean="0">
                <a:solidFill>
                  <a:srgbClr val="FF0000"/>
                </a:solidFill>
              </a:rPr>
              <a:t>Boundary current</a:t>
            </a:r>
          </a:p>
          <a:p>
            <a:pPr algn="ctr">
              <a:lnSpc>
                <a:spcPct val="80000"/>
              </a:lnSpc>
            </a:pPr>
            <a:r>
              <a:rPr lang="en-US" sz="2000" dirty="0" smtClean="0">
                <a:solidFill>
                  <a:srgbClr val="FF0000"/>
                </a:solidFill>
              </a:rPr>
              <a:t>with same properties</a:t>
            </a:r>
          </a:p>
          <a:p>
            <a:pPr algn="ctr">
              <a:lnSpc>
                <a:spcPct val="80000"/>
              </a:lnSpc>
            </a:pPr>
            <a:r>
              <a:rPr lang="en-US" sz="2000" dirty="0" smtClean="0">
                <a:solidFill>
                  <a:srgbClr val="FF0000"/>
                </a:solidFill>
              </a:rPr>
              <a:t>as </a:t>
            </a:r>
            <a:r>
              <a:rPr lang="en-US" sz="2000" dirty="0" smtClean="0">
                <a:solidFill>
                  <a:srgbClr val="FF0000"/>
                </a:solidFill>
              </a:rPr>
              <a:t>the eddies’ core</a:t>
            </a:r>
            <a:endParaRPr lang="en-US" sz="2000" dirty="0">
              <a:solidFill>
                <a:srgbClr val="FF0000"/>
              </a:solidFill>
            </a:endParaRPr>
          </a:p>
        </p:txBody>
      </p:sp>
      <p:sp>
        <p:nvSpPr>
          <p:cNvPr id="16" name="TextBox 15"/>
          <p:cNvSpPr txBox="1"/>
          <p:nvPr/>
        </p:nvSpPr>
        <p:spPr>
          <a:xfrm>
            <a:off x="7391400" y="3352800"/>
            <a:ext cx="1752600" cy="1631216"/>
          </a:xfrm>
          <a:prstGeom prst="rect">
            <a:avLst/>
          </a:prstGeom>
          <a:noFill/>
        </p:spPr>
        <p:txBody>
          <a:bodyPr wrap="square" rtlCol="0">
            <a:spAutoFit/>
          </a:bodyPr>
          <a:lstStyle/>
          <a:p>
            <a:pPr algn="ctr">
              <a:lnSpc>
                <a:spcPct val="80000"/>
              </a:lnSpc>
            </a:pPr>
            <a:r>
              <a:rPr lang="en-US" sz="2000" dirty="0" smtClean="0">
                <a:solidFill>
                  <a:srgbClr val="FF0000"/>
                </a:solidFill>
              </a:rPr>
              <a:t>Upwelling of </a:t>
            </a:r>
          </a:p>
          <a:p>
            <a:pPr algn="ctr">
              <a:lnSpc>
                <a:spcPct val="80000"/>
              </a:lnSpc>
            </a:pPr>
            <a:r>
              <a:rPr lang="en-US" sz="2000" dirty="0" smtClean="0">
                <a:solidFill>
                  <a:srgbClr val="FF0000"/>
                </a:solidFill>
              </a:rPr>
              <a:t>fresh and </a:t>
            </a:r>
            <a:r>
              <a:rPr lang="en-US" sz="2000" dirty="0" smtClean="0">
                <a:solidFill>
                  <a:srgbClr val="FF0000"/>
                </a:solidFill>
              </a:rPr>
              <a:t>cold waters </a:t>
            </a:r>
            <a:r>
              <a:rPr lang="en-US" sz="2000" dirty="0" smtClean="0">
                <a:solidFill>
                  <a:srgbClr val="FF0000"/>
                </a:solidFill>
              </a:rPr>
              <a:t>of </a:t>
            </a:r>
          </a:p>
          <a:p>
            <a:pPr algn="ctr">
              <a:lnSpc>
                <a:spcPct val="80000"/>
              </a:lnSpc>
            </a:pPr>
            <a:r>
              <a:rPr lang="en-US" sz="2000" dirty="0" err="1" smtClean="0">
                <a:solidFill>
                  <a:srgbClr val="FF0000"/>
                </a:solidFill>
              </a:rPr>
              <a:t>subpolar</a:t>
            </a:r>
            <a:r>
              <a:rPr lang="en-US" sz="2000" dirty="0" smtClean="0">
                <a:solidFill>
                  <a:srgbClr val="FF0000"/>
                </a:solidFill>
              </a:rPr>
              <a:t> </a:t>
            </a:r>
            <a:r>
              <a:rPr lang="en-US" sz="2000" dirty="0" smtClean="0">
                <a:solidFill>
                  <a:srgbClr val="FF0000"/>
                </a:solidFill>
              </a:rPr>
              <a:t>origin </a:t>
            </a:r>
            <a:r>
              <a:rPr lang="en-US" sz="2000" dirty="0" smtClean="0">
                <a:solidFill>
                  <a:srgbClr val="FF0000"/>
                </a:solidFill>
              </a:rPr>
              <a:t>to </a:t>
            </a:r>
            <a:r>
              <a:rPr lang="en-US" sz="2000" dirty="0" smtClean="0">
                <a:solidFill>
                  <a:srgbClr val="FF0000"/>
                </a:solidFill>
              </a:rPr>
              <a:t>the surface </a:t>
            </a:r>
          </a:p>
          <a:p>
            <a:endParaRPr lang="en-US" sz="2000" dirty="0">
              <a:solidFill>
                <a:srgbClr val="FF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srcRect/>
          <a:stretch>
            <a:fillRect/>
          </a:stretch>
        </p:blipFill>
        <p:spPr bwMode="auto">
          <a:xfrm>
            <a:off x="3000375" y="1371600"/>
            <a:ext cx="6143625" cy="5181600"/>
          </a:xfrm>
          <a:prstGeom prst="rect">
            <a:avLst/>
          </a:prstGeom>
          <a:noFill/>
          <a:ln w="9525">
            <a:noFill/>
            <a:miter lim="800000"/>
            <a:headEnd/>
            <a:tailEnd/>
          </a:ln>
          <a:effectLst/>
        </p:spPr>
      </p:pic>
      <p:sp>
        <p:nvSpPr>
          <p:cNvPr id="3" name="TextBox 2"/>
          <p:cNvSpPr txBox="1"/>
          <p:nvPr/>
        </p:nvSpPr>
        <p:spPr>
          <a:xfrm>
            <a:off x="0" y="304800"/>
            <a:ext cx="9144000" cy="646331"/>
          </a:xfrm>
          <a:prstGeom prst="rect">
            <a:avLst/>
          </a:prstGeom>
          <a:noFill/>
        </p:spPr>
        <p:txBody>
          <a:bodyPr wrap="square" rtlCol="0">
            <a:spAutoFit/>
          </a:bodyPr>
          <a:lstStyle/>
          <a:p>
            <a:pPr algn="ctr"/>
            <a:r>
              <a:rPr lang="en-US" sz="3600" b="1" dirty="0" smtClean="0">
                <a:solidFill>
                  <a:srgbClr val="000000"/>
                </a:solidFill>
              </a:rPr>
              <a:t>Peruvian R/V Jose </a:t>
            </a:r>
            <a:r>
              <a:rPr lang="en-US" sz="3600" b="1" dirty="0" err="1" smtClean="0">
                <a:solidFill>
                  <a:srgbClr val="000000"/>
                </a:solidFill>
              </a:rPr>
              <a:t>Olaya</a:t>
            </a:r>
            <a:endParaRPr lang="en-US" sz="3600" b="1" dirty="0" smtClean="0">
              <a:solidFill>
                <a:srgbClr val="000000"/>
              </a:solidFill>
            </a:endParaRPr>
          </a:p>
        </p:txBody>
      </p:sp>
      <p:sp>
        <p:nvSpPr>
          <p:cNvPr id="5" name="TextBox 4"/>
          <p:cNvSpPr txBox="1"/>
          <p:nvPr/>
        </p:nvSpPr>
        <p:spPr>
          <a:xfrm>
            <a:off x="0" y="1752600"/>
            <a:ext cx="3048000" cy="2963888"/>
          </a:xfrm>
          <a:prstGeom prst="rect">
            <a:avLst/>
          </a:prstGeom>
          <a:noFill/>
        </p:spPr>
        <p:txBody>
          <a:bodyPr wrap="square" rtlCol="0">
            <a:spAutoFit/>
          </a:bodyPr>
          <a:lstStyle/>
          <a:p>
            <a:pPr algn="ctr"/>
            <a:r>
              <a:rPr lang="en-US" sz="2400" b="1" dirty="0" smtClean="0">
                <a:solidFill>
                  <a:srgbClr val="FF0000"/>
                </a:solidFill>
              </a:rPr>
              <a:t>15 day cruise</a:t>
            </a:r>
          </a:p>
          <a:p>
            <a:pPr algn="ctr"/>
            <a:endParaRPr lang="en-US" sz="2400" b="1" dirty="0" smtClean="0">
              <a:solidFill>
                <a:srgbClr val="FF0000"/>
              </a:solidFill>
            </a:endParaRPr>
          </a:p>
          <a:p>
            <a:pPr algn="ctr">
              <a:lnSpc>
                <a:spcPct val="90000"/>
              </a:lnSpc>
            </a:pPr>
            <a:r>
              <a:rPr lang="en-US" sz="2200" b="1" dirty="0" smtClean="0"/>
              <a:t>atmospheric, hydrographic, biogeochemical</a:t>
            </a:r>
          </a:p>
          <a:p>
            <a:pPr algn="ctr">
              <a:lnSpc>
                <a:spcPct val="90000"/>
              </a:lnSpc>
            </a:pPr>
            <a:r>
              <a:rPr lang="en-US" sz="2200" b="1" dirty="0" smtClean="0"/>
              <a:t>and fishery acoustic observations, glider and</a:t>
            </a:r>
            <a:r>
              <a:rPr lang="en-US" sz="2200" b="1" dirty="0" smtClean="0"/>
              <a:t> </a:t>
            </a:r>
            <a:r>
              <a:rPr lang="en-US" sz="2200" b="1" dirty="0" smtClean="0"/>
              <a:t>zooplankton experiments</a:t>
            </a:r>
          </a:p>
        </p:txBody>
      </p:sp>
      <p:sp>
        <p:nvSpPr>
          <p:cNvPr id="6" name="TextBox 5"/>
          <p:cNvSpPr txBox="1"/>
          <p:nvPr/>
        </p:nvSpPr>
        <p:spPr>
          <a:xfrm>
            <a:off x="6501866" y="6488668"/>
            <a:ext cx="2642134" cy="369332"/>
          </a:xfrm>
          <a:prstGeom prst="rect">
            <a:avLst/>
          </a:prstGeom>
          <a:noFill/>
        </p:spPr>
        <p:txBody>
          <a:bodyPr wrap="none" rtlCol="0">
            <a:spAutoFit/>
          </a:bodyPr>
          <a:lstStyle/>
          <a:p>
            <a:r>
              <a:rPr lang="en-US" dirty="0" smtClean="0"/>
              <a:t>Carmen </a:t>
            </a:r>
            <a:r>
              <a:rPr lang="en-US" dirty="0" err="1" smtClean="0"/>
              <a:t>Grados</a:t>
            </a:r>
            <a:r>
              <a:rPr lang="en-US" dirty="0" smtClean="0"/>
              <a:t>, INMARPE</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descr="E:\Photographs\20081028\RF06\DSC07418.JPG"/>
          <p:cNvPicPr>
            <a:picLocks noGrp="1" noChangeAspect="1" noChangeArrowheads="1"/>
          </p:cNvPicPr>
          <p:nvPr>
            <p:ph idx="1"/>
          </p:nvPr>
        </p:nvPicPr>
        <p:blipFill>
          <a:blip r:embed="rId2"/>
          <a:srcRect t="8906" b="8906"/>
          <a:stretch>
            <a:fillRect/>
          </a:stretch>
        </p:blipFill>
        <p:spPr bwMode="auto">
          <a:xfrm>
            <a:off x="-3807" y="0"/>
            <a:ext cx="9147807" cy="6858000"/>
          </a:xfrm>
          <a:prstGeom prst="rect">
            <a:avLst/>
          </a:prstGeom>
          <a:noFill/>
        </p:spPr>
      </p:pic>
      <p:sp>
        <p:nvSpPr>
          <p:cNvPr id="5" name="TextBox 4"/>
          <p:cNvSpPr txBox="1"/>
          <p:nvPr/>
        </p:nvSpPr>
        <p:spPr>
          <a:xfrm>
            <a:off x="1676400" y="304800"/>
            <a:ext cx="5562600" cy="830997"/>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en-US" sz="4800" b="1" dirty="0" smtClean="0"/>
              <a:t>Summary</a:t>
            </a:r>
            <a:endParaRPr lang="en-US" sz="4800" b="1" dirty="0"/>
          </a:p>
        </p:txBody>
      </p:sp>
      <p:sp>
        <p:nvSpPr>
          <p:cNvPr id="6" name="TextBox 5"/>
          <p:cNvSpPr txBox="1"/>
          <p:nvPr/>
        </p:nvSpPr>
        <p:spPr>
          <a:xfrm>
            <a:off x="381000" y="1371600"/>
            <a:ext cx="8382000" cy="4647426"/>
          </a:xfrm>
          <a:prstGeom prst="rect">
            <a:avLst/>
          </a:prstGeom>
          <a:noFill/>
          <a:effectLst>
            <a:outerShdw blurRad="50800" dist="38100" dir="5400000" algn="t" rotWithShape="0">
              <a:prstClr val="black">
                <a:alpha val="40000"/>
              </a:prstClr>
            </a:outerShdw>
          </a:effectLst>
        </p:spPr>
        <p:txBody>
          <a:bodyPr wrap="square" rtlCol="0">
            <a:spAutoFit/>
          </a:bodyPr>
          <a:lstStyle/>
          <a:p>
            <a:pPr>
              <a:buFont typeface="Arial" pitchFamily="34" charset="0"/>
              <a:buChar char="•"/>
            </a:pPr>
            <a:r>
              <a:rPr lang="en-US" sz="4000" b="1" dirty="0" smtClean="0">
                <a:solidFill>
                  <a:schemeClr val="bg1"/>
                </a:solidFill>
              </a:rPr>
              <a:t> </a:t>
            </a:r>
            <a:r>
              <a:rPr lang="en-US" sz="3600" b="1" dirty="0" smtClean="0"/>
              <a:t>VOCALS-</a:t>
            </a:r>
            <a:r>
              <a:rPr lang="en-US" sz="3600" b="1" dirty="0" err="1" smtClean="0"/>
              <a:t>REx</a:t>
            </a:r>
            <a:r>
              <a:rPr lang="en-US" sz="3600" b="1" dirty="0" smtClean="0"/>
              <a:t> yielding excellent datasets for hypothesis testing and for evaluation of process and large-scale models</a:t>
            </a:r>
          </a:p>
          <a:p>
            <a:endParaRPr lang="en-US" b="1" dirty="0" smtClean="0">
              <a:solidFill>
                <a:schemeClr val="bg1"/>
              </a:solidFill>
            </a:endParaRPr>
          </a:p>
          <a:p>
            <a:pPr>
              <a:buFont typeface="Arial" pitchFamily="34" charset="0"/>
              <a:buChar char="•"/>
            </a:pPr>
            <a:r>
              <a:rPr lang="en-US" sz="4000" b="1" dirty="0" smtClean="0">
                <a:solidFill>
                  <a:schemeClr val="bg1"/>
                </a:solidFill>
              </a:rPr>
              <a:t> </a:t>
            </a:r>
            <a:r>
              <a:rPr lang="en-US" sz="3600" b="1" dirty="0" smtClean="0">
                <a:solidFill>
                  <a:schemeClr val="bg1"/>
                </a:solidFill>
              </a:rPr>
              <a:t>VOCALS Data and Modeling Workshop to be held July 12-14 2009, Seattle</a:t>
            </a:r>
          </a:p>
          <a:p>
            <a:pPr>
              <a:buFont typeface="Arial" pitchFamily="34" charset="0"/>
              <a:buChar char="•"/>
            </a:pPr>
            <a:endParaRPr lang="en-US" b="1" dirty="0" smtClean="0">
              <a:solidFill>
                <a:schemeClr val="bg1"/>
              </a:solidFill>
            </a:endParaRPr>
          </a:p>
          <a:p>
            <a:pPr>
              <a:buFont typeface="Arial" pitchFamily="34" charset="0"/>
              <a:buChar char="•"/>
            </a:pPr>
            <a:r>
              <a:rPr lang="en-US" sz="3600" b="1" dirty="0" smtClean="0">
                <a:solidFill>
                  <a:schemeClr val="bg1"/>
                </a:solidFill>
              </a:rPr>
              <a:t> Tremendous thank you to all involved in planning, funding, and participation</a:t>
            </a:r>
            <a:endParaRPr lang="en-US" sz="3600" b="1" dirty="0">
              <a:solidFill>
                <a:schemeClr val="bg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title"/>
          </p:nvPr>
        </p:nvSpPr>
        <p:spPr>
          <a:xfrm>
            <a:off x="34925" y="-242888"/>
            <a:ext cx="5113338" cy="1295401"/>
          </a:xfrm>
        </p:spPr>
        <p:txBody>
          <a:bodyPr/>
          <a:lstStyle/>
          <a:p>
            <a:pPr eaLnBrk="1" hangingPunct="1"/>
            <a:r>
              <a:rPr lang="en-US" b="1" smtClean="0"/>
              <a:t>Models in VOCALS</a:t>
            </a:r>
            <a:endParaRPr lang="en-US" smtClean="0"/>
          </a:p>
        </p:txBody>
      </p:sp>
      <p:pic>
        <p:nvPicPr>
          <p:cNvPr id="11267" name="Picture 4" descr="mase27_clw"/>
          <p:cNvPicPr>
            <a:picLocks noChangeAspect="1" noChangeArrowheads="1"/>
          </p:cNvPicPr>
          <p:nvPr/>
        </p:nvPicPr>
        <p:blipFill>
          <a:blip r:embed="rId3"/>
          <a:srcRect l="4465" t="28577" r="1674" b="1115"/>
          <a:stretch>
            <a:fillRect/>
          </a:stretch>
        </p:blipFill>
        <p:spPr bwMode="auto">
          <a:xfrm>
            <a:off x="533400" y="3581400"/>
            <a:ext cx="3886200" cy="2901950"/>
          </a:xfrm>
          <a:prstGeom prst="rect">
            <a:avLst/>
          </a:prstGeom>
          <a:noFill/>
          <a:ln w="9525">
            <a:noFill/>
            <a:miter lim="800000"/>
            <a:headEnd/>
            <a:tailEnd/>
          </a:ln>
        </p:spPr>
      </p:pic>
      <p:pic>
        <p:nvPicPr>
          <p:cNvPr id="11268" name="Picture 7" descr="sstuv"/>
          <p:cNvPicPr>
            <a:picLocks noChangeAspect="1" noChangeArrowheads="1"/>
          </p:cNvPicPr>
          <p:nvPr/>
        </p:nvPicPr>
        <p:blipFill>
          <a:blip r:embed="rId4"/>
          <a:srcRect/>
          <a:stretch>
            <a:fillRect/>
          </a:stretch>
        </p:blipFill>
        <p:spPr bwMode="auto">
          <a:xfrm>
            <a:off x="6096000" y="115888"/>
            <a:ext cx="2768600" cy="3289300"/>
          </a:xfrm>
          <a:prstGeom prst="rect">
            <a:avLst/>
          </a:prstGeom>
          <a:noFill/>
          <a:ln w="9525">
            <a:solidFill>
              <a:srgbClr val="000000"/>
            </a:solidFill>
            <a:miter lim="800000"/>
            <a:headEnd/>
            <a:tailEnd/>
          </a:ln>
        </p:spPr>
      </p:pic>
      <p:sp>
        <p:nvSpPr>
          <p:cNvPr id="11269" name="Line 8"/>
          <p:cNvSpPr>
            <a:spLocks noChangeShapeType="1"/>
          </p:cNvSpPr>
          <p:nvPr/>
        </p:nvSpPr>
        <p:spPr bwMode="auto">
          <a:xfrm rot="825873" flipH="1">
            <a:off x="4856163" y="2525713"/>
            <a:ext cx="1054100" cy="1054100"/>
          </a:xfrm>
          <a:prstGeom prst="line">
            <a:avLst/>
          </a:prstGeom>
          <a:noFill/>
          <a:ln w="63500">
            <a:solidFill>
              <a:srgbClr val="232699"/>
            </a:solidFill>
            <a:round/>
            <a:headEnd/>
            <a:tailEnd type="triangle" w="med" len="med"/>
          </a:ln>
        </p:spPr>
        <p:txBody>
          <a:bodyPr wrap="none" anchor="ctr"/>
          <a:lstStyle/>
          <a:p>
            <a:endParaRPr lang="en-US"/>
          </a:p>
        </p:txBody>
      </p:sp>
      <p:sp>
        <p:nvSpPr>
          <p:cNvPr id="11270" name="Text Box 10"/>
          <p:cNvSpPr txBox="1">
            <a:spLocks noChangeArrowheads="1"/>
          </p:cNvSpPr>
          <p:nvPr/>
        </p:nvSpPr>
        <p:spPr bwMode="auto">
          <a:xfrm>
            <a:off x="7315200" y="381000"/>
            <a:ext cx="1079500" cy="457200"/>
          </a:xfrm>
          <a:prstGeom prst="rect">
            <a:avLst/>
          </a:prstGeom>
          <a:noFill/>
          <a:ln w="9525">
            <a:noFill/>
            <a:miter lim="800000"/>
            <a:headEnd/>
            <a:tailEnd/>
          </a:ln>
        </p:spPr>
        <p:txBody>
          <a:bodyPr wrap="none">
            <a:spAutoFit/>
          </a:bodyPr>
          <a:lstStyle/>
          <a:p>
            <a:r>
              <a:rPr lang="en-US" b="1" dirty="0">
                <a:solidFill>
                  <a:srgbClr val="760105"/>
                </a:solidFill>
                <a:latin typeface="Tahoma" charset="0"/>
              </a:rPr>
              <a:t>RAMS</a:t>
            </a:r>
            <a:endParaRPr lang="en-US" dirty="0"/>
          </a:p>
        </p:txBody>
      </p:sp>
      <p:sp>
        <p:nvSpPr>
          <p:cNvPr id="11271" name="Text Box 12"/>
          <p:cNvSpPr txBox="1">
            <a:spLocks noChangeArrowheads="1"/>
          </p:cNvSpPr>
          <p:nvPr/>
        </p:nvSpPr>
        <p:spPr bwMode="auto">
          <a:xfrm>
            <a:off x="6629400" y="1676400"/>
            <a:ext cx="1104900" cy="457200"/>
          </a:xfrm>
          <a:prstGeom prst="rect">
            <a:avLst/>
          </a:prstGeom>
          <a:noFill/>
          <a:ln w="9525">
            <a:noFill/>
            <a:miter lim="800000"/>
            <a:headEnd/>
            <a:tailEnd/>
          </a:ln>
        </p:spPr>
        <p:txBody>
          <a:bodyPr wrap="none">
            <a:spAutoFit/>
          </a:bodyPr>
          <a:lstStyle/>
          <a:p>
            <a:r>
              <a:rPr lang="en-US" b="1">
                <a:solidFill>
                  <a:schemeClr val="bg1"/>
                </a:solidFill>
                <a:latin typeface="Tahoma" charset="0"/>
              </a:rPr>
              <a:t>ROMS</a:t>
            </a:r>
            <a:endParaRPr lang="en-US"/>
          </a:p>
        </p:txBody>
      </p:sp>
      <p:grpSp>
        <p:nvGrpSpPr>
          <p:cNvPr id="2" name="Group 15"/>
          <p:cNvGrpSpPr>
            <a:grpSpLocks/>
          </p:cNvGrpSpPr>
          <p:nvPr/>
        </p:nvGrpSpPr>
        <p:grpSpPr bwMode="auto">
          <a:xfrm>
            <a:off x="228600" y="1066800"/>
            <a:ext cx="4062413" cy="2054225"/>
            <a:chOff x="228599" y="765175"/>
            <a:chExt cx="4062027" cy="2054225"/>
          </a:xfrm>
        </p:grpSpPr>
        <p:pic>
          <p:nvPicPr>
            <p:cNvPr id="11278" name="Picture 6"/>
            <p:cNvPicPr>
              <a:picLocks noChangeAspect="1" noChangeArrowheads="1"/>
            </p:cNvPicPr>
            <p:nvPr/>
          </p:nvPicPr>
          <p:blipFill>
            <a:blip r:embed="rId5"/>
            <a:srcRect/>
            <a:stretch>
              <a:fillRect/>
            </a:stretch>
          </p:blipFill>
          <p:spPr bwMode="auto">
            <a:xfrm>
              <a:off x="228599" y="765175"/>
              <a:ext cx="4062027" cy="2054225"/>
            </a:xfrm>
            <a:prstGeom prst="rect">
              <a:avLst/>
            </a:prstGeom>
            <a:noFill/>
            <a:ln w="9525">
              <a:noFill/>
              <a:miter lim="800000"/>
              <a:headEnd/>
              <a:tailEnd/>
            </a:ln>
          </p:spPr>
        </p:pic>
        <p:sp>
          <p:nvSpPr>
            <p:cNvPr id="11279" name="Text Box 11"/>
            <p:cNvSpPr txBox="1">
              <a:spLocks noChangeArrowheads="1"/>
            </p:cNvSpPr>
            <p:nvPr/>
          </p:nvSpPr>
          <p:spPr bwMode="auto">
            <a:xfrm>
              <a:off x="685800" y="914400"/>
              <a:ext cx="942975" cy="396875"/>
            </a:xfrm>
            <a:prstGeom prst="rect">
              <a:avLst/>
            </a:prstGeom>
            <a:noFill/>
            <a:ln w="9525">
              <a:noFill/>
              <a:miter lim="800000"/>
              <a:headEnd/>
              <a:tailEnd/>
            </a:ln>
          </p:spPr>
          <p:txBody>
            <a:bodyPr wrap="none">
              <a:spAutoFit/>
            </a:bodyPr>
            <a:lstStyle/>
            <a:p>
              <a:r>
                <a:rPr lang="en-US" sz="2000" b="1">
                  <a:solidFill>
                    <a:srgbClr val="FFF811"/>
                  </a:solidFill>
                  <a:latin typeface="Tahoma" charset="0"/>
                </a:rPr>
                <a:t>AGCM</a:t>
              </a:r>
              <a:endParaRPr lang="en-US" sz="2000"/>
            </a:p>
          </p:txBody>
        </p:sp>
        <p:sp>
          <p:nvSpPr>
            <p:cNvPr id="11280" name="Text Box 13"/>
            <p:cNvSpPr txBox="1">
              <a:spLocks noChangeArrowheads="1"/>
            </p:cNvSpPr>
            <p:nvPr/>
          </p:nvSpPr>
          <p:spPr bwMode="auto">
            <a:xfrm>
              <a:off x="1752600" y="1447800"/>
              <a:ext cx="1079500" cy="396875"/>
            </a:xfrm>
            <a:prstGeom prst="rect">
              <a:avLst/>
            </a:prstGeom>
            <a:noFill/>
            <a:ln w="9525">
              <a:noFill/>
              <a:miter lim="800000"/>
              <a:headEnd/>
              <a:tailEnd/>
            </a:ln>
          </p:spPr>
          <p:txBody>
            <a:bodyPr>
              <a:spAutoFit/>
            </a:bodyPr>
            <a:lstStyle/>
            <a:p>
              <a:r>
                <a:rPr lang="en-US" sz="2000" b="1">
                  <a:solidFill>
                    <a:srgbClr val="232699"/>
                  </a:solidFill>
                  <a:latin typeface="Tahoma" charset="0"/>
                </a:rPr>
                <a:t>OGCM</a:t>
              </a:r>
              <a:endParaRPr lang="en-US" sz="2000"/>
            </a:p>
          </p:txBody>
        </p:sp>
      </p:grpSp>
      <p:sp>
        <p:nvSpPr>
          <p:cNvPr id="11273" name="Line 14"/>
          <p:cNvSpPr>
            <a:spLocks noChangeShapeType="1"/>
          </p:cNvSpPr>
          <p:nvPr/>
        </p:nvSpPr>
        <p:spPr bwMode="auto">
          <a:xfrm flipV="1">
            <a:off x="4419600" y="1752600"/>
            <a:ext cx="1371600" cy="46038"/>
          </a:xfrm>
          <a:prstGeom prst="line">
            <a:avLst/>
          </a:prstGeom>
          <a:noFill/>
          <a:ln w="82550">
            <a:solidFill>
              <a:srgbClr val="FF022A"/>
            </a:solidFill>
            <a:round/>
            <a:headEnd type="triangle" w="med" len="med"/>
            <a:tailEnd type="triangle" w="med" len="med"/>
          </a:ln>
        </p:spPr>
        <p:txBody>
          <a:bodyPr wrap="none" anchor="ctr"/>
          <a:lstStyle/>
          <a:p>
            <a:endParaRPr lang="en-US"/>
          </a:p>
        </p:txBody>
      </p:sp>
      <p:sp>
        <p:nvSpPr>
          <p:cNvPr id="11274" name="Text Box 15"/>
          <p:cNvSpPr txBox="1">
            <a:spLocks noChangeArrowheads="1"/>
          </p:cNvSpPr>
          <p:nvPr/>
        </p:nvSpPr>
        <p:spPr bwMode="auto">
          <a:xfrm>
            <a:off x="1981200" y="5943600"/>
            <a:ext cx="2724150" cy="708025"/>
          </a:xfrm>
          <a:prstGeom prst="rect">
            <a:avLst/>
          </a:prstGeom>
          <a:noFill/>
          <a:ln w="9525">
            <a:noFill/>
            <a:miter lim="800000"/>
            <a:headEnd/>
            <a:tailEnd/>
          </a:ln>
        </p:spPr>
        <p:txBody>
          <a:bodyPr wrap="none">
            <a:spAutoFit/>
          </a:bodyPr>
          <a:lstStyle/>
          <a:p>
            <a:r>
              <a:rPr lang="en-US" sz="2000" b="1">
                <a:latin typeface="Calibri" pitchFamily="34" charset="0"/>
              </a:rPr>
              <a:t>Large Eddy Simulation</a:t>
            </a:r>
          </a:p>
          <a:p>
            <a:r>
              <a:rPr lang="en-US" sz="2000" b="1">
                <a:latin typeface="Calibri" pitchFamily="34" charset="0"/>
              </a:rPr>
              <a:t>Cloud Resolving Models</a:t>
            </a:r>
            <a:endParaRPr lang="en-US" sz="2000">
              <a:latin typeface="Calibri" pitchFamily="34" charset="0"/>
            </a:endParaRPr>
          </a:p>
        </p:txBody>
      </p:sp>
      <p:pic>
        <p:nvPicPr>
          <p:cNvPr id="11275" name="Picture 17" descr="test4"/>
          <p:cNvPicPr>
            <a:picLocks noChangeAspect="1" noChangeArrowheads="1"/>
          </p:cNvPicPr>
          <p:nvPr/>
        </p:nvPicPr>
        <p:blipFill>
          <a:blip r:embed="rId6"/>
          <a:srcRect/>
          <a:stretch>
            <a:fillRect/>
          </a:stretch>
        </p:blipFill>
        <p:spPr bwMode="auto">
          <a:xfrm>
            <a:off x="5257800" y="3657600"/>
            <a:ext cx="3422650" cy="3200400"/>
          </a:xfrm>
          <a:prstGeom prst="rect">
            <a:avLst/>
          </a:prstGeom>
          <a:noFill/>
          <a:ln w="9525">
            <a:noFill/>
            <a:miter lim="800000"/>
            <a:headEnd/>
            <a:tailEnd/>
          </a:ln>
        </p:spPr>
      </p:pic>
      <p:sp>
        <p:nvSpPr>
          <p:cNvPr id="11276" name="Text Box 18"/>
          <p:cNvSpPr txBox="1">
            <a:spLocks noChangeArrowheads="1"/>
          </p:cNvSpPr>
          <p:nvPr/>
        </p:nvSpPr>
        <p:spPr bwMode="auto">
          <a:xfrm>
            <a:off x="5791200" y="3886200"/>
            <a:ext cx="1295400" cy="708025"/>
          </a:xfrm>
          <a:prstGeom prst="rect">
            <a:avLst/>
          </a:prstGeom>
          <a:noFill/>
          <a:ln w="9525">
            <a:noFill/>
            <a:miter lim="800000"/>
            <a:headEnd/>
            <a:tailEnd/>
          </a:ln>
        </p:spPr>
        <p:txBody>
          <a:bodyPr>
            <a:spAutoFit/>
          </a:bodyPr>
          <a:lstStyle/>
          <a:p>
            <a:pPr>
              <a:spcBef>
                <a:spcPct val="50000"/>
              </a:spcBef>
            </a:pPr>
            <a:r>
              <a:rPr lang="en-US" sz="2000" b="1">
                <a:solidFill>
                  <a:srgbClr val="7C0016"/>
                </a:solidFill>
                <a:latin typeface="Calibri" pitchFamily="34" charset="0"/>
              </a:rPr>
              <a:t>Trajectory Models</a:t>
            </a:r>
            <a:endParaRPr lang="en-US" sz="2000">
              <a:latin typeface="Calibri" pitchFamily="34" charset="0"/>
            </a:endParaRPr>
          </a:p>
        </p:txBody>
      </p:sp>
      <p:sp>
        <p:nvSpPr>
          <p:cNvPr id="11277" name="Line 9"/>
          <p:cNvSpPr>
            <a:spLocks noChangeShapeType="1"/>
          </p:cNvSpPr>
          <p:nvPr/>
        </p:nvSpPr>
        <p:spPr bwMode="auto">
          <a:xfrm flipH="1">
            <a:off x="7239000" y="3048000"/>
            <a:ext cx="152400" cy="762000"/>
          </a:xfrm>
          <a:prstGeom prst="line">
            <a:avLst/>
          </a:prstGeom>
          <a:noFill/>
          <a:ln w="50800">
            <a:solidFill>
              <a:srgbClr val="760105"/>
            </a:solidFill>
            <a:round/>
            <a:headEnd/>
            <a:tailEnd type="triangle" w="med" len="med"/>
          </a:ln>
        </p:spPr>
        <p:txBody>
          <a:bodyPr wrap="none" anchor="ct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6905</TotalTime>
  <Words>1053</Words>
  <Application>Microsoft Office PowerPoint</Application>
  <PresentationFormat>On-screen Show (4:3)</PresentationFormat>
  <Paragraphs>226</Paragraphs>
  <Slides>29</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1" baseType="lpstr">
      <vt:lpstr>Office Theme</vt:lpstr>
      <vt:lpstr>Photo Editor Photo</vt:lpstr>
      <vt:lpstr>Slide 1</vt:lpstr>
      <vt:lpstr>Slide 2</vt:lpstr>
      <vt:lpstr>Slide 3</vt:lpstr>
      <vt:lpstr>Oceanic processes</vt:lpstr>
      <vt:lpstr>Atmospheric processes</vt:lpstr>
      <vt:lpstr>Slide 6</vt:lpstr>
      <vt:lpstr>VOCALS-REx Platforms</vt:lpstr>
      <vt:lpstr>VOCALS-REx Study Region</vt:lpstr>
      <vt:lpstr>VOCALS Regional Experiment (REx)</vt:lpstr>
      <vt:lpstr>Slide 10</vt:lpstr>
      <vt:lpstr>Slide 11</vt:lpstr>
      <vt:lpstr>Operational Centers  BMRC Australia CPTEC Brazil ECMWF Int.  JMA Japan  NCEP US  UKMO UK</vt:lpstr>
      <vt:lpstr>Precipitation and cloud mesoscale organization</vt:lpstr>
      <vt:lpstr>Slide 14</vt:lpstr>
      <vt:lpstr>Boundary cells</vt:lpstr>
      <vt:lpstr>Unprecedented observations of cloud and precipitation structure</vt:lpstr>
      <vt:lpstr>Iquique [20oS, 70oW] GAUS Station Twin Otter Aircraft</vt:lpstr>
      <vt:lpstr>Slide 18</vt:lpstr>
      <vt:lpstr>PAPOSO  25oS, 70.3oW; 690m altitude (upper site)</vt:lpstr>
      <vt:lpstr>20oS Missions</vt:lpstr>
      <vt:lpstr>Collaborative 20oS Missions with UK BAe-146 and Dornier 228</vt:lpstr>
      <vt:lpstr>Slide 22</vt:lpstr>
      <vt:lpstr>Slide 23</vt:lpstr>
      <vt:lpstr>Slide 24</vt:lpstr>
      <vt:lpstr>Slide 25</vt:lpstr>
      <vt:lpstr>Slide 26</vt:lpstr>
      <vt:lpstr>Slide 27</vt:lpstr>
      <vt:lpstr>Slide 28</vt:lpstr>
      <vt:lpstr>Models in VOCALS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Robert Wood</dc:creator>
  <cp:lastModifiedBy> </cp:lastModifiedBy>
  <cp:revision>123</cp:revision>
  <dcterms:created xsi:type="dcterms:W3CDTF">2008-08-17T19:44:51Z</dcterms:created>
  <dcterms:modified xsi:type="dcterms:W3CDTF">2009-01-12T15:25:23Z</dcterms:modified>
</cp:coreProperties>
</file>