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83" r:id="rId2"/>
    <p:sldId id="386" r:id="rId3"/>
    <p:sldId id="389" r:id="rId4"/>
    <p:sldId id="393" r:id="rId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8" autoAdjust="0"/>
  </p:normalViewPr>
  <p:slideViewPr>
    <p:cSldViewPr>
      <p:cViewPr>
        <p:scale>
          <a:sx n="70" d="100"/>
          <a:sy n="70" d="100"/>
        </p:scale>
        <p:origin x="-1164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B2CB7FB-98FA-4886-B6E2-996513FDE88F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19D8E74-78D0-4FEF-B127-711584B298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610BB-6C32-4B22-A29C-8AC48F953363}" type="datetimeFigureOut">
              <a:rPr lang="en-US" smtClean="0"/>
              <a:pPr/>
              <a:t>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SF_C130_Front.jpg"/>
          <p:cNvPicPr>
            <a:picLocks noChangeAspect="1"/>
          </p:cNvPicPr>
          <p:nvPr/>
        </p:nvPicPr>
        <p:blipFill>
          <a:blip r:embed="rId2" cstate="print"/>
          <a:srcRect t="8229" b="13716"/>
          <a:stretch>
            <a:fillRect/>
          </a:stretch>
        </p:blipFill>
        <p:spPr>
          <a:xfrm>
            <a:off x="0" y="0"/>
            <a:ext cx="9144000" cy="260048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943600" y="65532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Photo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courtesy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Carly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Calvin, NCAR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775" y="76200"/>
            <a:ext cx="4848225" cy="71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NSF C-130 Platform Report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Robert Wood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752600" y="2590800"/>
            <a:ext cx="73914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(a) 20</a:t>
            </a:r>
            <a:r>
              <a:rPr kumimoji="0" lang="en-US" sz="17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 Cross-Sections  [4 full missions+5</a:t>
            </a:r>
            <a:r>
              <a:rPr kumimoji="0" lang="en-US" sz="1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partial missions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]</a:t>
            </a:r>
          </a:p>
          <a:p>
            <a:pPr marL="1371600" marR="0" lvl="2" indent="-51435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 to characterize structure of MBL, aerosols, clouds along the 20</a:t>
            </a:r>
            <a:r>
              <a:rPr kumimoji="0" lang="en-US" sz="1500" b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</a:t>
            </a:r>
            <a:r>
              <a:rPr kumimoji="0" lang="en-US" sz="15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 parallel from 72-85</a:t>
            </a:r>
            <a:r>
              <a:rPr kumimoji="0" lang="en-US" sz="1500" b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</a:t>
            </a:r>
            <a:r>
              <a:rPr kumimoji="0" lang="en-US" sz="15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</a:t>
            </a:r>
          </a:p>
          <a:p>
            <a:pPr marL="1371600" marR="0" lvl="2" indent="-514350" algn="l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5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 collaborative (RHB, BAe-146, Do-228, G-1)</a:t>
            </a:r>
            <a:endParaRPr kumimoji="0" lang="en-US" sz="15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(b) POC Drift missions [5 missions including 1</a:t>
            </a:r>
            <a:r>
              <a:rPr kumimoji="0" lang="en-US" sz="1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POC </a:t>
            </a:r>
            <a:r>
              <a:rPr kumimoji="0" lang="en-US" sz="17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Lagrangian</a:t>
            </a:r>
            <a:r>
              <a:rPr kumimoji="0" lang="en-US" sz="1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with BAe-146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]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	</a:t>
            </a:r>
            <a:r>
              <a:rPr lang="en-US" sz="1500" noProof="0" dirty="0" smtClean="0"/>
              <a:t>   </a:t>
            </a:r>
            <a:r>
              <a:rPr kumimoji="0" lang="en-US" sz="15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 investigate structure of boundary between</a:t>
            </a:r>
            <a:r>
              <a:rPr kumimoji="0" lang="en-US" sz="15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5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closed and open cellular stratocumulus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(c) Pollution Surveys [2 missions total]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500" dirty="0" smtClean="0"/>
              <a:t>	  - coast-parallel surveys to 30</a:t>
            </a:r>
            <a:r>
              <a:rPr lang="en-US" sz="1500" baseline="30000" dirty="0" smtClean="0"/>
              <a:t>o</a:t>
            </a:r>
            <a:r>
              <a:rPr lang="en-US" sz="1500" dirty="0" smtClean="0"/>
              <a:t>S to study how pollutants are transported into the MBL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38400" y="4800600"/>
            <a:ext cx="67056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RAF instruments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Microphysics, Turbulence, Thermodynamics suite, Radiation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Special Remote sensing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Wyoming Cloud Radar (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zenith+nadir+slant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Cloud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Lidar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(zenith), Microwave radiometer (GVR, 183 GHz, zenith)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Special Chemistry/aerosols/clouds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CCN, CVI,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Streakers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Giant CCN, Special CN counters (+ultrafine), LDMA, RDMA, Aerosol Mass Spec, volatility,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nephelometer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SP2/PSAP, DMS/SO</a:t>
            </a:r>
            <a:r>
              <a:rPr kumimoji="0" lang="en-US" sz="1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,Cloud water collector, CO/O</a:t>
            </a:r>
            <a:r>
              <a:rPr kumimoji="0" lang="en-US" sz="1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fast FSSP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276600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MISSIONS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5486400"/>
            <a:ext cx="2055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INSTRUMENTS</a:t>
            </a:r>
            <a:endParaRPr lang="en-US" sz="24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04800" y="4724400"/>
            <a:ext cx="84582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300"/>
            <a:ext cx="30480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</a:rPr>
              <a:t>20</a:t>
            </a:r>
            <a:r>
              <a:rPr lang="en-US" sz="3200" b="1" baseline="30000" dirty="0" smtClean="0">
                <a:latin typeface="+mn-lt"/>
              </a:rPr>
              <a:t>o</a:t>
            </a:r>
            <a:r>
              <a:rPr lang="en-US" sz="3200" b="1" dirty="0" smtClean="0">
                <a:latin typeface="+mn-lt"/>
              </a:rPr>
              <a:t>S Missions</a:t>
            </a:r>
            <a:endParaRPr lang="en-US" sz="3200" b="1" dirty="0">
              <a:latin typeface="+mn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28600" y="828675"/>
            <a:ext cx="4447856" cy="1841172"/>
            <a:chOff x="228600" y="828675"/>
            <a:chExt cx="4447856" cy="1841172"/>
          </a:xfrm>
        </p:grpSpPr>
        <p:pic>
          <p:nvPicPr>
            <p:cNvPr id="5" name="Picture 4" descr="RF04_MODIS_Terra_Overlay.jpg"/>
            <p:cNvPicPr>
              <a:picLocks noChangeAspect="1"/>
            </p:cNvPicPr>
            <p:nvPr/>
          </p:nvPicPr>
          <p:blipFill>
            <a:blip r:embed="rId2"/>
            <a:srcRect b="34286"/>
            <a:stretch>
              <a:fillRect/>
            </a:stretch>
          </p:blipFill>
          <p:spPr>
            <a:xfrm>
              <a:off x="228600" y="828675"/>
              <a:ext cx="4114800" cy="184117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9600" y="1285875"/>
              <a:ext cx="1066800" cy="307777"/>
            </a:xfrm>
            <a:prstGeom prst="rect">
              <a:avLst/>
            </a:prstGeom>
            <a:solidFill>
              <a:schemeClr val="tx1">
                <a:alpha val="34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20</a:t>
              </a:r>
              <a:r>
                <a:rPr lang="en-US" sz="1400" b="1" baseline="30000" dirty="0" smtClean="0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S/85</a:t>
              </a:r>
              <a:r>
                <a:rPr lang="en-US" sz="1400" b="1" baseline="30000" dirty="0" smtClean="0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</a:rPr>
                <a:t>W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1321855">
              <a:off x="1642469" y="1550601"/>
              <a:ext cx="30339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isometricBottomDown"/>
                <a:lightRig rig="threePt" dir="t"/>
              </a:scene3d>
              <a:sp3d z="31750"/>
            </a:bodyPr>
            <a:lstStyle/>
            <a:p>
              <a:r>
                <a:rPr lang="en-US" sz="2400" b="1" dirty="0" smtClean="0">
                  <a:latin typeface="Calibri" pitchFamily="34" charset="0"/>
                </a:rPr>
                <a:t>20</a:t>
              </a:r>
              <a:r>
                <a:rPr lang="en-US" sz="2400" b="1" baseline="30000" dirty="0" smtClean="0">
                  <a:latin typeface="Calibri" pitchFamily="34" charset="0"/>
                </a:rPr>
                <a:t>o</a:t>
              </a:r>
              <a:r>
                <a:rPr lang="en-US" sz="2400" b="1" dirty="0" smtClean="0">
                  <a:latin typeface="Calibri" pitchFamily="34" charset="0"/>
                </a:rPr>
                <a:t>S parallel</a:t>
              </a:r>
              <a:endParaRPr lang="en-US" sz="2400" b="1" dirty="0">
                <a:latin typeface="Calibri" pitchFamily="34" charset="0"/>
              </a:endParaRPr>
            </a:p>
          </p:txBody>
        </p:sp>
      </p:grpSp>
      <p:pic>
        <p:nvPicPr>
          <p:cNvPr id="18" name="Picture 17" descr="LonAltRHUMrf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48200"/>
            <a:ext cx="9144000" cy="19648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6275" y="4648200"/>
            <a:ext cx="476412" cy="18760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92000"/>
              </a:lnSpc>
            </a:pPr>
            <a:endParaRPr lang="en-US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dirty="0" smtClean="0">
                <a:latin typeface="Calibri" pitchFamily="34" charset="0"/>
              </a:rPr>
              <a:t>2.5</a:t>
            </a:r>
            <a:endParaRPr lang="en-US" sz="18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dirty="0" smtClean="0">
                <a:latin typeface="Calibri" pitchFamily="34" charset="0"/>
              </a:rPr>
              <a:t>2.0</a:t>
            </a:r>
            <a:endParaRPr lang="en-US" sz="18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dirty="0" smtClean="0">
                <a:latin typeface="Calibri" pitchFamily="34" charset="0"/>
              </a:rPr>
              <a:t>1.5</a:t>
            </a:r>
            <a:endParaRPr lang="en-US" sz="18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dirty="0" smtClean="0">
                <a:latin typeface="Calibri" pitchFamily="34" charset="0"/>
              </a:rPr>
              <a:t>1.0</a:t>
            </a:r>
            <a:endParaRPr lang="en-US" sz="18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dirty="0" smtClean="0">
                <a:latin typeface="Calibri" pitchFamily="34" charset="0"/>
              </a:rPr>
              <a:t>0.5</a:t>
            </a:r>
            <a:endParaRPr lang="en-US" sz="18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0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33600" y="4724400"/>
            <a:ext cx="4535601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bIns="0" rtlCol="0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Relative humidity – very dry free troposphere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47800" y="6417416"/>
            <a:ext cx="7010400" cy="246221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85                                      80                                          75                                          70</a:t>
            </a:r>
            <a:r>
              <a:rPr lang="en-US" sz="1600" b="1" baseline="30000" dirty="0" smtClean="0">
                <a:latin typeface="Calibri" pitchFamily="34" charset="0"/>
              </a:rPr>
              <a:t>o</a:t>
            </a:r>
            <a:r>
              <a:rPr lang="en-US" sz="1600" b="1" dirty="0" smtClean="0">
                <a:latin typeface="Calibri" pitchFamily="34" charset="0"/>
              </a:rPr>
              <a:t>W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543792" y="5510151"/>
            <a:ext cx="5997039" cy="427511"/>
          </a:xfrm>
          <a:custGeom>
            <a:avLst/>
            <a:gdLst>
              <a:gd name="connsiteX0" fmla="*/ 5997039 w 5997039"/>
              <a:gd name="connsiteY0" fmla="*/ 427511 h 427511"/>
              <a:gd name="connsiteX1" fmla="*/ 5248894 w 5997039"/>
              <a:gd name="connsiteY1" fmla="*/ 391885 h 427511"/>
              <a:gd name="connsiteX2" fmla="*/ 4726379 w 5997039"/>
              <a:gd name="connsiteY2" fmla="*/ 356259 h 427511"/>
              <a:gd name="connsiteX3" fmla="*/ 4168239 w 5997039"/>
              <a:gd name="connsiteY3" fmla="*/ 332509 h 427511"/>
              <a:gd name="connsiteX4" fmla="*/ 3693226 w 5997039"/>
              <a:gd name="connsiteY4" fmla="*/ 261257 h 427511"/>
              <a:gd name="connsiteX5" fmla="*/ 3004457 w 5997039"/>
              <a:gd name="connsiteY5" fmla="*/ 213755 h 427511"/>
              <a:gd name="connsiteX6" fmla="*/ 2291938 w 5997039"/>
              <a:gd name="connsiteY6" fmla="*/ 178130 h 427511"/>
              <a:gd name="connsiteX7" fmla="*/ 1520042 w 5997039"/>
              <a:gd name="connsiteY7" fmla="*/ 59376 h 427511"/>
              <a:gd name="connsiteX8" fmla="*/ 890650 w 5997039"/>
              <a:gd name="connsiteY8" fmla="*/ 47501 h 427511"/>
              <a:gd name="connsiteX9" fmla="*/ 0 w 5997039"/>
              <a:gd name="connsiteY9" fmla="*/ 0 h 42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7039" h="427511">
                <a:moveTo>
                  <a:pt x="5997039" y="427511"/>
                </a:moveTo>
                <a:lnTo>
                  <a:pt x="5248894" y="391885"/>
                </a:lnTo>
                <a:cubicBezTo>
                  <a:pt x="5037117" y="380010"/>
                  <a:pt x="4906488" y="366155"/>
                  <a:pt x="4726379" y="356259"/>
                </a:cubicBezTo>
                <a:cubicBezTo>
                  <a:pt x="4546270" y="346363"/>
                  <a:pt x="4340431" y="348343"/>
                  <a:pt x="4168239" y="332509"/>
                </a:cubicBezTo>
                <a:cubicBezTo>
                  <a:pt x="3996047" y="316675"/>
                  <a:pt x="3887190" y="281049"/>
                  <a:pt x="3693226" y="261257"/>
                </a:cubicBezTo>
                <a:cubicBezTo>
                  <a:pt x="3499262" y="241465"/>
                  <a:pt x="3004457" y="213755"/>
                  <a:pt x="3004457" y="213755"/>
                </a:cubicBezTo>
                <a:cubicBezTo>
                  <a:pt x="2770909" y="199901"/>
                  <a:pt x="2539340" y="203860"/>
                  <a:pt x="2291938" y="178130"/>
                </a:cubicBezTo>
                <a:cubicBezTo>
                  <a:pt x="2044536" y="152400"/>
                  <a:pt x="1753590" y="81148"/>
                  <a:pt x="1520042" y="59376"/>
                </a:cubicBezTo>
                <a:cubicBezTo>
                  <a:pt x="1286494" y="37605"/>
                  <a:pt x="1143990" y="57397"/>
                  <a:pt x="890650" y="47501"/>
                </a:cubicBezTo>
                <a:cubicBezTo>
                  <a:pt x="637310" y="37605"/>
                  <a:pt x="318655" y="18802"/>
                  <a:pt x="0" y="0"/>
                </a:cubicBezTo>
              </a:path>
            </a:pathLst>
          </a:cu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11019" y="5521219"/>
            <a:ext cx="117019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height [km]</a:t>
            </a:r>
            <a:endParaRPr lang="en-US" sz="1600" b="1" dirty="0">
              <a:latin typeface="Calibri" pitchFamily="34" charset="0"/>
            </a:endParaRPr>
          </a:p>
        </p:txBody>
      </p:sp>
      <p:pic>
        <p:nvPicPr>
          <p:cNvPr id="24" name="Picture 23" descr="VOCALS_20S_RF03_Oct21_85W_to_73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19400"/>
            <a:ext cx="9144000" cy="17145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62200" y="3505200"/>
            <a:ext cx="4237314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bIns="0" rtlCol="0">
            <a:spAutoFit/>
          </a:bodyPr>
          <a:lstStyle/>
          <a:p>
            <a:r>
              <a:rPr lang="en-US" b="1" dirty="0" smtClean="0">
                <a:latin typeface="Calibri" pitchFamily="34" charset="0"/>
              </a:rPr>
              <a:t>Wyoming cloud radar – widespread drizzle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28" name="Content Placeholder 3" descr="20S_MBL_Depth_regressionlines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4953000" y="152400"/>
            <a:ext cx="3657600" cy="2603419"/>
          </a:xfrm>
        </p:spPr>
      </p:pic>
      <p:sp>
        <p:nvSpPr>
          <p:cNvPr id="29" name="TextBox 28"/>
          <p:cNvSpPr txBox="1"/>
          <p:nvPr/>
        </p:nvSpPr>
        <p:spPr>
          <a:xfrm rot="16200000">
            <a:off x="4232381" y="1330219"/>
            <a:ext cx="117019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height [km]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43310" y="251943"/>
            <a:ext cx="476412" cy="24142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92000"/>
              </a:lnSpc>
            </a:pPr>
            <a:endParaRPr lang="en-US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1600" dirty="0" smtClean="0">
                <a:latin typeface="Calibri" pitchFamily="34" charset="0"/>
              </a:rPr>
              <a:t>2.0</a:t>
            </a:r>
          </a:p>
          <a:p>
            <a:pPr algn="r">
              <a:lnSpc>
                <a:spcPct val="92000"/>
              </a:lnSpc>
            </a:pPr>
            <a:endParaRPr lang="en-US" sz="28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1600" dirty="0" smtClean="0">
                <a:latin typeface="Calibri" pitchFamily="34" charset="0"/>
              </a:rPr>
              <a:t>1.6</a:t>
            </a:r>
          </a:p>
          <a:p>
            <a:pPr algn="r">
              <a:lnSpc>
                <a:spcPct val="92000"/>
              </a:lnSpc>
            </a:pPr>
            <a:endParaRPr lang="en-US" sz="27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1600" dirty="0" smtClean="0">
                <a:latin typeface="Calibri" pitchFamily="34" charset="0"/>
              </a:rPr>
              <a:t>1.2</a:t>
            </a:r>
          </a:p>
          <a:p>
            <a:pPr algn="r">
              <a:lnSpc>
                <a:spcPct val="92000"/>
              </a:lnSpc>
            </a:pPr>
            <a:endParaRPr lang="en-US" sz="2700" dirty="0" smtClean="0">
              <a:latin typeface="Calibri" pitchFamily="34" charset="0"/>
            </a:endParaRPr>
          </a:p>
          <a:p>
            <a:pPr algn="r">
              <a:lnSpc>
                <a:spcPct val="92000"/>
              </a:lnSpc>
            </a:pPr>
            <a:r>
              <a:rPr lang="en-US" sz="1600" dirty="0" smtClean="0">
                <a:latin typeface="Calibri" pitchFamily="34" charset="0"/>
              </a:rPr>
              <a:t>0.8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49883" y="2484912"/>
            <a:ext cx="3513117" cy="246221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86           82          78           74           70</a:t>
            </a:r>
            <a:r>
              <a:rPr lang="en-US" sz="1600" b="1" baseline="30000" dirty="0" smtClean="0">
                <a:latin typeface="Calibri" pitchFamily="34" charset="0"/>
              </a:rPr>
              <a:t>o</a:t>
            </a:r>
            <a:r>
              <a:rPr lang="en-US" sz="1600" b="1" dirty="0" smtClean="0">
                <a:latin typeface="Calibri" pitchFamily="34" charset="0"/>
              </a:rPr>
              <a:t>W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391400" y="609600"/>
            <a:ext cx="685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324600" y="304800"/>
            <a:ext cx="2057400" cy="400110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</a:rPr>
              <a:t>Boundary layer depth</a:t>
            </a:r>
          </a:p>
          <a:p>
            <a:pPr algn="ctr"/>
            <a:r>
              <a:rPr lang="en-US" sz="1200" dirty="0" smtClean="0">
                <a:latin typeface="Calibri" pitchFamily="34" charset="0"/>
              </a:rPr>
              <a:t>[all 20</a:t>
            </a:r>
            <a:r>
              <a:rPr lang="en-US" sz="1200" baseline="30000" dirty="0" smtClean="0">
                <a:latin typeface="Calibri" pitchFamily="34" charset="0"/>
              </a:rPr>
              <a:t>o</a:t>
            </a:r>
            <a:r>
              <a:rPr lang="en-US" sz="1200" dirty="0" smtClean="0">
                <a:latin typeface="Calibri" pitchFamily="34" charset="0"/>
              </a:rPr>
              <a:t>S missions]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43800" y="838200"/>
            <a:ext cx="1278940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/>
              <a:t>remarkable</a:t>
            </a:r>
          </a:p>
          <a:p>
            <a:pPr algn="ctr">
              <a:lnSpc>
                <a:spcPct val="90000"/>
              </a:lnSpc>
            </a:pPr>
            <a:r>
              <a:rPr lang="en-US" b="1" dirty="0" smtClean="0"/>
              <a:t>synoptic </a:t>
            </a:r>
          </a:p>
          <a:p>
            <a:pPr algn="ctr">
              <a:lnSpc>
                <a:spcPct val="90000"/>
              </a:lnSpc>
            </a:pPr>
            <a:r>
              <a:rPr lang="en-US" b="1" dirty="0" smtClean="0"/>
              <a:t>variability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274638"/>
            <a:ext cx="3276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POC Missions</a:t>
            </a:r>
            <a:endParaRPr lang="en-US" b="1" dirty="0"/>
          </a:p>
        </p:txBody>
      </p:sp>
      <p:grpSp>
        <p:nvGrpSpPr>
          <p:cNvPr id="18" name="Group 12"/>
          <p:cNvGrpSpPr/>
          <p:nvPr/>
        </p:nvGrpSpPr>
        <p:grpSpPr>
          <a:xfrm>
            <a:off x="228600" y="152400"/>
            <a:ext cx="5410200" cy="2705944"/>
            <a:chOff x="0" y="2475656"/>
            <a:chExt cx="9144000" cy="4382344"/>
          </a:xfrm>
        </p:grpSpPr>
        <p:pic>
          <p:nvPicPr>
            <p:cNvPr id="19" name="Picture 2" descr="E:\Photographs\20081028\RF06\DSC07463.JPG"/>
            <p:cNvPicPr>
              <a:picLocks noChangeAspect="1" noChangeArrowheads="1"/>
            </p:cNvPicPr>
            <p:nvPr/>
          </p:nvPicPr>
          <p:blipFill>
            <a:blip r:embed="rId2" cstate="print"/>
            <a:srcRect t="36094"/>
            <a:stretch>
              <a:fillRect/>
            </a:stretch>
          </p:blipFill>
          <p:spPr bwMode="auto">
            <a:xfrm>
              <a:off x="0" y="2475656"/>
              <a:ext cx="9144000" cy="4382344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3733800" y="5105400"/>
              <a:ext cx="3740353" cy="54829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z="38100"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Optically thick cell walls</a:t>
              </a:r>
              <a:endParaRPr lang="en-US" sz="16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76800" y="2819400"/>
              <a:ext cx="2072943" cy="847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/>
                <a:t>Optically thin </a:t>
              </a:r>
            </a:p>
            <a:p>
              <a:pPr algn="ctr"/>
              <a:r>
                <a:rPr lang="en-US" sz="1400" b="1" dirty="0" smtClean="0"/>
                <a:t>cell centers</a:t>
              </a:r>
              <a:endParaRPr lang="en-US" sz="1400" b="1" dirty="0"/>
            </a:p>
          </p:txBody>
        </p:sp>
        <p:sp>
          <p:nvSpPr>
            <p:cNvPr id="24" name="Freeform 23"/>
            <p:cNvSpPr/>
            <p:nvPr/>
          </p:nvSpPr>
          <p:spPr>
            <a:xfrm rot="914638">
              <a:off x="4495800" y="3200400"/>
              <a:ext cx="378692" cy="1108364"/>
            </a:xfrm>
            <a:custGeom>
              <a:avLst/>
              <a:gdLst>
                <a:gd name="connsiteX0" fmla="*/ 531092 w 531092"/>
                <a:gd name="connsiteY0" fmla="*/ 0 h 1108364"/>
                <a:gd name="connsiteX1" fmla="*/ 18473 w 531092"/>
                <a:gd name="connsiteY1" fmla="*/ 692727 h 1108364"/>
                <a:gd name="connsiteX2" fmla="*/ 420255 w 531092"/>
                <a:gd name="connsiteY2" fmla="*/ 1108364 h 110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1092" h="1108364">
                  <a:moveTo>
                    <a:pt x="531092" y="0"/>
                  </a:moveTo>
                  <a:cubicBezTo>
                    <a:pt x="284019" y="254000"/>
                    <a:pt x="36946" y="508000"/>
                    <a:pt x="18473" y="692727"/>
                  </a:cubicBezTo>
                  <a:cubicBezTo>
                    <a:pt x="0" y="877454"/>
                    <a:pt x="210127" y="992909"/>
                    <a:pt x="420255" y="1108364"/>
                  </a:cubicBezTo>
                </a:path>
              </a:pathLst>
            </a:cu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11"/>
            <p:cNvGrpSpPr/>
            <p:nvPr/>
          </p:nvGrpSpPr>
          <p:grpSpPr>
            <a:xfrm>
              <a:off x="838200" y="3734249"/>
              <a:ext cx="2438400" cy="532698"/>
              <a:chOff x="3124200" y="1538589"/>
              <a:chExt cx="1676400" cy="291799"/>
            </a:xfrm>
          </p:grpSpPr>
          <p:cxnSp>
            <p:nvCxnSpPr>
              <p:cNvPr id="27" name="Straight Arrow Connector 26"/>
              <p:cNvCxnSpPr/>
              <p:nvPr/>
            </p:nvCxnSpPr>
            <p:spPr>
              <a:xfrm>
                <a:off x="3124200" y="1828800"/>
                <a:ext cx="1676400" cy="158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3595687" y="1538589"/>
                <a:ext cx="743568" cy="273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/>
                  <a:t>10 km</a:t>
                </a:r>
                <a:endParaRPr lang="en-US" sz="1400" b="1" dirty="0"/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228600" y="2895600"/>
            <a:ext cx="586740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latin typeface="Calibri" pitchFamily="34" charset="0"/>
              </a:rPr>
              <a:t>  </a:t>
            </a:r>
            <a:r>
              <a:rPr lang="en-US" sz="1600" dirty="0" smtClean="0">
                <a:latin typeface="Calibri" pitchFamily="34" charset="0"/>
              </a:rPr>
              <a:t>Lowest CN concentration ever measured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 Remarkable contrasts in microphysics and cloud dynamics across POC boundary [aerosols, drizzle, cloud structure and morphology, CO and O</a:t>
            </a:r>
            <a:r>
              <a:rPr lang="en-US" sz="1600" baseline="-25000" dirty="0" smtClean="0">
                <a:latin typeface="Calibri" pitchFamily="34" charset="0"/>
              </a:rPr>
              <a:t>3</a:t>
            </a:r>
            <a:r>
              <a:rPr lang="en-US" sz="1600" dirty="0" smtClean="0">
                <a:latin typeface="Calibri" pitchFamily="34" charset="0"/>
              </a:rPr>
              <a:t>]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Ultraclean clouds in optically-thin cloud centers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Quasi-linear boundary cells with copious drizzle scavenge aerosols</a:t>
            </a:r>
            <a:endParaRPr lang="en-US" sz="1600" dirty="0">
              <a:latin typeface="Calibri" pitchFamily="34" charset="0"/>
            </a:endParaRPr>
          </a:p>
        </p:txBody>
      </p:sp>
      <p:pic>
        <p:nvPicPr>
          <p:cNvPr id="31" name="Picture 30" descr="VOCALS.2008302.terra.250m_crop_enha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066800"/>
            <a:ext cx="2835317" cy="2804160"/>
          </a:xfrm>
          <a:prstGeom prst="rect">
            <a:avLst/>
          </a:prstGeom>
        </p:spPr>
      </p:pic>
      <p:pic>
        <p:nvPicPr>
          <p:cNvPr id="32" name="Content Placeholder 5" descr="RF06_Conceptual_Model.jpg"/>
          <p:cNvPicPr>
            <a:picLocks noGrp="1" noChangeAspect="1"/>
          </p:cNvPicPr>
          <p:nvPr>
            <p:ph idx="1"/>
          </p:nvPr>
        </p:nvPicPr>
        <p:blipFill>
          <a:blip r:embed="rId4"/>
          <a:srcRect l="6732" b="16575"/>
          <a:stretch>
            <a:fillRect/>
          </a:stretch>
        </p:blipFill>
        <p:spPr>
          <a:xfrm>
            <a:off x="304800" y="4892722"/>
            <a:ext cx="8640170" cy="182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39624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Pollution survey missions</a:t>
            </a:r>
            <a:endParaRPr lang="en-US" sz="3600" b="1" dirty="0"/>
          </a:p>
        </p:txBody>
      </p:sp>
      <p:pic>
        <p:nvPicPr>
          <p:cNvPr id="18434" name="Picture 2" descr="C:\proposals\VOCALS\Field\Flights\RF11\GOES_Track_Overlay.jpg"/>
          <p:cNvPicPr>
            <a:picLocks noChangeAspect="1" noChangeArrowheads="1"/>
          </p:cNvPicPr>
          <p:nvPr/>
        </p:nvPicPr>
        <p:blipFill>
          <a:blip r:embed="rId2"/>
          <a:srcRect l="4669" t="4114" r="18677"/>
          <a:stretch>
            <a:fillRect/>
          </a:stretch>
        </p:blipFill>
        <p:spPr bwMode="auto">
          <a:xfrm>
            <a:off x="0" y="2362200"/>
            <a:ext cx="4495800" cy="3829522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 l="3329" r="6659"/>
          <a:stretch>
            <a:fillRect/>
          </a:stretch>
        </p:blipFill>
        <p:spPr bwMode="auto">
          <a:xfrm>
            <a:off x="4495800" y="3886200"/>
            <a:ext cx="4648200" cy="279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609600"/>
            <a:ext cx="436729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248400" y="152400"/>
            <a:ext cx="1316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[SO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] </a:t>
            </a:r>
            <a:r>
              <a:rPr lang="en-US" sz="2400" dirty="0" err="1" smtClean="0"/>
              <a:t>ppt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0" y="4572000"/>
            <a:ext cx="1447800" cy="76200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3400" y="640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25908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Cloud</a:t>
            </a:r>
            <a:endParaRPr lang="en-US" sz="2000" b="1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6300788" y="2233612"/>
            <a:ext cx="495300" cy="447675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38200" y="1981200"/>
            <a:ext cx="2716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RF12, November 11</a:t>
            </a:r>
            <a:r>
              <a:rPr lang="en-US" b="1" baseline="30000" dirty="0" smtClean="0"/>
              <a:t>th</a:t>
            </a:r>
            <a:r>
              <a:rPr lang="en-US" b="1" dirty="0" smtClean="0"/>
              <a:t> 2008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-304800" y="4267200"/>
            <a:ext cx="2362200" cy="914400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solidFill>
              <a:schemeClr val="bg1"/>
            </a:solidFill>
          </a:ln>
          <a:scene3d>
            <a:camera prst="isometricLeftDown">
              <a:rot lat="2100000" lon="33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4400" y="6343650"/>
            <a:ext cx="12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Santiago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410200" y="914400"/>
            <a:ext cx="2074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Elevated SO</a:t>
            </a:r>
            <a:r>
              <a:rPr lang="en-US" b="1" baseline="-25000" dirty="0" smtClean="0"/>
              <a:t>2</a:t>
            </a:r>
            <a:r>
              <a:rPr lang="en-US" b="1" dirty="0" smtClean="0"/>
              <a:t> layers </a:t>
            </a:r>
          </a:p>
          <a:p>
            <a:r>
              <a:rPr lang="en-US" b="1" dirty="0" smtClean="0"/>
              <a:t>entraining into MBL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81600" y="3962400"/>
            <a:ext cx="2057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Diurnal flushing of</a:t>
            </a:r>
          </a:p>
          <a:p>
            <a:pPr algn="ctr"/>
            <a:r>
              <a:rPr lang="en-US" b="1" dirty="0" smtClean="0"/>
              <a:t>continental air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7668</TotalTime>
  <Words>285</Words>
  <Application>Microsoft Office PowerPoint</Application>
  <PresentationFormat>On-screen Show (4:3)</PresentationFormat>
  <Paragraphs>65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20oS Missions</vt:lpstr>
      <vt:lpstr>POC Missions</vt:lpstr>
      <vt:lpstr>Pollution survey missions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 Wood</dc:creator>
  <cp:lastModifiedBy> </cp:lastModifiedBy>
  <cp:revision>110</cp:revision>
  <dcterms:created xsi:type="dcterms:W3CDTF">2008-08-17T19:44:51Z</dcterms:created>
  <dcterms:modified xsi:type="dcterms:W3CDTF">2009-01-10T01:57:07Z</dcterms:modified>
</cp:coreProperties>
</file>