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</p:sldMasterIdLst>
  <p:notesMasterIdLst>
    <p:notesMasterId r:id="rId33"/>
  </p:notesMasterIdLst>
  <p:handoutMasterIdLst>
    <p:handoutMasterId r:id="rId34"/>
  </p:handoutMasterIdLst>
  <p:sldIdLst>
    <p:sldId id="328" r:id="rId4"/>
    <p:sldId id="349" r:id="rId5"/>
    <p:sldId id="358" r:id="rId6"/>
    <p:sldId id="359" r:id="rId7"/>
    <p:sldId id="330" r:id="rId8"/>
    <p:sldId id="378" r:id="rId9"/>
    <p:sldId id="350" r:id="rId10"/>
    <p:sldId id="351" r:id="rId11"/>
    <p:sldId id="352" r:id="rId12"/>
    <p:sldId id="377" r:id="rId13"/>
    <p:sldId id="363" r:id="rId14"/>
    <p:sldId id="353" r:id="rId15"/>
    <p:sldId id="354" r:id="rId16"/>
    <p:sldId id="379" r:id="rId17"/>
    <p:sldId id="355" r:id="rId18"/>
    <p:sldId id="356" r:id="rId19"/>
    <p:sldId id="361" r:id="rId20"/>
    <p:sldId id="362" r:id="rId21"/>
    <p:sldId id="373" r:id="rId22"/>
    <p:sldId id="372" r:id="rId23"/>
    <p:sldId id="371" r:id="rId24"/>
    <p:sldId id="368" r:id="rId25"/>
    <p:sldId id="369" r:id="rId26"/>
    <p:sldId id="374" r:id="rId27"/>
    <p:sldId id="365" r:id="rId28"/>
    <p:sldId id="366" r:id="rId29"/>
    <p:sldId id="367" r:id="rId30"/>
    <p:sldId id="376" r:id="rId31"/>
    <p:sldId id="375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B87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624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28" y="-84"/>
      </p:cViewPr>
      <p:guideLst>
        <p:guide orient="horz" pos="3023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k\Documents\Research\Longwave%20Cloud%20Feedback%20Paper\Cloud_Feedback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Global Mean Longwave Cloud Feedback Estimates</a:t>
            </a:r>
          </a:p>
        </c:rich>
      </c:tx>
      <c:layout>
        <c:manualLayout>
          <c:xMode val="edge"/>
          <c:yMode val="edge"/>
          <c:x val="0.14826596920993901"/>
          <c:y val="2.94019098676496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51887375536301"/>
          <c:y val="0.14404762546566099"/>
          <c:w val="0.85488976771809"/>
          <c:h val="0.5881556087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Revisions!$B$2</c:f>
              <c:strCache>
                <c:ptCount val="1"/>
                <c:pt idx="0">
                  <c:v>FAP</c:v>
                </c:pt>
              </c:strCache>
            </c:strRef>
          </c:tx>
          <c:invertIfNegative val="0"/>
          <c:cat>
            <c:strRef>
              <c:f>Revisions!$A$3:$A$15</c:f>
              <c:strCache>
                <c:ptCount val="13"/>
                <c:pt idx="0">
                  <c:v>ipsl_cm4</c:v>
                </c:pt>
                <c:pt idx="1">
                  <c:v>giss_model_e_r</c:v>
                </c:pt>
                <c:pt idx="2">
                  <c:v>ncar_ccsm3_0</c:v>
                </c:pt>
                <c:pt idx="3">
                  <c:v>inmcm3_0</c:v>
                </c:pt>
                <c:pt idx="4">
                  <c:v>gfdl_cm2_1</c:v>
                </c:pt>
                <c:pt idx="5">
                  <c:v>miroc3_2_medres</c:v>
                </c:pt>
                <c:pt idx="6">
                  <c:v>cccma_cgcm3_1</c:v>
                </c:pt>
                <c:pt idx="7">
                  <c:v>ncar_pcm1</c:v>
                </c:pt>
                <c:pt idx="8">
                  <c:v>mri_cgcm2_3_2a</c:v>
                </c:pt>
                <c:pt idx="9">
                  <c:v>ukmo_hadcm3</c:v>
                </c:pt>
                <c:pt idx="10">
                  <c:v>mpi_echam5</c:v>
                </c:pt>
                <c:pt idx="11">
                  <c:v>gfdl_cm2_0</c:v>
                </c:pt>
                <c:pt idx="12">
                  <c:v>Ensemble mean</c:v>
                </c:pt>
              </c:strCache>
            </c:strRef>
          </c:cat>
          <c:val>
            <c:numRef>
              <c:f>Revisions!$F$3:$F$15</c:f>
              <c:numCache>
                <c:formatCode>0.00</c:formatCode>
                <c:ptCount val="13"/>
                <c:pt idx="0">
                  <c:v>-0.2029</c:v>
                </c:pt>
                <c:pt idx="1">
                  <c:v>-0.20330000000000001</c:v>
                </c:pt>
                <c:pt idx="2">
                  <c:v>-3.00000000000001E-4</c:v>
                </c:pt>
                <c:pt idx="3">
                  <c:v>7.1499999999999994E-2</c:v>
                </c:pt>
                <c:pt idx="4">
                  <c:v>9.64E-2</c:v>
                </c:pt>
                <c:pt idx="5">
                  <c:v>-7.1499999999999994E-2</c:v>
                </c:pt>
                <c:pt idx="6">
                  <c:v>-5.5500000000000098E-2</c:v>
                </c:pt>
                <c:pt idx="7">
                  <c:v>0.17680000000000001</c:v>
                </c:pt>
                <c:pt idx="8">
                  <c:v>0.18140000000000001</c:v>
                </c:pt>
                <c:pt idx="9">
                  <c:v>0.1739</c:v>
                </c:pt>
                <c:pt idx="10">
                  <c:v>0.2346</c:v>
                </c:pt>
                <c:pt idx="11">
                  <c:v>0.28439999999999999</c:v>
                </c:pt>
                <c:pt idx="12">
                  <c:v>6.0000000000000102E-2</c:v>
                </c:pt>
              </c:numCache>
            </c:numRef>
          </c:val>
        </c:ser>
        <c:ser>
          <c:idx val="1"/>
          <c:order val="1"/>
          <c:tx>
            <c:strRef>
              <c:f>Revisions!$C$2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Revisions!$A$3:$A$15</c:f>
              <c:strCache>
                <c:ptCount val="13"/>
                <c:pt idx="0">
                  <c:v>ipsl_cm4</c:v>
                </c:pt>
                <c:pt idx="1">
                  <c:v>giss_model_e_r</c:v>
                </c:pt>
                <c:pt idx="2">
                  <c:v>ncar_ccsm3_0</c:v>
                </c:pt>
                <c:pt idx="3">
                  <c:v>inmcm3_0</c:v>
                </c:pt>
                <c:pt idx="4">
                  <c:v>gfdl_cm2_1</c:v>
                </c:pt>
                <c:pt idx="5">
                  <c:v>miroc3_2_medres</c:v>
                </c:pt>
                <c:pt idx="6">
                  <c:v>cccma_cgcm3_1</c:v>
                </c:pt>
                <c:pt idx="7">
                  <c:v>ncar_pcm1</c:v>
                </c:pt>
                <c:pt idx="8">
                  <c:v>mri_cgcm2_3_2a</c:v>
                </c:pt>
                <c:pt idx="9">
                  <c:v>ukmo_hadcm3</c:v>
                </c:pt>
                <c:pt idx="10">
                  <c:v>mpi_echam5</c:v>
                </c:pt>
                <c:pt idx="11">
                  <c:v>gfdl_cm2_0</c:v>
                </c:pt>
                <c:pt idx="12">
                  <c:v>Ensemble mean</c:v>
                </c:pt>
              </c:strCache>
            </c:strRef>
          </c:cat>
          <c:val>
            <c:numRef>
              <c:f>Revisions!$G$3:$G$15</c:f>
              <c:numCache>
                <c:formatCode>0.00</c:formatCode>
                <c:ptCount val="13"/>
                <c:pt idx="0">
                  <c:v>0.2099</c:v>
                </c:pt>
                <c:pt idx="1">
                  <c:v>0.26519999999999999</c:v>
                </c:pt>
                <c:pt idx="2">
                  <c:v>0.2782</c:v>
                </c:pt>
                <c:pt idx="3">
                  <c:v>0.52100000000000002</c:v>
                </c:pt>
                <c:pt idx="4">
                  <c:v>0.52190000000000003</c:v>
                </c:pt>
                <c:pt idx="5">
                  <c:v>0.56020000000000003</c:v>
                </c:pt>
                <c:pt idx="6">
                  <c:v>0.59840000000000004</c:v>
                </c:pt>
                <c:pt idx="7">
                  <c:v>0.61480000000000101</c:v>
                </c:pt>
                <c:pt idx="8">
                  <c:v>0.62980000000000103</c:v>
                </c:pt>
                <c:pt idx="9">
                  <c:v>0.66070000000000095</c:v>
                </c:pt>
                <c:pt idx="10">
                  <c:v>0.71140000000000003</c:v>
                </c:pt>
                <c:pt idx="11">
                  <c:v>0.86180000000000101</c:v>
                </c:pt>
                <c:pt idx="12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Revisions!$D$2</c:f>
              <c:strCache>
                <c:ptCount val="1"/>
                <c:pt idx="0">
                  <c:v>PHAT</c:v>
                </c:pt>
              </c:strCache>
            </c:strRef>
          </c:tx>
          <c:invertIfNegative val="0"/>
          <c:cat>
            <c:strRef>
              <c:f>Revisions!$A$3:$A$15</c:f>
              <c:strCache>
                <c:ptCount val="13"/>
                <c:pt idx="0">
                  <c:v>ipsl_cm4</c:v>
                </c:pt>
                <c:pt idx="1">
                  <c:v>giss_model_e_r</c:v>
                </c:pt>
                <c:pt idx="2">
                  <c:v>ncar_ccsm3_0</c:v>
                </c:pt>
                <c:pt idx="3">
                  <c:v>inmcm3_0</c:v>
                </c:pt>
                <c:pt idx="4">
                  <c:v>gfdl_cm2_1</c:v>
                </c:pt>
                <c:pt idx="5">
                  <c:v>miroc3_2_medres</c:v>
                </c:pt>
                <c:pt idx="6">
                  <c:v>cccma_cgcm3_1</c:v>
                </c:pt>
                <c:pt idx="7">
                  <c:v>ncar_pcm1</c:v>
                </c:pt>
                <c:pt idx="8">
                  <c:v>mri_cgcm2_3_2a</c:v>
                </c:pt>
                <c:pt idx="9">
                  <c:v>ukmo_hadcm3</c:v>
                </c:pt>
                <c:pt idx="10">
                  <c:v>mpi_echam5</c:v>
                </c:pt>
                <c:pt idx="11">
                  <c:v>gfdl_cm2_0</c:v>
                </c:pt>
                <c:pt idx="12">
                  <c:v>Ensemble mean</c:v>
                </c:pt>
              </c:strCache>
            </c:strRef>
          </c:cat>
          <c:val>
            <c:numRef>
              <c:f>Revisions!$H$3:$H$15</c:f>
              <c:numCache>
                <c:formatCode>0.00</c:formatCode>
                <c:ptCount val="13"/>
                <c:pt idx="0">
                  <c:v>0.2455</c:v>
                </c:pt>
                <c:pt idx="1">
                  <c:v>0.45469999999999999</c:v>
                </c:pt>
                <c:pt idx="2">
                  <c:v>0.26290000000000002</c:v>
                </c:pt>
                <c:pt idx="3">
                  <c:v>0.61370000000000102</c:v>
                </c:pt>
                <c:pt idx="4">
                  <c:v>0.53120000000000001</c:v>
                </c:pt>
                <c:pt idx="5">
                  <c:v>0.49859999999999999</c:v>
                </c:pt>
                <c:pt idx="6">
                  <c:v>0.61220000000000097</c:v>
                </c:pt>
                <c:pt idx="7">
                  <c:v>0.48720000000000002</c:v>
                </c:pt>
                <c:pt idx="8">
                  <c:v>0.60070000000000101</c:v>
                </c:pt>
                <c:pt idx="9">
                  <c:v>0.7782</c:v>
                </c:pt>
                <c:pt idx="10">
                  <c:v>0.64950000000000097</c:v>
                </c:pt>
                <c:pt idx="11">
                  <c:v>0.93530000000000002</c:v>
                </c:pt>
                <c:pt idx="12">
                  <c:v>0.55000000000000004</c:v>
                </c:pt>
              </c:numCache>
            </c:numRef>
          </c:val>
        </c:ser>
        <c:ser>
          <c:idx val="3"/>
          <c:order val="3"/>
          <c:tx>
            <c:strRef>
              <c:f>Revisions!$E$2</c:f>
              <c:strCache>
                <c:ptCount val="1"/>
                <c:pt idx="0">
                  <c:v>FAT</c:v>
                </c:pt>
              </c:strCache>
            </c:strRef>
          </c:tx>
          <c:invertIfNegative val="0"/>
          <c:cat>
            <c:strRef>
              <c:f>Revisions!$A$3:$A$15</c:f>
              <c:strCache>
                <c:ptCount val="13"/>
                <c:pt idx="0">
                  <c:v>ipsl_cm4</c:v>
                </c:pt>
                <c:pt idx="1">
                  <c:v>giss_model_e_r</c:v>
                </c:pt>
                <c:pt idx="2">
                  <c:v>ncar_ccsm3_0</c:v>
                </c:pt>
                <c:pt idx="3">
                  <c:v>inmcm3_0</c:v>
                </c:pt>
                <c:pt idx="4">
                  <c:v>gfdl_cm2_1</c:v>
                </c:pt>
                <c:pt idx="5">
                  <c:v>miroc3_2_medres</c:v>
                </c:pt>
                <c:pt idx="6">
                  <c:v>cccma_cgcm3_1</c:v>
                </c:pt>
                <c:pt idx="7">
                  <c:v>ncar_pcm1</c:v>
                </c:pt>
                <c:pt idx="8">
                  <c:v>mri_cgcm2_3_2a</c:v>
                </c:pt>
                <c:pt idx="9">
                  <c:v>ukmo_hadcm3</c:v>
                </c:pt>
                <c:pt idx="10">
                  <c:v>mpi_echam5</c:v>
                </c:pt>
                <c:pt idx="11">
                  <c:v>gfdl_cm2_0</c:v>
                </c:pt>
                <c:pt idx="12">
                  <c:v>Ensemble mean</c:v>
                </c:pt>
              </c:strCache>
            </c:strRef>
          </c:cat>
          <c:val>
            <c:numRef>
              <c:f>Revisions!$I$3:$I$15</c:f>
              <c:numCache>
                <c:formatCode>0.00</c:formatCode>
                <c:ptCount val="13"/>
                <c:pt idx="0">
                  <c:v>0.31119999999999998</c:v>
                </c:pt>
                <c:pt idx="1">
                  <c:v>0.48770000000000002</c:v>
                </c:pt>
                <c:pt idx="2">
                  <c:v>0.30609999999999998</c:v>
                </c:pt>
                <c:pt idx="3">
                  <c:v>0.65290000000000104</c:v>
                </c:pt>
                <c:pt idx="4">
                  <c:v>0.59910000000000097</c:v>
                </c:pt>
                <c:pt idx="5">
                  <c:v>0.61029999999999995</c:v>
                </c:pt>
                <c:pt idx="6">
                  <c:v>0.76890000000000103</c:v>
                </c:pt>
                <c:pt idx="7">
                  <c:v>0.76559999999999995</c:v>
                </c:pt>
                <c:pt idx="8">
                  <c:v>0.68690000000000095</c:v>
                </c:pt>
                <c:pt idx="9">
                  <c:v>0.90780000000000005</c:v>
                </c:pt>
                <c:pt idx="10">
                  <c:v>0.95320000000000005</c:v>
                </c:pt>
                <c:pt idx="11">
                  <c:v>0.98309999999999997</c:v>
                </c:pt>
                <c:pt idx="12">
                  <c:v>0.67000000000000104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87680"/>
        <c:axId val="92489600"/>
      </c:barChart>
      <c:catAx>
        <c:axId val="92487680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solidFill>
            <a:schemeClr val="bg1"/>
          </a:solidFill>
        </c:spPr>
        <c:txPr>
          <a:bodyPr/>
          <a:lstStyle/>
          <a:p>
            <a:pPr>
              <a:defRPr sz="1600"/>
            </a:pPr>
            <a:endParaRPr lang="en-US"/>
          </a:p>
        </c:txPr>
        <c:crossAx val="92489600"/>
        <c:crosses val="autoZero"/>
        <c:auto val="1"/>
        <c:lblAlgn val="ctr"/>
        <c:lblOffset val="0"/>
        <c:noMultiLvlLbl val="0"/>
      </c:catAx>
      <c:valAx>
        <c:axId val="92489600"/>
        <c:scaling>
          <c:orientation val="minMax"/>
          <c:max val="1.5"/>
          <c:min val="-1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W m</a:t>
                </a:r>
                <a:r>
                  <a:rPr lang="en-US" sz="2000" baseline="30000" dirty="0"/>
                  <a:t>-2</a:t>
                </a:r>
                <a:r>
                  <a:rPr lang="en-US" sz="2000" dirty="0"/>
                  <a:t> K</a:t>
                </a:r>
                <a:r>
                  <a:rPr lang="en-US" sz="2000" baseline="30000" dirty="0"/>
                  <a:t>-1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248768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egendEntry>
        <c:idx val="2"/>
        <c:txPr>
          <a:bodyPr/>
          <a:lstStyle/>
          <a:p>
            <a:pPr>
              <a:defRPr sz="1800">
                <a:latin typeface="Gill Sans Ultra Bold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263977883944799"/>
          <c:y val="0.52466501879026495"/>
          <c:w val="0.41518604767136302"/>
          <c:h val="0.1004135016092600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defTabSz="95250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defTabSz="95250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012E69C-4ADD-4243-8678-B0257CC7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defTabSz="95250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defTabSz="95250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5E533AD-DA22-449E-AF9B-444FE6674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1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CGILS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3A8B-835B-C941-AFC9-99063B2DFC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MLM is superior, it’s worth seeing how</a:t>
            </a:r>
            <a:r>
              <a:rPr lang="en-US" baseline="0" dirty="0" smtClean="0"/>
              <a:t> it predicts clouds will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93A8B-835B-C941-AFC9-99063B2DFC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9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73EB6-BF94-4405-9D8D-C15B0D1A56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73EB6-BF94-4405-9D8D-C15B0D1A56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73EB6-BF94-4405-9D8D-C15B0D1A56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73EB6-BF94-4405-9D8D-C15B0D1A56A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CE8EB-0D11-422B-BF23-4DC278AF4D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B7806-835C-4351-A4A8-09AEB359D6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B2847-95CB-472E-A888-BB6E775FC4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9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8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3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7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2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9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67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4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7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9AFA6-7E2E-4163-884D-19F122605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5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3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33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57A-C196-8141-BD6C-FDC8ED3E09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75EF-90CB-B64E-A8FE-39B94F8B7A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2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5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04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6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36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80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34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0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29B0C-A3D8-4A50-A849-F25015783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4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4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72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80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8A8F-E701-40DF-BE49-2AF4D572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BB63-36A3-41AE-BC26-F251B0946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F0E23-C85A-491D-9E3F-0BB35DBB47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3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C5E5-9F8E-47C0-819F-FDC71E7A90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5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D24B5-7C35-4A12-8AD1-6FB4A4A593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5D733-8B7A-4CC1-875F-77741E8C5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C1829-8373-4AB0-A483-C0DDEE502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2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825D4-EB34-4F2D-98DC-B9BB38E836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0E6FDB-F76D-4355-A2A5-2E8991C076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13D357A-C196-8141-BD6C-FDC8ED3E0951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6/6/2013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94975EF-90CB-B64E-A8FE-39B94F8B7A3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80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28A8F-E701-40DF-BE49-2AF4D572174F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6/6/2013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B6BB63-36A3-41AE-BC26-F251B0946752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63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Myriad Web" pitchFamily="34" charset="0"/>
              </a:rPr>
              <a:t>Clouds and climate change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274638"/>
            <a:ext cx="2960427" cy="2849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Observational evidence for positive low cloud feedback?</a:t>
            </a:r>
            <a:endParaRPr lang="en-US" sz="3200" b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59" y="25322"/>
            <a:ext cx="5871141" cy="683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/>
          <a:stretch/>
        </p:blipFill>
        <p:spPr bwMode="auto">
          <a:xfrm>
            <a:off x="163773" y="4631460"/>
            <a:ext cx="3417627" cy="21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-457200"/>
            <a:ext cx="340158" cy="6544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1</a:t>
            </a:r>
          </a:p>
          <a:p>
            <a:pPr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2</a:t>
            </a:r>
          </a:p>
          <a:p>
            <a:pPr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3</a:t>
            </a:r>
          </a:p>
          <a:p>
            <a:pPr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4</a:t>
            </a:r>
          </a:p>
          <a:p>
            <a:pPr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5</a:t>
            </a:r>
          </a:p>
          <a:p>
            <a:pPr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657" y="3974068"/>
            <a:ext cx="306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Eastman, Warren, Hahn (2011)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1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289"/>
            <a:ext cx="4343400" cy="6471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6396335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latin typeface="+mn-lt"/>
              </a:rPr>
              <a:t>Soden</a:t>
            </a:r>
            <a:r>
              <a:rPr lang="en-US" sz="1800" b="0" dirty="0" smtClean="0">
                <a:latin typeface="+mn-lt"/>
              </a:rPr>
              <a:t> and </a:t>
            </a:r>
            <a:r>
              <a:rPr lang="en-US" sz="1800" b="0" dirty="0" err="1" smtClean="0">
                <a:latin typeface="+mn-lt"/>
              </a:rPr>
              <a:t>Vecchi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smtClean="0">
                <a:latin typeface="+mn-lt"/>
              </a:rPr>
              <a:t>(2011) </a:t>
            </a:r>
            <a:r>
              <a:rPr lang="en-US" sz="1800" b="0" dirty="0" smtClean="0">
                <a:latin typeface="+mn-lt"/>
              </a:rPr>
              <a:t>- CMIP3 models </a:t>
            </a:r>
            <a:endParaRPr lang="en-US" sz="1800" b="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8200" y="457200"/>
            <a:ext cx="421029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0" dirty="0" smtClean="0"/>
              <a:t>Low clouds (SW forcing) dominate uncertainty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endParaRPr lang="en-US" sz="2400" b="0" dirty="0" smtClean="0"/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0" dirty="0" smtClean="0"/>
              <a:t>However, most “robust” changes in </a:t>
            </a:r>
            <a:r>
              <a:rPr lang="en-US" sz="2400" b="0" dirty="0" err="1" smtClean="0"/>
              <a:t>longwave</a:t>
            </a:r>
            <a:r>
              <a:rPr lang="en-US" sz="2400" b="0" dirty="0" smtClean="0"/>
              <a:t> (all models have positive feedback) and for high clouds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136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802" y="1843980"/>
            <a:ext cx="8411597" cy="4419600"/>
          </a:xfrm>
          <a:prstGeom prst="rect">
            <a:avLst/>
          </a:prstGeom>
          <a:gradFill flip="none" rotWithShape="1">
            <a:gsLst>
              <a:gs pos="63000">
                <a:srgbClr val="0070C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49225" y="4495798"/>
            <a:ext cx="7451775" cy="2"/>
          </a:xfrm>
          <a:prstGeom prst="line">
            <a:avLst/>
          </a:prstGeom>
          <a:ln w="1651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3400" y="3657598"/>
            <a:ext cx="7451775" cy="2"/>
          </a:xfrm>
          <a:prstGeom prst="line">
            <a:avLst/>
          </a:prstGeom>
          <a:ln w="1651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5333998"/>
            <a:ext cx="7451775" cy="2"/>
          </a:xfrm>
          <a:prstGeom prst="line">
            <a:avLst/>
          </a:prstGeom>
          <a:ln w="1651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55577" y="1843980"/>
            <a:ext cx="959823" cy="4419600"/>
          </a:xfrm>
          <a:prstGeom prst="rect">
            <a:avLst/>
          </a:prstGeom>
          <a:gradFill flip="none" rotWithShape="1">
            <a:gsLst>
              <a:gs pos="60000">
                <a:srgbClr val="F2730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3884" y="3246120"/>
            <a:ext cx="1705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Subsidence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Warming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Cloud 25"/>
          <p:cNvSpPr/>
          <p:nvPr/>
        </p:nvSpPr>
        <p:spPr>
          <a:xfrm rot="16200000">
            <a:off x="6668129" y="3635309"/>
            <a:ext cx="3581400" cy="913141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1167" y="1012981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Non-Convective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Energy Budget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4450377" y="1012983"/>
            <a:ext cx="3483382" cy="5692617"/>
            <a:chOff x="2850177" y="3418395"/>
            <a:chExt cx="3483382" cy="334124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850177" y="6494866"/>
              <a:ext cx="3483382" cy="53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193160" y="5236341"/>
              <a:ext cx="2526131" cy="1587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05200" y="6488668"/>
              <a:ext cx="2209800" cy="27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white"/>
                  </a:solidFill>
                  <a:latin typeface="Calibri"/>
                  <a:sym typeface="Wingdings" pitchFamily="2" charset="2"/>
                </a:rPr>
                <a:t>Div.   Conv.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4419600" y="3771968"/>
              <a:ext cx="1371600" cy="2705031"/>
            </a:xfrm>
            <a:custGeom>
              <a:avLst/>
              <a:gdLst>
                <a:gd name="connsiteX0" fmla="*/ 816610 w 957580"/>
                <a:gd name="connsiteY0" fmla="*/ 0 h 2186940"/>
                <a:gd name="connsiteX1" fmla="*/ 778510 w 957580"/>
                <a:gd name="connsiteY1" fmla="*/ 243840 h 2186940"/>
                <a:gd name="connsiteX2" fmla="*/ 77470 w 957580"/>
                <a:gd name="connsiteY2" fmla="*/ 464820 h 2186940"/>
                <a:gd name="connsiteX3" fmla="*/ 313690 w 957580"/>
                <a:gd name="connsiteY3" fmla="*/ 647700 h 2186940"/>
                <a:gd name="connsiteX4" fmla="*/ 824230 w 957580"/>
                <a:gd name="connsiteY4" fmla="*/ 731520 h 2186940"/>
                <a:gd name="connsiteX5" fmla="*/ 938530 w 957580"/>
                <a:gd name="connsiteY5" fmla="*/ 899160 h 2186940"/>
                <a:gd name="connsiteX6" fmla="*/ 938530 w 957580"/>
                <a:gd name="connsiteY6" fmla="*/ 1181100 h 2186940"/>
                <a:gd name="connsiteX7" fmla="*/ 923290 w 957580"/>
                <a:gd name="connsiteY7" fmla="*/ 2186940 h 218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7580" h="2186940">
                  <a:moveTo>
                    <a:pt x="816610" y="0"/>
                  </a:moveTo>
                  <a:cubicBezTo>
                    <a:pt x="859155" y="83185"/>
                    <a:pt x="901700" y="166370"/>
                    <a:pt x="778510" y="243840"/>
                  </a:cubicBezTo>
                  <a:cubicBezTo>
                    <a:pt x="655320" y="321310"/>
                    <a:pt x="154940" y="397510"/>
                    <a:pt x="77470" y="464820"/>
                  </a:cubicBezTo>
                  <a:cubicBezTo>
                    <a:pt x="0" y="532130"/>
                    <a:pt x="189230" y="603250"/>
                    <a:pt x="313690" y="647700"/>
                  </a:cubicBezTo>
                  <a:cubicBezTo>
                    <a:pt x="438150" y="692150"/>
                    <a:pt x="720090" y="689610"/>
                    <a:pt x="824230" y="731520"/>
                  </a:cubicBezTo>
                  <a:cubicBezTo>
                    <a:pt x="928370" y="773430"/>
                    <a:pt x="919480" y="824230"/>
                    <a:pt x="938530" y="899160"/>
                  </a:cubicBezTo>
                  <a:cubicBezTo>
                    <a:pt x="957580" y="974090"/>
                    <a:pt x="941070" y="966470"/>
                    <a:pt x="938530" y="1181100"/>
                  </a:cubicBezTo>
                  <a:cubicBezTo>
                    <a:pt x="935990" y="1395730"/>
                    <a:pt x="929640" y="1791335"/>
                    <a:pt x="923290" y="2186940"/>
                  </a:cubicBezTo>
                </a:path>
              </a:pathLst>
            </a:cu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51999" y="3418395"/>
              <a:ext cx="1858201" cy="4877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Horizontal </a:t>
              </a:r>
            </a:p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Convergence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" name="Cloud 24"/>
          <p:cNvSpPr/>
          <p:nvPr/>
        </p:nvSpPr>
        <p:spPr>
          <a:xfrm>
            <a:off x="7162800" y="2453580"/>
            <a:ext cx="2362200" cy="533400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Down Arrow 31"/>
          <p:cNvSpPr/>
          <p:nvPr/>
        </p:nvSpPr>
        <p:spPr>
          <a:xfrm rot="10800000">
            <a:off x="8077200" y="3748980"/>
            <a:ext cx="685800" cy="1524000"/>
          </a:xfrm>
          <a:prstGeom prst="downArrow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8077200" y="2682180"/>
            <a:ext cx="685800" cy="685800"/>
          </a:xfrm>
          <a:prstGeom prst="downArrow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662275" y="4038600"/>
            <a:ext cx="870809" cy="1188720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662275" y="2257424"/>
            <a:ext cx="870809" cy="274320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662275" y="2819400"/>
            <a:ext cx="870809" cy="514350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33400" y="2743200"/>
            <a:ext cx="7451775" cy="2"/>
          </a:xfrm>
          <a:prstGeom prst="line">
            <a:avLst/>
          </a:prstGeom>
          <a:ln w="1651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0" y="1843979"/>
            <a:ext cx="4876801" cy="4854379"/>
            <a:chOff x="199615" y="-2"/>
            <a:chExt cx="4334932" cy="319992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47438" y="2907336"/>
              <a:ext cx="3772161" cy="18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1501270" y="1449511"/>
              <a:ext cx="2899024" cy="0"/>
            </a:xfrm>
            <a:prstGeom prst="line">
              <a:avLst/>
            </a:prstGeom>
            <a:ln w="285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37386" y="-2"/>
              <a:ext cx="1439214" cy="2908193"/>
            </a:xfrm>
            <a:custGeom>
              <a:avLst/>
              <a:gdLst>
                <a:gd name="connsiteX0" fmla="*/ 158839 w 1266422"/>
                <a:gd name="connsiteY0" fmla="*/ 2408350 h 2408350"/>
                <a:gd name="connsiteX1" fmla="*/ 184597 w 1266422"/>
                <a:gd name="connsiteY1" fmla="*/ 695460 h 2408350"/>
                <a:gd name="connsiteX2" fmla="*/ 1266422 w 1266422"/>
                <a:gd name="connsiteY2" fmla="*/ 0 h 24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6422" h="2408350">
                  <a:moveTo>
                    <a:pt x="158839" y="2408350"/>
                  </a:moveTo>
                  <a:cubicBezTo>
                    <a:pt x="79419" y="1752601"/>
                    <a:pt x="0" y="1096852"/>
                    <a:pt x="184597" y="695460"/>
                  </a:cubicBezTo>
                  <a:cubicBezTo>
                    <a:pt x="369194" y="294068"/>
                    <a:pt x="817808" y="147034"/>
                    <a:pt x="126642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069" y="924265"/>
              <a:ext cx="1336833" cy="547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Radiative  </a:t>
              </a:r>
            </a:p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Cooling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6902" y="2895600"/>
              <a:ext cx="2947645" cy="304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white"/>
                  </a:solidFill>
                  <a:latin typeface="Calibri"/>
                  <a:sym typeface="Wingdings" pitchFamily="2" charset="2"/>
                </a:rPr>
                <a:t> Cooling </a:t>
              </a:r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    Heating </a:t>
              </a:r>
              <a:r>
                <a:rPr lang="en-US" sz="2400" dirty="0" smtClean="0">
                  <a:solidFill>
                    <a:prstClr val="white"/>
                  </a:solidFill>
                  <a:latin typeface="Calibri"/>
                  <a:sym typeface="Wingdings" pitchFamily="2" charset="2"/>
                </a:rPr>
                <a:t>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45849" y="5131"/>
              <a:ext cx="1589" cy="28904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-60770" y="1890961"/>
              <a:ext cx="93114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Height </a:t>
              </a:r>
              <a:r>
                <a:rPr lang="en-US" sz="2400" dirty="0" smtClean="0">
                  <a:solidFill>
                    <a:prstClr val="white"/>
                  </a:solidFill>
                  <a:latin typeface="Calibri"/>
                  <a:sym typeface="Wingdings" pitchFamily="2" charset="2"/>
                </a:rPr>
                <a:t>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43800" y="50408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T1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3800" y="41910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T2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43800" y="32882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T3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43800" y="2438400"/>
            <a:ext cx="40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Tc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Freeform 30"/>
          <p:cNvSpPr/>
          <p:nvPr/>
        </p:nvSpPr>
        <p:spPr>
          <a:xfrm flipH="1">
            <a:off x="2667000" y="1851766"/>
            <a:ext cx="1872391" cy="4411814"/>
          </a:xfrm>
          <a:custGeom>
            <a:avLst/>
            <a:gdLst>
              <a:gd name="connsiteX0" fmla="*/ 158839 w 1266422"/>
              <a:gd name="connsiteY0" fmla="*/ 2408350 h 2408350"/>
              <a:gd name="connsiteX1" fmla="*/ 184597 w 1266422"/>
              <a:gd name="connsiteY1" fmla="*/ 695460 h 2408350"/>
              <a:gd name="connsiteX2" fmla="*/ 1266422 w 1266422"/>
              <a:gd name="connsiteY2" fmla="*/ 0 h 24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422" h="2408350">
                <a:moveTo>
                  <a:pt x="158839" y="2408350"/>
                </a:moveTo>
                <a:cubicBezTo>
                  <a:pt x="79419" y="1752601"/>
                  <a:pt x="0" y="1096852"/>
                  <a:pt x="184597" y="695460"/>
                </a:cubicBezTo>
                <a:cubicBezTo>
                  <a:pt x="369194" y="294068"/>
                  <a:pt x="817808" y="147034"/>
                  <a:pt x="1266422" y="0"/>
                </a:cubicBezTo>
              </a:path>
            </a:pathLst>
          </a:cu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431571" y="381000"/>
            <a:ext cx="527792" cy="2057400"/>
            <a:chOff x="6380325" y="685800"/>
            <a:chExt cx="982556" cy="6172200"/>
          </a:xfrm>
        </p:grpSpPr>
        <p:sp>
          <p:nvSpPr>
            <p:cNvPr id="74" name="Freeform 73"/>
            <p:cNvSpPr/>
            <p:nvPr/>
          </p:nvSpPr>
          <p:spPr>
            <a:xfrm>
              <a:off x="6380325" y="696686"/>
              <a:ext cx="934877" cy="6161314"/>
            </a:xfrm>
            <a:custGeom>
              <a:avLst/>
              <a:gdLst>
                <a:gd name="connsiteX0" fmla="*/ 445018 w 934877"/>
                <a:gd name="connsiteY0" fmla="*/ 0 h 6161314"/>
                <a:gd name="connsiteX1" fmla="*/ 445018 w 934877"/>
                <a:gd name="connsiteY1" fmla="*/ 685800 h 6161314"/>
                <a:gd name="connsiteX2" fmla="*/ 9589 w 934877"/>
                <a:gd name="connsiteY2" fmla="*/ 1589314 h 6161314"/>
                <a:gd name="connsiteX3" fmla="*/ 923989 w 934877"/>
                <a:gd name="connsiteY3" fmla="*/ 2514600 h 6161314"/>
                <a:gd name="connsiteX4" fmla="*/ 9589 w 934877"/>
                <a:gd name="connsiteY4" fmla="*/ 3429000 h 6161314"/>
                <a:gd name="connsiteX5" fmla="*/ 934875 w 934877"/>
                <a:gd name="connsiteY5" fmla="*/ 4332514 h 6161314"/>
                <a:gd name="connsiteX6" fmla="*/ 20475 w 934877"/>
                <a:gd name="connsiteY6" fmla="*/ 5257800 h 6161314"/>
                <a:gd name="connsiteX7" fmla="*/ 499446 w 934877"/>
                <a:gd name="connsiteY7" fmla="*/ 6161314 h 6161314"/>
                <a:gd name="connsiteX8" fmla="*/ 499446 w 934877"/>
                <a:gd name="connsiteY8" fmla="*/ 6161314 h 6161314"/>
                <a:gd name="connsiteX9" fmla="*/ 499446 w 934877"/>
                <a:gd name="connsiteY9" fmla="*/ 6161314 h 616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877" h="6161314">
                  <a:moveTo>
                    <a:pt x="445018" y="0"/>
                  </a:moveTo>
                  <a:cubicBezTo>
                    <a:pt x="481304" y="210457"/>
                    <a:pt x="517590" y="420914"/>
                    <a:pt x="445018" y="685800"/>
                  </a:cubicBezTo>
                  <a:cubicBezTo>
                    <a:pt x="372446" y="950686"/>
                    <a:pt x="-70239" y="1284514"/>
                    <a:pt x="9589" y="1589314"/>
                  </a:cubicBezTo>
                  <a:cubicBezTo>
                    <a:pt x="89417" y="1894114"/>
                    <a:pt x="923989" y="2207986"/>
                    <a:pt x="923989" y="2514600"/>
                  </a:cubicBezTo>
                  <a:cubicBezTo>
                    <a:pt x="923989" y="2821214"/>
                    <a:pt x="7775" y="3126014"/>
                    <a:pt x="9589" y="3429000"/>
                  </a:cubicBezTo>
                  <a:cubicBezTo>
                    <a:pt x="11403" y="3731986"/>
                    <a:pt x="933061" y="4027714"/>
                    <a:pt x="934875" y="4332514"/>
                  </a:cubicBezTo>
                  <a:cubicBezTo>
                    <a:pt x="936689" y="4637314"/>
                    <a:pt x="93046" y="4953000"/>
                    <a:pt x="20475" y="5257800"/>
                  </a:cubicBezTo>
                  <a:cubicBezTo>
                    <a:pt x="-52097" y="5562600"/>
                    <a:pt x="499446" y="6161314"/>
                    <a:pt x="499446" y="6161314"/>
                  </a:cubicBezTo>
                  <a:lnTo>
                    <a:pt x="499446" y="6161314"/>
                  </a:lnTo>
                  <a:lnTo>
                    <a:pt x="499446" y="6161314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412168" y="696687"/>
              <a:ext cx="467440" cy="9035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39717" y="685800"/>
              <a:ext cx="523164" cy="9035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3" name="TextBox 14342"/>
          <p:cNvSpPr txBox="1"/>
          <p:nvPr/>
        </p:nvSpPr>
        <p:spPr>
          <a:xfrm>
            <a:off x="7966416" y="384629"/>
            <a:ext cx="76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Calibri"/>
              </a:rPr>
              <a:t>σ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/>
              </a:rPr>
              <a:t>4</a:t>
            </a:r>
            <a:endParaRPr lang="en-US" sz="2400" b="1" baseline="30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152400"/>
            <a:ext cx="1680268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alibri"/>
              </a:rPr>
              <a:t>FAT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alibri"/>
              </a:rPr>
              <a:t>Hypothesis</a:t>
            </a:r>
            <a:endParaRPr lang="en-US" sz="2400" b="1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842493" y="110671"/>
            <a:ext cx="509170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err="1" smtClean="0"/>
              <a:t>Longwave</a:t>
            </a:r>
            <a:r>
              <a:rPr lang="en-US" b="1" dirty="0" smtClean="0"/>
              <a:t> cloud feedback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876800" y="6396335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Courtesy Mark </a:t>
            </a:r>
            <a:r>
              <a:rPr lang="en-US" sz="1800" b="0" dirty="0" err="1" smtClean="0">
                <a:latin typeface="+mn-lt"/>
              </a:rPr>
              <a:t>Zelinka</a:t>
            </a:r>
            <a:r>
              <a:rPr lang="en-US" sz="1800" b="0" dirty="0" smtClean="0">
                <a:latin typeface="+mn-lt"/>
              </a:rPr>
              <a:t>, LLNL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6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/>
      <p:bldP spid="26" grpId="0" animBg="1"/>
      <p:bldP spid="25" grpId="0" animBg="1"/>
      <p:bldP spid="32" grpId="0" animBg="1"/>
      <p:bldP spid="28" grpId="0" animBg="1"/>
      <p:bldP spid="8" grpId="0" animBg="1"/>
      <p:bldP spid="40" grpId="0" animBg="1"/>
      <p:bldP spid="41" grpId="0" animBg="1"/>
      <p:bldP spid="31" grpId="0" animBg="1"/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802" y="1012981"/>
            <a:ext cx="8411597" cy="5250599"/>
          </a:xfrm>
          <a:prstGeom prst="rect">
            <a:avLst/>
          </a:prstGeom>
          <a:gradFill flip="none" rotWithShape="1">
            <a:gsLst>
              <a:gs pos="63000">
                <a:srgbClr val="0070C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49225" y="3990974"/>
            <a:ext cx="7451775" cy="2"/>
          </a:xfrm>
          <a:prstGeom prst="line">
            <a:avLst/>
          </a:prstGeom>
          <a:ln w="1651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3400" y="3152774"/>
            <a:ext cx="7451775" cy="2"/>
          </a:xfrm>
          <a:prstGeom prst="line">
            <a:avLst/>
          </a:prstGeom>
          <a:ln w="1651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4829174"/>
            <a:ext cx="7451775" cy="2"/>
          </a:xfrm>
          <a:prstGeom prst="line">
            <a:avLst/>
          </a:prstGeom>
          <a:ln w="1651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55577" y="1012981"/>
            <a:ext cx="959823" cy="5250599"/>
          </a:xfrm>
          <a:prstGeom prst="rect">
            <a:avLst/>
          </a:prstGeom>
          <a:gradFill flip="none" rotWithShape="1">
            <a:gsLst>
              <a:gs pos="60000">
                <a:srgbClr val="F2730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2741296"/>
            <a:ext cx="1705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Subsidence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Warming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1167" y="208048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Non-Convective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Energy Budget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50377" y="6254496"/>
            <a:ext cx="3500261" cy="90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55632" y="1012981"/>
            <a:ext cx="1587" cy="5250604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05400" y="624393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Div.   Conv.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6019800" y="531585"/>
            <a:ext cx="1371600" cy="5692470"/>
          </a:xfrm>
          <a:custGeom>
            <a:avLst/>
            <a:gdLst>
              <a:gd name="connsiteX0" fmla="*/ 816610 w 957580"/>
              <a:gd name="connsiteY0" fmla="*/ 0 h 2186940"/>
              <a:gd name="connsiteX1" fmla="*/ 778510 w 957580"/>
              <a:gd name="connsiteY1" fmla="*/ 243840 h 2186940"/>
              <a:gd name="connsiteX2" fmla="*/ 77470 w 957580"/>
              <a:gd name="connsiteY2" fmla="*/ 464820 h 2186940"/>
              <a:gd name="connsiteX3" fmla="*/ 313690 w 957580"/>
              <a:gd name="connsiteY3" fmla="*/ 647700 h 2186940"/>
              <a:gd name="connsiteX4" fmla="*/ 824230 w 957580"/>
              <a:gd name="connsiteY4" fmla="*/ 731520 h 2186940"/>
              <a:gd name="connsiteX5" fmla="*/ 938530 w 957580"/>
              <a:gd name="connsiteY5" fmla="*/ 899160 h 2186940"/>
              <a:gd name="connsiteX6" fmla="*/ 938530 w 957580"/>
              <a:gd name="connsiteY6" fmla="*/ 1181100 h 2186940"/>
              <a:gd name="connsiteX7" fmla="*/ 923290 w 957580"/>
              <a:gd name="connsiteY7" fmla="*/ 2186940 h 218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580" h="2186940">
                <a:moveTo>
                  <a:pt x="816610" y="0"/>
                </a:moveTo>
                <a:cubicBezTo>
                  <a:pt x="859155" y="83185"/>
                  <a:pt x="901700" y="166370"/>
                  <a:pt x="778510" y="243840"/>
                </a:cubicBezTo>
                <a:cubicBezTo>
                  <a:pt x="655320" y="321310"/>
                  <a:pt x="154940" y="397510"/>
                  <a:pt x="77470" y="464820"/>
                </a:cubicBezTo>
                <a:cubicBezTo>
                  <a:pt x="0" y="532130"/>
                  <a:pt x="189230" y="603250"/>
                  <a:pt x="313690" y="647700"/>
                </a:cubicBezTo>
                <a:cubicBezTo>
                  <a:pt x="438150" y="692150"/>
                  <a:pt x="720090" y="689610"/>
                  <a:pt x="824230" y="731520"/>
                </a:cubicBezTo>
                <a:cubicBezTo>
                  <a:pt x="928370" y="773430"/>
                  <a:pt x="919480" y="824230"/>
                  <a:pt x="938530" y="899160"/>
                </a:cubicBezTo>
                <a:cubicBezTo>
                  <a:pt x="957580" y="974090"/>
                  <a:pt x="941070" y="966470"/>
                  <a:pt x="938530" y="1181100"/>
                </a:cubicBezTo>
                <a:cubicBezTo>
                  <a:pt x="935990" y="1395730"/>
                  <a:pt x="929640" y="1791335"/>
                  <a:pt x="923290" y="2186940"/>
                </a:cubicBezTo>
              </a:path>
            </a:pathLst>
          </a:cu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152400"/>
            <a:ext cx="1858201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Horizontal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Convergence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Cloud 25"/>
          <p:cNvSpPr/>
          <p:nvPr/>
        </p:nvSpPr>
        <p:spPr>
          <a:xfrm rot="16200000">
            <a:off x="6203343" y="3170519"/>
            <a:ext cx="4510980" cy="913141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7162800" y="1524000"/>
            <a:ext cx="2362200" cy="597932"/>
          </a:xfrm>
          <a:prstGeom prst="clou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Down Arrow 31"/>
          <p:cNvSpPr/>
          <p:nvPr/>
        </p:nvSpPr>
        <p:spPr>
          <a:xfrm rot="10800000">
            <a:off x="8077200" y="3748980"/>
            <a:ext cx="685800" cy="1524000"/>
          </a:xfrm>
          <a:prstGeom prst="downArrow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8077200" y="2514600"/>
            <a:ext cx="685800" cy="853380"/>
          </a:xfrm>
          <a:prstGeom prst="downArrow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691791" y="3533776"/>
            <a:ext cx="870809" cy="1188720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691791" y="1752600"/>
            <a:ext cx="870809" cy="274320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691791" y="2305050"/>
            <a:ext cx="870809" cy="514350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33400" y="2238376"/>
            <a:ext cx="7451775" cy="2"/>
          </a:xfrm>
          <a:prstGeom prst="line">
            <a:avLst/>
          </a:prstGeom>
          <a:ln w="1651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3801" y="6254496"/>
            <a:ext cx="4243683" cy="2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095064" y="1012981"/>
            <a:ext cx="1" cy="522890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842493" y="1197429"/>
            <a:ext cx="1619117" cy="5058363"/>
          </a:xfrm>
          <a:custGeom>
            <a:avLst/>
            <a:gdLst>
              <a:gd name="connsiteX0" fmla="*/ 158839 w 1266422"/>
              <a:gd name="connsiteY0" fmla="*/ 2408350 h 2408350"/>
              <a:gd name="connsiteX1" fmla="*/ 184597 w 1266422"/>
              <a:gd name="connsiteY1" fmla="*/ 695460 h 2408350"/>
              <a:gd name="connsiteX2" fmla="*/ 1266422 w 1266422"/>
              <a:gd name="connsiteY2" fmla="*/ 0 h 24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422" h="2408350">
                <a:moveTo>
                  <a:pt x="158839" y="2408350"/>
                </a:moveTo>
                <a:cubicBezTo>
                  <a:pt x="79419" y="1752601"/>
                  <a:pt x="0" y="1096852"/>
                  <a:pt x="184597" y="695460"/>
                </a:cubicBezTo>
                <a:cubicBezTo>
                  <a:pt x="369194" y="294068"/>
                  <a:pt x="817808" y="147034"/>
                  <a:pt x="1266422" y="0"/>
                </a:cubicBezTo>
              </a:path>
            </a:pathLst>
          </a:cu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86" y="2741295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Radiative 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Cooling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0699" y="6236693"/>
            <a:ext cx="3316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 Cooling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    Heating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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02014" y="1012981"/>
            <a:ext cx="1788" cy="5223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475450" y="4793064"/>
            <a:ext cx="141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Height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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453604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T1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3800" y="368617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T2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43800" y="27834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T3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43800" y="1916668"/>
            <a:ext cx="40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</a:rPr>
              <a:t>Tc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Freeform 30"/>
          <p:cNvSpPr/>
          <p:nvPr/>
        </p:nvSpPr>
        <p:spPr>
          <a:xfrm flipH="1">
            <a:off x="2666998" y="1197429"/>
            <a:ext cx="1872391" cy="5066151"/>
          </a:xfrm>
          <a:custGeom>
            <a:avLst/>
            <a:gdLst>
              <a:gd name="connsiteX0" fmla="*/ 158839 w 1266422"/>
              <a:gd name="connsiteY0" fmla="*/ 2408350 h 2408350"/>
              <a:gd name="connsiteX1" fmla="*/ 184597 w 1266422"/>
              <a:gd name="connsiteY1" fmla="*/ 695460 h 2408350"/>
              <a:gd name="connsiteX2" fmla="*/ 1266422 w 1266422"/>
              <a:gd name="connsiteY2" fmla="*/ 0 h 24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422" h="2408350">
                <a:moveTo>
                  <a:pt x="158839" y="2408350"/>
                </a:moveTo>
                <a:cubicBezTo>
                  <a:pt x="79419" y="1752601"/>
                  <a:pt x="0" y="1096852"/>
                  <a:pt x="184597" y="695460"/>
                </a:cubicBezTo>
                <a:cubicBezTo>
                  <a:pt x="369194" y="294068"/>
                  <a:pt x="817808" y="147034"/>
                  <a:pt x="1266422" y="0"/>
                </a:cubicBezTo>
              </a:path>
            </a:pathLst>
          </a:cu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43" name="TextBox 14342"/>
          <p:cNvSpPr txBox="1"/>
          <p:nvPr/>
        </p:nvSpPr>
        <p:spPr>
          <a:xfrm>
            <a:off x="7966416" y="384629"/>
            <a:ext cx="76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Calibri"/>
              </a:rPr>
              <a:t>σ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/>
              </a:rPr>
              <a:t>4</a:t>
            </a:r>
            <a:endParaRPr lang="en-US" sz="2400" b="1" baseline="3000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434072" y="76200"/>
            <a:ext cx="525296" cy="1632858"/>
            <a:chOff x="7434072" y="381000"/>
            <a:chExt cx="525296" cy="1632858"/>
          </a:xfrm>
        </p:grpSpPr>
        <p:sp>
          <p:nvSpPr>
            <p:cNvPr id="48" name="Freeform 47"/>
            <p:cNvSpPr/>
            <p:nvPr/>
          </p:nvSpPr>
          <p:spPr>
            <a:xfrm>
              <a:off x="7434072" y="381001"/>
              <a:ext cx="516566" cy="1632857"/>
            </a:xfrm>
            <a:custGeom>
              <a:avLst/>
              <a:gdLst>
                <a:gd name="connsiteX0" fmla="*/ 445018 w 934877"/>
                <a:gd name="connsiteY0" fmla="*/ 0 h 6161314"/>
                <a:gd name="connsiteX1" fmla="*/ 445018 w 934877"/>
                <a:gd name="connsiteY1" fmla="*/ 685800 h 6161314"/>
                <a:gd name="connsiteX2" fmla="*/ 9589 w 934877"/>
                <a:gd name="connsiteY2" fmla="*/ 1589314 h 6161314"/>
                <a:gd name="connsiteX3" fmla="*/ 923989 w 934877"/>
                <a:gd name="connsiteY3" fmla="*/ 2514600 h 6161314"/>
                <a:gd name="connsiteX4" fmla="*/ 9589 w 934877"/>
                <a:gd name="connsiteY4" fmla="*/ 3429000 h 6161314"/>
                <a:gd name="connsiteX5" fmla="*/ 934875 w 934877"/>
                <a:gd name="connsiteY5" fmla="*/ 4332514 h 6161314"/>
                <a:gd name="connsiteX6" fmla="*/ 20475 w 934877"/>
                <a:gd name="connsiteY6" fmla="*/ 5257800 h 6161314"/>
                <a:gd name="connsiteX7" fmla="*/ 499446 w 934877"/>
                <a:gd name="connsiteY7" fmla="*/ 6161314 h 6161314"/>
                <a:gd name="connsiteX8" fmla="*/ 499446 w 934877"/>
                <a:gd name="connsiteY8" fmla="*/ 6161314 h 6161314"/>
                <a:gd name="connsiteX9" fmla="*/ 499446 w 934877"/>
                <a:gd name="connsiteY9" fmla="*/ 6161314 h 6161314"/>
                <a:gd name="connsiteX0" fmla="*/ 445018 w 934877"/>
                <a:gd name="connsiteY0" fmla="*/ 0 h 6161314"/>
                <a:gd name="connsiteX1" fmla="*/ 445018 w 934877"/>
                <a:gd name="connsiteY1" fmla="*/ 685800 h 6161314"/>
                <a:gd name="connsiteX2" fmla="*/ 9589 w 934877"/>
                <a:gd name="connsiteY2" fmla="*/ 1589314 h 6161314"/>
                <a:gd name="connsiteX3" fmla="*/ 923989 w 934877"/>
                <a:gd name="connsiteY3" fmla="*/ 2514600 h 6161314"/>
                <a:gd name="connsiteX4" fmla="*/ 9589 w 934877"/>
                <a:gd name="connsiteY4" fmla="*/ 3429000 h 6161314"/>
                <a:gd name="connsiteX5" fmla="*/ 934875 w 934877"/>
                <a:gd name="connsiteY5" fmla="*/ 4332514 h 6161314"/>
                <a:gd name="connsiteX6" fmla="*/ 20475 w 934877"/>
                <a:gd name="connsiteY6" fmla="*/ 5257800 h 6161314"/>
                <a:gd name="connsiteX7" fmla="*/ 499446 w 934877"/>
                <a:gd name="connsiteY7" fmla="*/ 6161314 h 6161314"/>
                <a:gd name="connsiteX8" fmla="*/ 499446 w 934877"/>
                <a:gd name="connsiteY8" fmla="*/ 6161314 h 6161314"/>
                <a:gd name="connsiteX0" fmla="*/ 445018 w 934877"/>
                <a:gd name="connsiteY0" fmla="*/ 0 h 6161314"/>
                <a:gd name="connsiteX1" fmla="*/ 445018 w 934877"/>
                <a:gd name="connsiteY1" fmla="*/ 685800 h 6161314"/>
                <a:gd name="connsiteX2" fmla="*/ 9589 w 934877"/>
                <a:gd name="connsiteY2" fmla="*/ 1589314 h 6161314"/>
                <a:gd name="connsiteX3" fmla="*/ 923989 w 934877"/>
                <a:gd name="connsiteY3" fmla="*/ 2514600 h 6161314"/>
                <a:gd name="connsiteX4" fmla="*/ 9589 w 934877"/>
                <a:gd name="connsiteY4" fmla="*/ 3429000 h 6161314"/>
                <a:gd name="connsiteX5" fmla="*/ 934875 w 934877"/>
                <a:gd name="connsiteY5" fmla="*/ 4332514 h 6161314"/>
                <a:gd name="connsiteX6" fmla="*/ 20475 w 934877"/>
                <a:gd name="connsiteY6" fmla="*/ 5257800 h 6161314"/>
                <a:gd name="connsiteX7" fmla="*/ 499446 w 934877"/>
                <a:gd name="connsiteY7" fmla="*/ 6161314 h 6161314"/>
                <a:gd name="connsiteX0" fmla="*/ 445018 w 945203"/>
                <a:gd name="connsiteY0" fmla="*/ 0 h 6161314"/>
                <a:gd name="connsiteX1" fmla="*/ 445018 w 945203"/>
                <a:gd name="connsiteY1" fmla="*/ 685800 h 6161314"/>
                <a:gd name="connsiteX2" fmla="*/ 9589 w 945203"/>
                <a:gd name="connsiteY2" fmla="*/ 1589314 h 6161314"/>
                <a:gd name="connsiteX3" fmla="*/ 923989 w 945203"/>
                <a:gd name="connsiteY3" fmla="*/ 2514600 h 6161314"/>
                <a:gd name="connsiteX4" fmla="*/ 9589 w 945203"/>
                <a:gd name="connsiteY4" fmla="*/ 3429000 h 6161314"/>
                <a:gd name="connsiteX5" fmla="*/ 934875 w 945203"/>
                <a:gd name="connsiteY5" fmla="*/ 4332514 h 6161314"/>
                <a:gd name="connsiteX6" fmla="*/ 499446 w 945203"/>
                <a:gd name="connsiteY6" fmla="*/ 6161314 h 6161314"/>
                <a:gd name="connsiteX0" fmla="*/ 445018 w 934875"/>
                <a:gd name="connsiteY0" fmla="*/ 0 h 4332514"/>
                <a:gd name="connsiteX1" fmla="*/ 445018 w 934875"/>
                <a:gd name="connsiteY1" fmla="*/ 685800 h 4332514"/>
                <a:gd name="connsiteX2" fmla="*/ 9589 w 934875"/>
                <a:gd name="connsiteY2" fmla="*/ 1589314 h 4332514"/>
                <a:gd name="connsiteX3" fmla="*/ 923989 w 934875"/>
                <a:gd name="connsiteY3" fmla="*/ 2514600 h 4332514"/>
                <a:gd name="connsiteX4" fmla="*/ 9589 w 934875"/>
                <a:gd name="connsiteY4" fmla="*/ 3429000 h 4332514"/>
                <a:gd name="connsiteX5" fmla="*/ 934875 w 934875"/>
                <a:gd name="connsiteY5" fmla="*/ 4332514 h 4332514"/>
                <a:gd name="connsiteX0" fmla="*/ 445018 w 1003111"/>
                <a:gd name="connsiteY0" fmla="*/ 0 h 4402651"/>
                <a:gd name="connsiteX1" fmla="*/ 445018 w 1003111"/>
                <a:gd name="connsiteY1" fmla="*/ 685800 h 4402651"/>
                <a:gd name="connsiteX2" fmla="*/ 9589 w 1003111"/>
                <a:gd name="connsiteY2" fmla="*/ 1589314 h 4402651"/>
                <a:gd name="connsiteX3" fmla="*/ 923989 w 1003111"/>
                <a:gd name="connsiteY3" fmla="*/ 2514600 h 4402651"/>
                <a:gd name="connsiteX4" fmla="*/ 9589 w 1003111"/>
                <a:gd name="connsiteY4" fmla="*/ 3429000 h 4402651"/>
                <a:gd name="connsiteX5" fmla="*/ 934875 w 1003111"/>
                <a:gd name="connsiteY5" fmla="*/ 4332514 h 4402651"/>
                <a:gd name="connsiteX6" fmla="*/ 933819 w 1003111"/>
                <a:gd name="connsiteY6" fmla="*/ 4343401 h 4402651"/>
                <a:gd name="connsiteX0" fmla="*/ 445018 w 981427"/>
                <a:gd name="connsiteY0" fmla="*/ 0 h 4702630"/>
                <a:gd name="connsiteX1" fmla="*/ 445018 w 981427"/>
                <a:gd name="connsiteY1" fmla="*/ 685800 h 4702630"/>
                <a:gd name="connsiteX2" fmla="*/ 9589 w 981427"/>
                <a:gd name="connsiteY2" fmla="*/ 1589314 h 4702630"/>
                <a:gd name="connsiteX3" fmla="*/ 923989 w 981427"/>
                <a:gd name="connsiteY3" fmla="*/ 2514600 h 4702630"/>
                <a:gd name="connsiteX4" fmla="*/ 9589 w 981427"/>
                <a:gd name="connsiteY4" fmla="*/ 3429000 h 4702630"/>
                <a:gd name="connsiteX5" fmla="*/ 934875 w 981427"/>
                <a:gd name="connsiteY5" fmla="*/ 4332514 h 4702630"/>
                <a:gd name="connsiteX6" fmla="*/ 852758 w 981427"/>
                <a:gd name="connsiteY6" fmla="*/ 4702630 h 4702630"/>
                <a:gd name="connsiteX0" fmla="*/ 445018 w 961655"/>
                <a:gd name="connsiteY0" fmla="*/ 0 h 4898572"/>
                <a:gd name="connsiteX1" fmla="*/ 445018 w 961655"/>
                <a:gd name="connsiteY1" fmla="*/ 685800 h 4898572"/>
                <a:gd name="connsiteX2" fmla="*/ 9589 w 961655"/>
                <a:gd name="connsiteY2" fmla="*/ 1589314 h 4898572"/>
                <a:gd name="connsiteX3" fmla="*/ 923989 w 961655"/>
                <a:gd name="connsiteY3" fmla="*/ 2514600 h 4898572"/>
                <a:gd name="connsiteX4" fmla="*/ 9589 w 961655"/>
                <a:gd name="connsiteY4" fmla="*/ 3429000 h 4898572"/>
                <a:gd name="connsiteX5" fmla="*/ 934875 w 961655"/>
                <a:gd name="connsiteY5" fmla="*/ 4332514 h 4898572"/>
                <a:gd name="connsiteX6" fmla="*/ 731168 w 961655"/>
                <a:gd name="connsiteY6" fmla="*/ 4898572 h 489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655" h="4898572">
                  <a:moveTo>
                    <a:pt x="445018" y="0"/>
                  </a:moveTo>
                  <a:cubicBezTo>
                    <a:pt x="481304" y="210457"/>
                    <a:pt x="517590" y="420914"/>
                    <a:pt x="445018" y="685800"/>
                  </a:cubicBezTo>
                  <a:cubicBezTo>
                    <a:pt x="372446" y="950686"/>
                    <a:pt x="-70239" y="1284514"/>
                    <a:pt x="9589" y="1589314"/>
                  </a:cubicBezTo>
                  <a:cubicBezTo>
                    <a:pt x="89417" y="1894114"/>
                    <a:pt x="923989" y="2207986"/>
                    <a:pt x="923989" y="2514600"/>
                  </a:cubicBezTo>
                  <a:cubicBezTo>
                    <a:pt x="923989" y="2821214"/>
                    <a:pt x="7775" y="3126014"/>
                    <a:pt x="9589" y="3429000"/>
                  </a:cubicBezTo>
                  <a:cubicBezTo>
                    <a:pt x="11403" y="3731986"/>
                    <a:pt x="814612" y="4087585"/>
                    <a:pt x="934875" y="4332514"/>
                  </a:cubicBezTo>
                  <a:cubicBezTo>
                    <a:pt x="1055138" y="4577443"/>
                    <a:pt x="731388" y="4896304"/>
                    <a:pt x="731168" y="4898572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7448679" y="384629"/>
              <a:ext cx="251091" cy="3011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78343" y="381000"/>
              <a:ext cx="281025" cy="3011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52400" y="152400"/>
            <a:ext cx="1680268" cy="83099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alibri"/>
              </a:rPr>
              <a:t>FAT 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alibri"/>
              </a:rPr>
              <a:t>Hypothesis</a:t>
            </a:r>
            <a:endParaRPr lang="en-US" sz="2400" b="1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76800" y="6396335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Courtesy Mark </a:t>
            </a:r>
            <a:r>
              <a:rPr lang="en-US" sz="1800" b="0" dirty="0" err="1" smtClean="0">
                <a:latin typeface="+mn-lt"/>
              </a:rPr>
              <a:t>Zelinka</a:t>
            </a:r>
            <a:r>
              <a:rPr lang="en-US" sz="1800" b="0" dirty="0" smtClean="0">
                <a:latin typeface="+mn-lt"/>
              </a:rPr>
              <a:t>, LLNL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2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87421"/>
            <a:ext cx="5880100" cy="618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39800"/>
            <a:ext cx="2917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Observational evidence</a:t>
            </a:r>
          </a:p>
          <a:p>
            <a:r>
              <a:rPr lang="en-US" sz="3600" dirty="0">
                <a:latin typeface="+mn-lt"/>
              </a:rPr>
              <a:t>f</a:t>
            </a:r>
            <a:r>
              <a:rPr lang="en-US" sz="3600" dirty="0" smtClean="0">
                <a:latin typeface="+mn-lt"/>
              </a:rPr>
              <a:t>or FAT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3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8110" y="1462527"/>
            <a:ext cx="9439417" cy="48440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4panel_wclds_fp_d.png"/>
          <p:cNvPicPr>
            <a:picLocks noChangeAspect="1"/>
          </p:cNvPicPr>
          <p:nvPr/>
        </p:nvPicPr>
        <p:blipFill rotWithShape="1">
          <a:blip r:embed="rId3" cstate="print"/>
          <a:srcRect l="50447" t="50738"/>
          <a:stretch/>
        </p:blipFill>
        <p:spPr>
          <a:xfrm>
            <a:off x="115454" y="2427223"/>
            <a:ext cx="5040656" cy="36035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15223" y="4220879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Cloud fraction</a:t>
            </a: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Convergence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7623783" y="3741027"/>
            <a:ext cx="476071" cy="483634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775" y="5534345"/>
            <a:ext cx="336496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</a:rPr>
              <a:t>Convergence (dy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</a:rPr>
              <a:t>-1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00717" y="2525608"/>
            <a:ext cx="44328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%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747172" y="3883524"/>
            <a:ext cx="389445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Pressure (hPa)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" name="Picture 5" descr="C:\Users\Mark\Documents\Research\Longwave Cloud Feedback Paper\figures\4panel_wclds_fT_d.png"/>
          <p:cNvPicPr>
            <a:picLocks noChangeAspect="1" noChangeArrowheads="1"/>
          </p:cNvPicPr>
          <p:nvPr/>
        </p:nvPicPr>
        <p:blipFill rotWithShape="1">
          <a:blip r:embed="rId4" cstate="print"/>
          <a:srcRect l="52969" t="51001" b="-1744"/>
          <a:stretch/>
        </p:blipFill>
        <p:spPr bwMode="auto">
          <a:xfrm>
            <a:off x="4378894" y="2427116"/>
            <a:ext cx="4784149" cy="3711938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 rot="16200000" flipV="1">
            <a:off x="6140186" y="3935306"/>
            <a:ext cx="841421" cy="838203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7622713" y="3818775"/>
            <a:ext cx="483284" cy="461666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82162" y="5525178"/>
            <a:ext cx="336496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Convergence (dy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-1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8667" y="2046250"/>
            <a:ext cx="394813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</a:rPr>
              <a:t>Cloud Fraction (%)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67349" y="2046250"/>
            <a:ext cx="484921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Cloud Fraction (%)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3030" y="4131515"/>
            <a:ext cx="1976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Cloud fraction</a:t>
            </a:r>
          </a:p>
          <a:p>
            <a:endParaRPr lang="en-US" sz="11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Convergence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262583" y="3803046"/>
            <a:ext cx="389445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Temperature (K)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1270090" y="3889887"/>
            <a:ext cx="841421" cy="838203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752617" y="3773356"/>
            <a:ext cx="483284" cy="461666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32934" y="4086096"/>
            <a:ext cx="1976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Cloud fraction</a:t>
            </a:r>
          </a:p>
          <a:p>
            <a:endParaRPr lang="en-US" sz="11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Convergence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CMIP3 A2 Scenario: Multi-model mean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030" y="2725663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Gill Sans Ultra Bold"/>
                <a:cs typeface="Gill Sans Ultra Bold"/>
              </a:rPr>
              <a:t>“PHAT”</a:t>
            </a:r>
            <a:endParaRPr lang="en-US" sz="2000" dirty="0">
              <a:solidFill>
                <a:prstClr val="white"/>
              </a:solidFill>
              <a:latin typeface="Gill Sans Ultra Bold"/>
              <a:cs typeface="Gill Sans Ultra Bold"/>
            </a:endParaRPr>
          </a:p>
        </p:txBody>
      </p:sp>
      <p:pic>
        <p:nvPicPr>
          <p:cNvPr id="13" name="Picture 12" descr="lege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3220" y="1544664"/>
            <a:ext cx="1651348" cy="936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3652" y="6550223"/>
            <a:ext cx="2310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Zelinka and Hartmann (2010)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6396335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Courtesy Mark </a:t>
            </a:r>
            <a:r>
              <a:rPr lang="en-US" sz="1800" b="0" dirty="0" err="1" smtClean="0">
                <a:latin typeface="+mn-lt"/>
              </a:rPr>
              <a:t>Zelinka</a:t>
            </a:r>
            <a:r>
              <a:rPr lang="en-US" sz="1800" b="0" dirty="0" smtClean="0">
                <a:latin typeface="+mn-lt"/>
              </a:rPr>
              <a:t>, LLNL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70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752529"/>
              </p:ext>
            </p:extLst>
          </p:nvPr>
        </p:nvGraphicFramePr>
        <p:xfrm>
          <a:off x="152400" y="762000"/>
          <a:ext cx="8762503" cy="536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3652" y="6550223"/>
            <a:ext cx="2310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Zelinka and Hartmann (2010)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8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tlantic_shiptracks_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4572000"/>
            <a:ext cx="387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 smtClean="0">
                <a:latin typeface="+mn-lt"/>
              </a:rPr>
              <a:t>Aerosol </a:t>
            </a:r>
          </a:p>
          <a:p>
            <a:pPr algn="r">
              <a:lnSpc>
                <a:spcPct val="90000"/>
              </a:lnSpc>
            </a:pPr>
            <a:r>
              <a:rPr lang="en-US" sz="4000" dirty="0" smtClean="0">
                <a:latin typeface="+mn-lt"/>
              </a:rPr>
              <a:t>Indirect Effects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3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375525" y="6297613"/>
            <a:ext cx="152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IPCC, 2007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81000" y="4114800"/>
            <a:ext cx="4648200" cy="5334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Theoretical expression for AIE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410200"/>
          </a:xfrm>
        </p:spPr>
        <p:txBody>
          <a:bodyPr/>
          <a:lstStyle/>
          <a:p>
            <a:r>
              <a:rPr lang="en-US" sz="2400"/>
              <a:t>Response of cloud optical thickness </a:t>
            </a:r>
            <a:r>
              <a:rPr lang="en-US" sz="2400">
                <a:latin typeface="Symbol" pitchFamily="18" charset="2"/>
              </a:rPr>
              <a:t>t</a:t>
            </a:r>
            <a:r>
              <a:rPr lang="en-US" sz="2400" i="1">
                <a:latin typeface="Symbol" pitchFamily="18" charset="2"/>
              </a:rPr>
              <a:t> </a:t>
            </a:r>
            <a:r>
              <a:rPr lang="en-US" sz="2400"/>
              <a:t>to change in some aerosol characteristic property </a:t>
            </a:r>
            <a:r>
              <a:rPr lang="en-US" sz="2400" i="1"/>
              <a:t>A</a:t>
            </a:r>
          </a:p>
          <a:p>
            <a:endParaRPr lang="en-US" sz="2400" i="1"/>
          </a:p>
          <a:p>
            <a:endParaRPr lang="en-US" sz="2400" i="1"/>
          </a:p>
          <a:p>
            <a:endParaRPr lang="en-US" sz="2400" i="1"/>
          </a:p>
          <a:p>
            <a:endParaRPr lang="en-US" sz="2400" i="1"/>
          </a:p>
          <a:p>
            <a:endParaRPr lang="en-US" sz="2400" i="1"/>
          </a:p>
          <a:p>
            <a:r>
              <a:rPr lang="en-US" sz="2400"/>
              <a:t>Generally, because AIEs must be dominated by </a:t>
            </a:r>
            <a:r>
              <a:rPr lang="en-US" sz="2400" b="1"/>
              <a:t>warm clouds and ice clouds formed by homogeneous freezing</a:t>
            </a:r>
            <a:r>
              <a:rPr lang="en-US" sz="2400"/>
              <a:t>, the property most relevant to the problem is the cloud condensation nucleus concentration (CCN).</a:t>
            </a:r>
          </a:p>
          <a:p>
            <a:r>
              <a:rPr lang="en-US" sz="2400"/>
              <a:t>Aerosol size and composition effects can also play a role</a:t>
            </a:r>
            <a:endParaRPr lang="en-US" sz="2400">
              <a:latin typeface="Symbol" pitchFamily="18" charset="2"/>
            </a:endParaRPr>
          </a:p>
        </p:txBody>
      </p:sp>
      <p:pic>
        <p:nvPicPr>
          <p:cNvPr id="4812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20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286" name="Rectangle 6"/>
          <p:cNvSpPr>
            <a:spLocks noChangeArrowheads="1"/>
          </p:cNvSpPr>
          <p:nvPr/>
        </p:nvSpPr>
        <p:spPr bwMode="auto">
          <a:xfrm>
            <a:off x="304800" y="3352800"/>
            <a:ext cx="845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aseline="0">
                <a:latin typeface="Myriad Web" pitchFamily="34" charset="0"/>
              </a:rPr>
              <a:t>                     </a:t>
            </a:r>
            <a:r>
              <a:rPr lang="en-US" sz="3200" b="1" baseline="0">
                <a:latin typeface="Myriad Web" pitchFamily="34" charset="0"/>
              </a:rPr>
              <a:t>primary                         feedback</a:t>
            </a:r>
          </a:p>
        </p:txBody>
      </p:sp>
      <p:sp>
        <p:nvSpPr>
          <p:cNvPr id="481288" name="AutoShape 8"/>
          <p:cNvSpPr>
            <a:spLocks/>
          </p:cNvSpPr>
          <p:nvPr/>
        </p:nvSpPr>
        <p:spPr bwMode="auto">
          <a:xfrm rot="16200000">
            <a:off x="2857500" y="2324100"/>
            <a:ext cx="152400" cy="1905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289" name="AutoShape 9"/>
          <p:cNvSpPr>
            <a:spLocks/>
          </p:cNvSpPr>
          <p:nvPr/>
        </p:nvSpPr>
        <p:spPr bwMode="auto">
          <a:xfrm rot="16200000">
            <a:off x="6667500" y="1333500"/>
            <a:ext cx="152400" cy="3886200"/>
          </a:xfrm>
          <a:prstGeom prst="leftBrace">
            <a:avLst>
              <a:gd name="adj1" fmla="val 2125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Two key impacts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Cloud feedback</a:t>
            </a:r>
          </a:p>
          <a:p>
            <a:pPr lvl="1"/>
            <a:r>
              <a:rPr lang="en-US" dirty="0" smtClean="0"/>
              <a:t>Response of clouds to increased CO</a:t>
            </a:r>
            <a:r>
              <a:rPr lang="en-US" baseline="-25000" dirty="0" smtClean="0"/>
              <a:t>2</a:t>
            </a:r>
          </a:p>
          <a:p>
            <a:pPr lvl="1"/>
            <a:endParaRPr lang="en-US" baseline="-25000" dirty="0" smtClean="0"/>
          </a:p>
          <a:p>
            <a:r>
              <a:rPr lang="en-US" dirty="0" smtClean="0"/>
              <a:t>Aerosol indirect effects (AIEs)</a:t>
            </a:r>
          </a:p>
          <a:p>
            <a:pPr lvl="1"/>
            <a:r>
              <a:rPr lang="en-US" dirty="0" smtClean="0"/>
              <a:t>Response of clouds to changes in aerosol particles</a:t>
            </a:r>
          </a:p>
          <a:p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5609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1692275" cy="5794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aseline="0">
                <a:solidFill>
                  <a:srgbClr val="FFCC00"/>
                </a:solidFill>
                <a:latin typeface="Myriad Web" pitchFamily="34" charset="0"/>
              </a:rPr>
              <a:t>Twomey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155575" y="4724400"/>
            <a:ext cx="1692275" cy="5794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aseline="0">
                <a:solidFill>
                  <a:srgbClr val="FFCC00"/>
                </a:solidFill>
                <a:latin typeface="Myriad Web" pitchFamily="34" charset="0"/>
              </a:rPr>
              <a:t>Albrecht</a:t>
            </a:r>
          </a:p>
        </p:txBody>
      </p:sp>
      <p:pic>
        <p:nvPicPr>
          <p:cNvPr id="490500" name="Picture 4" descr="indirect_effect_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0" t="-1962" r="-1860" b="-1962"/>
          <a:stretch>
            <a:fillRect/>
          </a:stretch>
        </p:blipFill>
        <p:spPr bwMode="auto">
          <a:xfrm>
            <a:off x="1905000" y="-19050"/>
            <a:ext cx="7239000" cy="68770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400" dirty="0" smtClean="0"/>
              <a:t>(Mostly) regulating feedbacks in stratocumulus</a:t>
            </a:r>
            <a:endParaRPr lang="en-US" sz="3400" dirty="0"/>
          </a:p>
        </p:txBody>
      </p:sp>
      <p:pic>
        <p:nvPicPr>
          <p:cNvPr id="4" name="Content Placeholder 3" descr="Sc_regulating_feedbacks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211"/>
          <a:stretch>
            <a:fillRect/>
          </a:stretch>
        </p:blipFill>
        <p:spPr>
          <a:xfrm>
            <a:off x="1110174" y="990600"/>
            <a:ext cx="6967026" cy="5732335"/>
          </a:xfrm>
          <a:ln w="9525"/>
        </p:spPr>
      </p:pic>
      <p:sp>
        <p:nvSpPr>
          <p:cNvPr id="5" name="Oval 4"/>
          <p:cNvSpPr/>
          <p:nvPr/>
        </p:nvSpPr>
        <p:spPr bwMode="auto">
          <a:xfrm>
            <a:off x="1600200" y="1905000"/>
            <a:ext cx="4343400" cy="2743200"/>
          </a:xfrm>
          <a:prstGeom prst="ellipse">
            <a:avLst/>
          </a:prstGeom>
          <a:noFill/>
          <a:ln w="47625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09565"/>
            <a:ext cx="4630757" cy="470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Regional gradients: Strong aerosol indirect effects in an extremely clean background</a:t>
            </a:r>
            <a:endParaRPr lang="en-US" sz="3600" b="1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80" b="1901"/>
          <a:stretch>
            <a:fillRect/>
          </a:stretch>
        </p:blipFill>
        <p:spPr bwMode="auto">
          <a:xfrm>
            <a:off x="4966648" y="2133600"/>
            <a:ext cx="4191000" cy="429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6412468"/>
            <a:ext cx="440889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aseline="0" dirty="0" smtClean="0">
                <a:solidFill>
                  <a:prstClr val="black"/>
                </a:solidFill>
                <a:latin typeface="Calibri"/>
              </a:rPr>
              <a:t>George and Wood, </a:t>
            </a:r>
            <a:r>
              <a:rPr lang="en-US" sz="1800" i="1" baseline="0" dirty="0" smtClean="0">
                <a:solidFill>
                  <a:prstClr val="black"/>
                </a:solidFill>
                <a:latin typeface="Calibri"/>
              </a:rPr>
              <a:t>Atmos. Chem. Phys.</a:t>
            </a:r>
            <a:r>
              <a:rPr lang="en-US" sz="1800" baseline="0" dirty="0" smtClean="0">
                <a:solidFill>
                  <a:prstClr val="black"/>
                </a:solidFill>
                <a:latin typeface="Calibri"/>
              </a:rPr>
              <a:t>, 2010</a:t>
            </a:r>
            <a:endParaRPr lang="en-US" sz="1800" baseline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6178" y="1447800"/>
            <a:ext cx="2996654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prstClr val="black"/>
                </a:solidFill>
                <a:latin typeface="Calibri"/>
              </a:rPr>
              <a:t>Albedo enhancement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prstClr val="black"/>
                </a:solidFill>
                <a:latin typeface="Calibri"/>
              </a:rPr>
              <a:t>(fractional)</a:t>
            </a:r>
            <a:endParaRPr lang="en-US" sz="24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19812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4191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prstClr val="black"/>
                </a:solidFill>
                <a:latin typeface="Calibri"/>
              </a:rPr>
              <a:t>Satellite-derived cloud droplet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prstClr val="black"/>
                </a:solidFill>
                <a:latin typeface="Calibri"/>
              </a:rPr>
              <a:t>concentration </a:t>
            </a:r>
            <a:r>
              <a:rPr lang="en-US" sz="2400" i="1" baseline="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/>
              </a:rPr>
              <a:t>d</a:t>
            </a:r>
            <a:endParaRPr lang="en-US" sz="2400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Content Placeholder 3" descr="mombl_nd_climo_ne_se_pacific.jpg"/>
          <p:cNvPicPr>
            <a:picLocks noChangeAspect="1"/>
          </p:cNvPicPr>
          <p:nvPr/>
        </p:nvPicPr>
        <p:blipFill>
          <a:blip r:embed="rId4" cstate="print"/>
          <a:srcRect l="21038" t="65798" r="50491" b="14393"/>
          <a:stretch>
            <a:fillRect/>
          </a:stretch>
        </p:blipFill>
        <p:spPr>
          <a:xfrm>
            <a:off x="169129" y="5687704"/>
            <a:ext cx="2164264" cy="1027023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741227" y="2797791"/>
            <a:ext cx="1763973" cy="2661313"/>
          </a:xfrm>
          <a:custGeom>
            <a:avLst/>
            <a:gdLst>
              <a:gd name="connsiteX0" fmla="*/ 0 w 1926608"/>
              <a:gd name="connsiteY0" fmla="*/ 2661313 h 2661313"/>
              <a:gd name="connsiteX1" fmla="*/ 914400 w 1926608"/>
              <a:gd name="connsiteY1" fmla="*/ 2606722 h 2661313"/>
              <a:gd name="connsiteX2" fmla="*/ 1514901 w 1926608"/>
              <a:gd name="connsiteY2" fmla="*/ 2333767 h 2661313"/>
              <a:gd name="connsiteX3" fmla="*/ 1801504 w 1926608"/>
              <a:gd name="connsiteY3" fmla="*/ 1897039 h 2661313"/>
              <a:gd name="connsiteX4" fmla="*/ 1910686 w 1926608"/>
              <a:gd name="connsiteY4" fmla="*/ 1228299 h 2661313"/>
              <a:gd name="connsiteX5" fmla="*/ 1705970 w 1926608"/>
              <a:gd name="connsiteY5" fmla="*/ 709684 h 2661313"/>
              <a:gd name="connsiteX6" fmla="*/ 955343 w 1926608"/>
              <a:gd name="connsiteY6" fmla="*/ 272955 h 2661313"/>
              <a:gd name="connsiteX7" fmla="*/ 504967 w 1926608"/>
              <a:gd name="connsiteY7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608" h="2661313">
                <a:moveTo>
                  <a:pt x="0" y="2661313"/>
                </a:moveTo>
                <a:cubicBezTo>
                  <a:pt x="330958" y="2661313"/>
                  <a:pt x="661917" y="2661313"/>
                  <a:pt x="914400" y="2606722"/>
                </a:cubicBezTo>
                <a:cubicBezTo>
                  <a:pt x="1166883" y="2552131"/>
                  <a:pt x="1367050" y="2452047"/>
                  <a:pt x="1514901" y="2333767"/>
                </a:cubicBezTo>
                <a:cubicBezTo>
                  <a:pt x="1662752" y="2215487"/>
                  <a:pt x="1735540" y="2081284"/>
                  <a:pt x="1801504" y="1897039"/>
                </a:cubicBezTo>
                <a:cubicBezTo>
                  <a:pt x="1867468" y="1712794"/>
                  <a:pt x="1926608" y="1426191"/>
                  <a:pt x="1910686" y="1228299"/>
                </a:cubicBezTo>
                <a:cubicBezTo>
                  <a:pt x="1894764" y="1030407"/>
                  <a:pt x="1865194" y="868908"/>
                  <a:pt x="1705970" y="709684"/>
                </a:cubicBezTo>
                <a:cubicBezTo>
                  <a:pt x="1546746" y="550460"/>
                  <a:pt x="1155510" y="391236"/>
                  <a:pt x="955343" y="272955"/>
                </a:cubicBezTo>
                <a:cubicBezTo>
                  <a:pt x="755176" y="154674"/>
                  <a:pt x="630071" y="77337"/>
                  <a:pt x="504967" y="0"/>
                </a:cubicBezTo>
              </a:path>
            </a:pathLst>
          </a:custGeom>
          <a:ln w="25400">
            <a:solidFill>
              <a:schemeClr val="bg1"/>
            </a:solidFill>
            <a:tailEnd type="stealth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4953000"/>
            <a:ext cx="1564339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baseline="0" dirty="0" smtClean="0">
                <a:solidFill>
                  <a:prstClr val="white"/>
                </a:solidFill>
                <a:latin typeface="Calibri"/>
              </a:rPr>
              <a:t>low level wind</a:t>
            </a:r>
            <a:endParaRPr lang="en-US" sz="1800" b="1" baseline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Observational evidence for the </a:t>
            </a:r>
            <a:r>
              <a:rPr lang="en-US" sz="3200" b="1" dirty="0" err="1" smtClean="0"/>
              <a:t>Twomey</a:t>
            </a:r>
            <a:r>
              <a:rPr lang="en-US" sz="3200" b="1" dirty="0" smtClean="0"/>
              <a:t> effect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1998"/>
          <a:stretch/>
        </p:blipFill>
        <p:spPr bwMode="auto">
          <a:xfrm>
            <a:off x="152400" y="1828800"/>
            <a:ext cx="885288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8028" y="6286282"/>
            <a:ext cx="353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Painemal</a:t>
            </a:r>
            <a:r>
              <a:rPr 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0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Minnis</a:t>
            </a:r>
            <a:r>
              <a:rPr 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(2012)</a:t>
            </a:r>
            <a:endParaRPr lang="en-US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2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49363"/>
          </a:xfrm>
        </p:spPr>
        <p:txBody>
          <a:bodyPr/>
          <a:lstStyle/>
          <a:p>
            <a:r>
              <a:rPr lang="en-US" sz="3600" b="1" dirty="0"/>
              <a:t>Model estimates of the two major aerosol indirect effects (AIEs)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267200" cy="3962400"/>
          </a:xfrm>
        </p:spPr>
        <p:txBody>
          <a:bodyPr/>
          <a:lstStyle/>
          <a:p>
            <a:r>
              <a:rPr lang="en-US" sz="2800" dirty="0" err="1"/>
              <a:t>Pincus</a:t>
            </a:r>
            <a:r>
              <a:rPr lang="en-US" sz="2800" dirty="0"/>
              <a:t> and Baker (1994) </a:t>
            </a:r>
          </a:p>
          <a:p>
            <a:pPr lvl="1">
              <a:buFontTx/>
              <a:buNone/>
            </a:pPr>
            <a:r>
              <a:rPr lang="en-US" sz="2400" dirty="0"/>
              <a:t>– 1</a:t>
            </a:r>
            <a:r>
              <a:rPr lang="en-US" sz="2400" baseline="30000" dirty="0"/>
              <a:t>st</a:t>
            </a:r>
            <a:r>
              <a:rPr lang="en-US" sz="2400" dirty="0"/>
              <a:t> and 2</a:t>
            </a:r>
            <a:r>
              <a:rPr lang="en-US" sz="2400" baseline="30000" dirty="0"/>
              <a:t>nd</a:t>
            </a:r>
            <a:r>
              <a:rPr lang="en-US" sz="2400" dirty="0"/>
              <a:t> AIEs comparable</a:t>
            </a:r>
          </a:p>
          <a:p>
            <a:pPr lvl="1">
              <a:buFontTx/>
              <a:buNone/>
            </a:pPr>
            <a:endParaRPr lang="en-US" sz="1000" dirty="0"/>
          </a:p>
          <a:p>
            <a:r>
              <a:rPr lang="en-US" sz="2800" dirty="0"/>
              <a:t>GCMs (</a:t>
            </a:r>
            <a:r>
              <a:rPr lang="en-US" sz="2800" dirty="0" err="1"/>
              <a:t>Lohmann</a:t>
            </a:r>
            <a:r>
              <a:rPr lang="en-US" sz="2800" dirty="0"/>
              <a:t> and </a:t>
            </a:r>
            <a:r>
              <a:rPr lang="en-US" sz="2800" dirty="0" err="1"/>
              <a:t>Feichter</a:t>
            </a:r>
            <a:r>
              <a:rPr lang="en-US" sz="2800" dirty="0"/>
              <a:t> 2005)</a:t>
            </a:r>
          </a:p>
          <a:p>
            <a:pPr lvl="1">
              <a:buFontTx/>
              <a:buNone/>
            </a:pPr>
            <a:r>
              <a:rPr lang="en-US" sz="2400" dirty="0"/>
              <a:t>   1</a:t>
            </a:r>
            <a:r>
              <a:rPr lang="en-US" sz="2400" baseline="30000" dirty="0"/>
              <a:t>st</a:t>
            </a:r>
            <a:r>
              <a:rPr lang="en-US" sz="2400" dirty="0"/>
              <a:t> AIE:  -0.5 to -1.9 W m</a:t>
            </a:r>
            <a:r>
              <a:rPr lang="en-US" sz="2400" baseline="30000" dirty="0"/>
              <a:t>-2</a:t>
            </a:r>
            <a:endParaRPr lang="en-US" sz="2400" dirty="0"/>
          </a:p>
          <a:p>
            <a:pPr lvl="1">
              <a:buFontTx/>
              <a:buNone/>
            </a:pPr>
            <a:r>
              <a:rPr lang="en-US" sz="2400" dirty="0"/>
              <a:t>   2</a:t>
            </a:r>
            <a:r>
              <a:rPr lang="en-US" sz="2400" baseline="30000" dirty="0"/>
              <a:t>nd</a:t>
            </a:r>
            <a:r>
              <a:rPr lang="en-US" sz="2400" dirty="0"/>
              <a:t> AIE: -0.3 to -1.4 W m</a:t>
            </a:r>
            <a:r>
              <a:rPr lang="en-US" sz="2400" baseline="30000" dirty="0"/>
              <a:t>-2</a:t>
            </a:r>
            <a:r>
              <a:rPr lang="en-US" sz="2400" dirty="0"/>
              <a:t> </a:t>
            </a:r>
          </a:p>
          <a:p>
            <a:pPr lvl="1">
              <a:buFontTx/>
              <a:buNone/>
            </a:pPr>
            <a:endParaRPr lang="en-US" sz="2400" dirty="0"/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304800" y="54864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37160" bIns="137160" anchor="ctr"/>
          <a:lstStyle/>
          <a:p>
            <a:pPr algn="ctr"/>
            <a:r>
              <a:rPr lang="en-US" sz="2800" b="1" baseline="0" dirty="0">
                <a:latin typeface="+mn-lt"/>
              </a:rPr>
              <a:t>Limited investigation of factors that control the relative importance of the two AIEs</a:t>
            </a:r>
          </a:p>
        </p:txBody>
      </p:sp>
      <p:pic>
        <p:nvPicPr>
          <p:cNvPr id="4270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600200"/>
            <a:ext cx="4887912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4038600" y="5029200"/>
            <a:ext cx="60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Detecting </a:t>
            </a:r>
            <a:r>
              <a:rPr lang="en-US" sz="4000" b="1" dirty="0"/>
              <a:t>a</a:t>
            </a:r>
            <a:r>
              <a:rPr lang="en-US" sz="4000" b="1" dirty="0" smtClean="0"/>
              <a:t>erosol impacts on cloud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399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 smtClean="0"/>
                  <a:t>An observed change in cloud property </a:t>
                </a:r>
                <a:r>
                  <a:rPr lang="en-US" sz="2800" i="1" dirty="0" smtClean="0"/>
                  <a:t>C</a:t>
                </a:r>
                <a:r>
                  <a:rPr lang="en-US" sz="2800" dirty="0" smtClean="0"/>
                  <a:t> is caused by changes due to meteorology </a:t>
                </a:r>
                <a:r>
                  <a:rPr lang="en-US" sz="2800" i="1" dirty="0" smtClean="0"/>
                  <a:t>M</a:t>
                </a:r>
                <a:r>
                  <a:rPr lang="en-US" sz="2800" dirty="0" smtClean="0"/>
                  <a:t> and aerosols </a:t>
                </a:r>
                <a:r>
                  <a:rPr lang="en-US" sz="2800" i="1" dirty="0" smtClean="0"/>
                  <a:t>A</a:t>
                </a:r>
                <a:r>
                  <a:rPr lang="en-US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399"/>
              </a:xfrm>
              <a:blipFill rotWithShape="1">
                <a:blip r:embed="rId2"/>
                <a:stretch>
                  <a:fillRect l="-1481" t="-119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44958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buFont typeface="Arial" pitchFamily="34" charset="0"/>
              <a:buChar char="•"/>
            </a:pPr>
            <a:r>
              <a:rPr lang="en-US" sz="2800" baseline="0" dirty="0" smtClean="0">
                <a:latin typeface="+mn-lt"/>
              </a:rPr>
              <a:t>To determine aerosol-driven changes on </a:t>
            </a:r>
            <a:r>
              <a:rPr lang="en-US" sz="2800" i="1" baseline="0" dirty="0" smtClean="0">
                <a:latin typeface="+mn-lt"/>
              </a:rPr>
              <a:t>C</a:t>
            </a:r>
            <a:r>
              <a:rPr lang="en-US" sz="2800" baseline="0" dirty="0" smtClean="0">
                <a:latin typeface="+mn-lt"/>
              </a:rPr>
              <a:t>, one needs to measure</a:t>
            </a:r>
            <a:r>
              <a:rPr lang="en-US" sz="2800" i="1" baseline="0" dirty="0" smtClean="0">
                <a:latin typeface="+mn-lt"/>
              </a:rPr>
              <a:t> </a:t>
            </a:r>
            <a:r>
              <a:rPr lang="en-US" sz="2800" baseline="0" dirty="0" smtClean="0">
                <a:latin typeface="+mn-lt"/>
              </a:rPr>
              <a:t>meteorology-driven changes</a:t>
            </a:r>
          </a:p>
          <a:p>
            <a:pPr marL="274320" indent="-274320" algn="l">
              <a:buFont typeface="Arial" pitchFamily="34" charset="0"/>
              <a:buChar char="•"/>
            </a:pPr>
            <a:r>
              <a:rPr lang="en-US" sz="2800" baseline="0" dirty="0" smtClean="0">
                <a:latin typeface="+mn-lt"/>
              </a:rPr>
              <a:t>This is a particularly arduous task</a:t>
            </a:r>
            <a:endParaRPr lang="en-US" sz="2800" baseline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4281" y="3733799"/>
            <a:ext cx="533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baseline="0" dirty="0" smtClean="0">
                <a:solidFill>
                  <a:srgbClr val="FF0000"/>
                </a:solidFill>
                <a:latin typeface="+mn-lt"/>
              </a:rPr>
              <a:t>meteorology-driven             aerosol-driven</a:t>
            </a:r>
            <a:endParaRPr lang="en-US" sz="2400" i="1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8028" y="6286282"/>
            <a:ext cx="3603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Stevens and </a:t>
            </a:r>
            <a:r>
              <a:rPr lang="en-US" sz="20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Brenguier</a:t>
            </a:r>
            <a:r>
              <a:rPr lang="en-US" sz="2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(2009)</a:t>
            </a:r>
            <a:endParaRPr lang="en-US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323" b="8537"/>
          <a:stretch/>
        </p:blipFill>
        <p:spPr bwMode="auto">
          <a:xfrm>
            <a:off x="914400" y="868553"/>
            <a:ext cx="7351102" cy="469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Myriad Web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Myriad Web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Myriad Web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Myriad Web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Myriad Web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Myriad Web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Myriad Web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Myriad Web" pitchFamily="34" charset="0"/>
              </a:defRPr>
            </a:lvl9pPr>
          </a:lstStyle>
          <a:p>
            <a:r>
              <a:rPr lang="en-US" baseline="0" dirty="0" err="1" smtClean="0"/>
              <a:t>Shiptracks</a:t>
            </a:r>
            <a:endParaRPr lang="en-US" baseline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5562600"/>
            <a:ext cx="4167187" cy="95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12"/>
          <p:cNvSpPr/>
          <p:nvPr/>
        </p:nvSpPr>
        <p:spPr bwMode="auto">
          <a:xfrm>
            <a:off x="4394200" y="5778500"/>
            <a:ext cx="444500" cy="647700"/>
          </a:xfrm>
          <a:custGeom>
            <a:avLst/>
            <a:gdLst>
              <a:gd name="connsiteX0" fmla="*/ 0 w 444500"/>
              <a:gd name="connsiteY0" fmla="*/ 0 h 647700"/>
              <a:gd name="connsiteX1" fmla="*/ 444500 w 444500"/>
              <a:gd name="connsiteY1" fmla="*/ 647700 h 647700"/>
              <a:gd name="connsiteX2" fmla="*/ 444500 w 444500"/>
              <a:gd name="connsiteY2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647700">
                <a:moveTo>
                  <a:pt x="0" y="0"/>
                </a:moveTo>
                <a:lnTo>
                  <a:pt x="444500" y="647700"/>
                </a:lnTo>
                <a:lnTo>
                  <a:pt x="444500" y="647700"/>
                </a:ln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7423" y="6396334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>
                <a:solidFill>
                  <a:srgbClr val="FF0000"/>
                </a:solidFill>
                <a:latin typeface="+mn-lt"/>
              </a:rPr>
              <a:t>= 0 </a:t>
            </a:r>
            <a:endParaRPr lang="en-US" sz="2400" baseline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3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0"/>
            <a:ext cx="5743575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Shipping lanes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105400" cy="381000"/>
          </a:xfrm>
        </p:spPr>
        <p:txBody>
          <a:bodyPr>
            <a:noAutofit/>
          </a:bodyPr>
          <a:lstStyle/>
          <a:p>
            <a:pPr marL="274320" indent="-274320"/>
            <a:r>
              <a:rPr lang="en-US" sz="2400" b="1" dirty="0" smtClean="0"/>
              <a:t>Shipping emissions increase along preferred lanes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r="67177" b="25926"/>
          <a:stretch/>
        </p:blipFill>
        <p:spPr bwMode="auto">
          <a:xfrm>
            <a:off x="5715001" y="152400"/>
            <a:ext cx="3372182" cy="273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82880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l">
              <a:buSzPct val="125000"/>
              <a:buFont typeface="Arial" pitchFamily="34" charset="0"/>
              <a:buChar char="•"/>
            </a:pPr>
            <a:r>
              <a:rPr lang="en-US" sz="2400" b="1" baseline="0" dirty="0" smtClean="0">
                <a:latin typeface="Calibri" pitchFamily="34" charset="0"/>
                <a:cs typeface="Calibri" pitchFamily="34" charset="0"/>
              </a:rPr>
              <a:t>Control</a:t>
            </a:r>
            <a:r>
              <a:rPr lang="en-US" sz="2400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aseline="0" dirty="0">
                <a:latin typeface="Calibri" pitchFamily="34" charset="0"/>
                <a:cs typeface="Calibri" pitchFamily="34" charset="0"/>
              </a:rPr>
              <a:t>clouds </a:t>
            </a:r>
            <a:r>
              <a:rPr lang="en-US" sz="2400" baseline="0" dirty="0" smtClean="0">
                <a:latin typeface="Calibri" pitchFamily="34" charset="0"/>
                <a:cs typeface="Calibri" pitchFamily="34" charset="0"/>
              </a:rPr>
              <a:t>upstream; </a:t>
            </a:r>
            <a:r>
              <a:rPr lang="en-US" sz="2400" b="1" baseline="0" dirty="0" smtClean="0">
                <a:latin typeface="Calibri" pitchFamily="34" charset="0"/>
                <a:cs typeface="Calibri" pitchFamily="34" charset="0"/>
              </a:rPr>
              <a:t>perturbed</a:t>
            </a:r>
            <a:r>
              <a:rPr lang="en-US" sz="2400" baseline="0" dirty="0" smtClean="0">
                <a:latin typeface="Calibri" pitchFamily="34" charset="0"/>
                <a:cs typeface="Calibri" pitchFamily="34" charset="0"/>
              </a:rPr>
              <a:t> clouds downstream</a:t>
            </a:r>
            <a:endParaRPr lang="en-US" sz="2400" baseline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6324600"/>
            <a:ext cx="26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+mn-lt"/>
              </a:rPr>
              <a:t>Peters et al. (ACP, 2011)</a:t>
            </a:r>
            <a:endParaRPr lang="en-US" sz="2000" baseline="0" dirty="0"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390525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743" y="5033576"/>
            <a:ext cx="332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>
                <a:latin typeface="+mn-lt"/>
                <a:sym typeface="Symbol"/>
              </a:rPr>
              <a:t>Observed </a:t>
            </a:r>
            <a:r>
              <a:rPr lang="en-US" sz="2400" i="1" baseline="0" dirty="0" smtClean="0">
                <a:latin typeface="+mn-lt"/>
                <a:sym typeface="Symbol"/>
              </a:rPr>
              <a:t>f </a:t>
            </a:r>
            <a:r>
              <a:rPr lang="en-US" sz="2400" baseline="0" dirty="0" smtClean="0">
                <a:latin typeface="+mn-lt"/>
                <a:sym typeface="Symbol"/>
              </a:rPr>
              <a:t> </a:t>
            </a:r>
            <a:r>
              <a:rPr lang="en-US" sz="2400" baseline="0" dirty="0" smtClean="0">
                <a:latin typeface="+mn-lt"/>
              </a:rPr>
              <a:t>0.02-0.03 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/>
          <a:stretch/>
        </p:blipFill>
        <p:spPr bwMode="auto">
          <a:xfrm>
            <a:off x="3983172" y="3721103"/>
            <a:ext cx="2536930" cy="245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73186" r="17523"/>
          <a:stretch/>
        </p:blipFill>
        <p:spPr bwMode="auto">
          <a:xfrm>
            <a:off x="6072607" y="2835687"/>
            <a:ext cx="2995193" cy="5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17" y="3695702"/>
            <a:ext cx="2641283" cy="245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 r="37734"/>
          <a:stretch/>
        </p:blipFill>
        <p:spPr bwMode="auto">
          <a:xfrm>
            <a:off x="304800" y="4103043"/>
            <a:ext cx="1427758" cy="6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56358" y="4233357"/>
            <a:ext cx="21536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0" dirty="0" smtClean="0">
                <a:latin typeface="+mn-lt"/>
              </a:rPr>
              <a:t>= </a:t>
            </a:r>
            <a:r>
              <a:rPr lang="en-US" sz="2200" baseline="0" dirty="0" smtClean="0">
                <a:solidFill>
                  <a:srgbClr val="FF0000"/>
                </a:solidFill>
                <a:latin typeface="+mn-lt"/>
              </a:rPr>
              <a:t>0.06</a:t>
            </a:r>
            <a:r>
              <a:rPr lang="en-US" sz="2200" baseline="0" dirty="0" smtClean="0">
                <a:latin typeface="+mn-lt"/>
              </a:rPr>
              <a:t> </a:t>
            </a:r>
            <a:r>
              <a:rPr lang="en-US" sz="2200" baseline="0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200" baseline="30000" dirty="0">
                <a:solidFill>
                  <a:srgbClr val="FF0000"/>
                </a:solidFill>
                <a:latin typeface="+mn-lt"/>
              </a:rPr>
              <a:t>-1</a:t>
            </a:r>
            <a:r>
              <a:rPr lang="en-US" sz="2200" baseline="0" dirty="0">
                <a:latin typeface="+mn-lt"/>
              </a:rPr>
              <a:t> × </a:t>
            </a:r>
            <a:r>
              <a:rPr lang="en-US" sz="2200" baseline="0" dirty="0">
                <a:solidFill>
                  <a:srgbClr val="FF9900"/>
                </a:solidFill>
                <a:latin typeface="+mn-lt"/>
              </a:rPr>
              <a:t>0.4 </a:t>
            </a:r>
            <a:r>
              <a:rPr lang="en-US" sz="2200" baseline="0" dirty="0" smtClean="0">
                <a:solidFill>
                  <a:srgbClr val="FF9900"/>
                </a:solidFill>
                <a:latin typeface="+mn-lt"/>
              </a:rPr>
              <a:t>K</a:t>
            </a:r>
            <a:r>
              <a:rPr lang="en-US" sz="2200" baseline="0" dirty="0" smtClean="0">
                <a:latin typeface="+mn-lt"/>
              </a:rPr>
              <a:t> </a:t>
            </a:r>
            <a:r>
              <a:rPr lang="en-US" sz="2400" baseline="0" dirty="0" smtClean="0">
                <a:latin typeface="+mn-lt"/>
              </a:rPr>
              <a:t>= 0.024</a:t>
            </a:r>
            <a:endParaRPr lang="en-US" sz="2400" baseline="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4191000"/>
            <a:ext cx="129007" cy="533400"/>
          </a:xfrm>
          <a:prstGeom prst="rect">
            <a:avLst/>
          </a:prstGeom>
          <a:solidFill>
            <a:srgbClr val="FF9900">
              <a:alpha val="74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686800" y="4641851"/>
            <a:ext cx="129007" cy="266700"/>
          </a:xfrm>
          <a:prstGeom prst="rect">
            <a:avLst/>
          </a:prstGeom>
          <a:solidFill>
            <a:srgbClr val="FF9900">
              <a:alpha val="74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597899" y="5257800"/>
            <a:ext cx="114301" cy="304800"/>
          </a:xfrm>
          <a:prstGeom prst="rect">
            <a:avLst/>
          </a:prstGeom>
          <a:solidFill>
            <a:srgbClr val="FF9900">
              <a:alpha val="74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679" y="3581400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solidFill>
                  <a:srgbClr val="FF0000"/>
                </a:solidFill>
                <a:latin typeface="+mn-lt"/>
              </a:rPr>
              <a:t>Klein and Hartmann (1993)</a:t>
            </a:r>
            <a:endParaRPr lang="en-US" sz="1800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Freeform 13"/>
          <p:cNvSpPr/>
          <p:nvPr/>
        </p:nvSpPr>
        <p:spPr bwMode="auto">
          <a:xfrm rot="1436091">
            <a:off x="1992521" y="3920012"/>
            <a:ext cx="236674" cy="330200"/>
          </a:xfrm>
          <a:custGeom>
            <a:avLst/>
            <a:gdLst>
              <a:gd name="connsiteX0" fmla="*/ 20774 w 236674"/>
              <a:gd name="connsiteY0" fmla="*/ 0 h 330200"/>
              <a:gd name="connsiteX1" fmla="*/ 20774 w 236674"/>
              <a:gd name="connsiteY1" fmla="*/ 241300 h 330200"/>
              <a:gd name="connsiteX2" fmla="*/ 236674 w 236674"/>
              <a:gd name="connsiteY2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674" h="330200">
                <a:moveTo>
                  <a:pt x="20774" y="0"/>
                </a:moveTo>
                <a:cubicBezTo>
                  <a:pt x="2782" y="93133"/>
                  <a:pt x="-15209" y="186267"/>
                  <a:pt x="20774" y="241300"/>
                </a:cubicBezTo>
                <a:cubicBezTo>
                  <a:pt x="56757" y="296333"/>
                  <a:pt x="146715" y="313266"/>
                  <a:pt x="236674" y="33020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3000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612108" y="3580979"/>
            <a:ext cx="2294957" cy="610074"/>
          </a:xfrm>
          <a:custGeom>
            <a:avLst/>
            <a:gdLst>
              <a:gd name="connsiteX0" fmla="*/ 0 w 2486025"/>
              <a:gd name="connsiteY0" fmla="*/ 600081 h 609606"/>
              <a:gd name="connsiteX1" fmla="*/ 1133475 w 2486025"/>
              <a:gd name="connsiteY1" fmla="*/ 6 h 609606"/>
              <a:gd name="connsiteX2" fmla="*/ 2486025 w 2486025"/>
              <a:gd name="connsiteY2" fmla="*/ 609606 h 609606"/>
              <a:gd name="connsiteX0" fmla="*/ 0 w 2554264"/>
              <a:gd name="connsiteY0" fmla="*/ 605510 h 605510"/>
              <a:gd name="connsiteX1" fmla="*/ 1133475 w 2554264"/>
              <a:gd name="connsiteY1" fmla="*/ 5435 h 605510"/>
              <a:gd name="connsiteX2" fmla="*/ 2554264 w 2554264"/>
              <a:gd name="connsiteY2" fmla="*/ 400967 h 605510"/>
              <a:gd name="connsiteX0" fmla="*/ 0 w 2363195"/>
              <a:gd name="connsiteY0" fmla="*/ 434961 h 434960"/>
              <a:gd name="connsiteX1" fmla="*/ 942406 w 2363195"/>
              <a:gd name="connsiteY1" fmla="*/ 302 h 434960"/>
              <a:gd name="connsiteX2" fmla="*/ 2363195 w 2363195"/>
              <a:gd name="connsiteY2" fmla="*/ 395834 h 434960"/>
              <a:gd name="connsiteX0" fmla="*/ 0 w 2294957"/>
              <a:gd name="connsiteY0" fmla="*/ 434961 h 434961"/>
              <a:gd name="connsiteX1" fmla="*/ 874168 w 2294957"/>
              <a:gd name="connsiteY1" fmla="*/ 302 h 434961"/>
              <a:gd name="connsiteX2" fmla="*/ 2294957 w 2294957"/>
              <a:gd name="connsiteY2" fmla="*/ 395834 h 43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4957" h="434961">
                <a:moveTo>
                  <a:pt x="0" y="434961"/>
                </a:moveTo>
                <a:cubicBezTo>
                  <a:pt x="359569" y="134130"/>
                  <a:pt x="491675" y="6823"/>
                  <a:pt x="874168" y="302"/>
                </a:cubicBezTo>
                <a:cubicBezTo>
                  <a:pt x="1256661" y="-6219"/>
                  <a:pt x="1825850" y="91827"/>
                  <a:pt x="2294957" y="395834"/>
                </a:cubicBezTo>
              </a:path>
            </a:pathLst>
          </a:custGeom>
          <a:noFill/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30000" smtClean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965448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 smtClean="0">
                <a:latin typeface="+mn-lt"/>
              </a:rPr>
              <a:t>A cloud cover increase of 0.02  represents a radiative forcing of 2 W m</a:t>
            </a:r>
            <a:r>
              <a:rPr lang="en-US" sz="2400" baseline="30000" dirty="0" smtClean="0">
                <a:latin typeface="+mn-lt"/>
              </a:rPr>
              <a:t>-2</a:t>
            </a:r>
            <a:r>
              <a:rPr lang="en-US" sz="2400" baseline="0" dirty="0" smtClean="0">
                <a:latin typeface="+mn-lt"/>
              </a:rPr>
              <a:t> </a:t>
            </a:r>
            <a:endParaRPr lang="en-US" sz="32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0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283"/>
            <a:ext cx="3581400" cy="102471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What about ice?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" b="22208"/>
          <a:stretch/>
        </p:blipFill>
        <p:spPr bwMode="auto">
          <a:xfrm>
            <a:off x="4200525" y="118283"/>
            <a:ext cx="4943475" cy="656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6"/>
          <a:stretch/>
        </p:blipFill>
        <p:spPr bwMode="auto">
          <a:xfrm>
            <a:off x="31123" y="5013265"/>
            <a:ext cx="416940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6400800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Boer et al. (2013)</a:t>
            </a:r>
            <a:endParaRPr lang="en-US" b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62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Uncertainty in equilibrium climate sensitivity largely controlled by uncertainty in how clouds will change. </a:t>
            </a:r>
          </a:p>
          <a:p>
            <a:pPr lvl="1"/>
            <a:r>
              <a:rPr lang="en-US" sz="2400" dirty="0" smtClean="0"/>
              <a:t>Low clouds constitute largest source of error, but high clouds show robust changes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Aerosol forcing, including effects on clouds, is likely a significant fraction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forcing. </a:t>
            </a:r>
          </a:p>
          <a:p>
            <a:pPr lvl="1"/>
            <a:r>
              <a:rPr lang="en-US" sz="2400" dirty="0" smtClean="0"/>
              <a:t>Aerosol-cloud interactions important for determining overall aerosol forcing</a:t>
            </a:r>
          </a:p>
          <a:p>
            <a:pPr lvl="1"/>
            <a:r>
              <a:rPr lang="en-US" sz="2400" dirty="0" smtClean="0"/>
              <a:t>Low clouds primary culprits, but ice phase may be important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49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63" y="76200"/>
            <a:ext cx="47795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67400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Cloud feedbacks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32257"/>
            <a:ext cx="4371159" cy="392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1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343400" cy="1554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Uncertainty in cloud feedbacks is main source of uncertainty in climate sensitivity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6" y="1981200"/>
            <a:ext cx="4241292" cy="3662671"/>
          </a:xfrm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4021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Reproduced from </a:t>
            </a:r>
            <a:r>
              <a:rPr lang="en-US" sz="1800" b="0" dirty="0" err="1" smtClean="0">
                <a:latin typeface="+mn-lt"/>
              </a:rPr>
              <a:t>Soden</a:t>
            </a:r>
            <a:r>
              <a:rPr lang="en-US" sz="1800" b="0" dirty="0" smtClean="0">
                <a:latin typeface="+mn-lt"/>
              </a:rPr>
              <a:t> and Held (2006)</a:t>
            </a:r>
          </a:p>
          <a:p>
            <a:pPr algn="ctr"/>
            <a:r>
              <a:rPr lang="en-US" sz="1800" b="0" dirty="0" smtClean="0">
                <a:latin typeface="+mn-lt"/>
              </a:rPr>
              <a:t>CMIP3 models </a:t>
            </a:r>
            <a:endParaRPr lang="en-US" sz="1800" b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16" y="605135"/>
            <a:ext cx="3886684" cy="579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6396335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latin typeface="+mn-lt"/>
              </a:rPr>
              <a:t>Soden</a:t>
            </a:r>
            <a:r>
              <a:rPr lang="en-US" sz="1800" b="0" dirty="0" smtClean="0">
                <a:latin typeface="+mn-lt"/>
              </a:rPr>
              <a:t> and </a:t>
            </a:r>
            <a:r>
              <a:rPr lang="en-US" sz="1800" b="0" dirty="0" err="1" smtClean="0">
                <a:latin typeface="+mn-lt"/>
              </a:rPr>
              <a:t>Vecchi</a:t>
            </a:r>
            <a:r>
              <a:rPr lang="en-US" sz="1800" b="0" dirty="0" smtClean="0">
                <a:latin typeface="+mn-lt"/>
              </a:rPr>
              <a:t> (2011) - CMIP3 models </a:t>
            </a:r>
            <a:endParaRPr lang="en-US" sz="1800" b="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57317" y="8235"/>
            <a:ext cx="3848582" cy="677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/>
              <a:t>Low clouds dominate uncertainty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23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352800" cy="3276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Cloud feedbacks in climate models</a:t>
            </a:r>
            <a:br>
              <a:rPr lang="en-US" sz="4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200" b="1" dirty="0" smtClean="0">
                <a:solidFill>
                  <a:srgbClr val="FFCC00"/>
                </a:solidFill>
                <a:latin typeface="+mn-lt"/>
              </a:rPr>
              <a:t/>
            </a:r>
            <a:br>
              <a:rPr lang="en-US" sz="1200" b="1" dirty="0" smtClean="0">
                <a:solidFill>
                  <a:srgbClr val="FFCC00"/>
                </a:solidFill>
                <a:latin typeface="+mn-lt"/>
              </a:rPr>
            </a:br>
            <a:r>
              <a:rPr lang="en-US" sz="3200" dirty="0" smtClean="0">
                <a:solidFill>
                  <a:srgbClr val="FF0000"/>
                </a:solidFill>
                <a:latin typeface="Myriad Web" pitchFamily="34" charset="0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Myriad Web" pitchFamily="34" charset="0"/>
              </a:rPr>
              <a:t>change in low cloud amount for 2</a:t>
            </a:r>
            <a:r>
              <a:rPr lang="en-US" sz="2800" dirty="0" smtClean="0">
                <a:solidFill>
                  <a:srgbClr val="FF0000"/>
                </a:solidFill>
                <a:latin typeface="Myriad Web" pitchFamily="34" charset="0"/>
                <a:sym typeface="Symbol" pitchFamily="18" charset="2"/>
              </a:rPr>
              <a:t></a:t>
            </a:r>
            <a:r>
              <a:rPr lang="en-US" sz="2800" dirty="0" smtClean="0">
                <a:solidFill>
                  <a:srgbClr val="FF0000"/>
                </a:solidFill>
                <a:latin typeface="Myriad Web" pitchFamily="34" charset="0"/>
              </a:rPr>
              <a:t>CO</a:t>
            </a:r>
            <a:r>
              <a:rPr lang="en-US" sz="2800" baseline="-25000" dirty="0" smtClean="0">
                <a:solidFill>
                  <a:srgbClr val="FF0000"/>
                </a:solidFill>
                <a:latin typeface="Myriad Web" pitchFamily="34" charset="0"/>
              </a:rPr>
              <a:t>2</a:t>
            </a:r>
          </a:p>
        </p:txBody>
      </p:sp>
      <p:pic>
        <p:nvPicPr>
          <p:cNvPr id="28675" name="Picture 3" descr="AM2-CCSM2-low_cld_2xC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0" t="-1384" r="-1880" b="60909"/>
          <a:stretch>
            <a:fillRect/>
          </a:stretch>
        </p:blipFill>
        <p:spPr>
          <a:xfrm>
            <a:off x="3810000" y="0"/>
            <a:ext cx="5334000" cy="3211513"/>
          </a:xfr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4" descr="AM2-CCSM2-low_cld_2xC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0" t="58141" r="-1880" b="2077"/>
          <a:stretch>
            <a:fillRect/>
          </a:stretch>
        </p:blipFill>
        <p:spPr>
          <a:xfrm>
            <a:off x="3810000" y="3200400"/>
            <a:ext cx="5334000" cy="3133725"/>
          </a:xfr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838200" y="4876800"/>
            <a:ext cx="3048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286000" y="4800600"/>
            <a:ext cx="3048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81600" y="6491288"/>
            <a:ext cx="2298700" cy="3667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rgbClr val="FF9900"/>
                </a:solidFill>
                <a:latin typeface="Myriad Web" pitchFamily="34" charset="0"/>
              </a:rPr>
              <a:t>from Stephens (2005)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00" y="0"/>
            <a:ext cx="1144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0">
                <a:solidFill>
                  <a:srgbClr val="FF0000"/>
                </a:solidFill>
                <a:latin typeface="Myriad Web" pitchFamily="34" charset="0"/>
              </a:rPr>
              <a:t>GFDL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96200" y="3200400"/>
            <a:ext cx="1014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0">
                <a:solidFill>
                  <a:srgbClr val="FF0000"/>
                </a:solidFill>
                <a:latin typeface="Myriad Web" pitchFamily="34" charset="0"/>
              </a:rPr>
              <a:t>CCM</a:t>
            </a: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488"/>
          <a:stretch>
            <a:fillRect/>
          </a:stretch>
        </p:blipFill>
        <p:spPr bwMode="auto">
          <a:xfrm>
            <a:off x="0" y="3657600"/>
            <a:ext cx="3733800" cy="278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08013" y="6007100"/>
            <a:ext cx="2481262" cy="411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0">
                <a:latin typeface="Myriad Web" pitchFamily="34" charset="0"/>
              </a:rPr>
              <a:t>     model number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914400" y="4800600"/>
            <a:ext cx="34290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2971800" y="2667000"/>
            <a:ext cx="1981200" cy="16256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What regime controls global cloud feedback variability across models?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28800"/>
            <a:ext cx="92355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6396335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 smtClean="0">
                <a:latin typeface="+mn-lt"/>
              </a:rPr>
              <a:t>Soden</a:t>
            </a:r>
            <a:r>
              <a:rPr lang="en-US" sz="1800" b="0" dirty="0" smtClean="0">
                <a:latin typeface="+mn-lt"/>
              </a:rPr>
              <a:t> and </a:t>
            </a:r>
            <a:r>
              <a:rPr lang="en-US" sz="1800" b="0" dirty="0" err="1" smtClean="0">
                <a:latin typeface="+mn-lt"/>
              </a:rPr>
              <a:t>Vecchi</a:t>
            </a:r>
            <a:r>
              <a:rPr lang="en-US" sz="1800" b="0" dirty="0" smtClean="0">
                <a:latin typeface="+mn-lt"/>
              </a:rPr>
              <a:t> (2011) - CMIP3 models 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74"/>
          <p:cNvSpPr/>
          <p:nvPr/>
        </p:nvSpPr>
        <p:spPr>
          <a:xfrm>
            <a:off x="0" y="1064493"/>
            <a:ext cx="9144000" cy="438058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5" y="0"/>
            <a:ext cx="9174535" cy="855105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effectLst>
                  <a:outerShdw blurRad="50800" dist="38100" dir="2700000">
                    <a:schemeClr val="bg1">
                      <a:alpha val="43000"/>
                    </a:schemeClr>
                  </a:outerShdw>
                </a:effectLst>
              </a:rPr>
              <a:t>Using a mixed layer model to understand cloud feedback processes – Peter Caldwell (LLNL)</a:t>
            </a:r>
            <a:endParaRPr lang="en-US" b="1" dirty="0">
              <a:effectLst>
                <a:outerShdw blurRad="50800" dist="38100" dir="270000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218607" y="1648497"/>
            <a:ext cx="1577135" cy="2658367"/>
          </a:xfrm>
        </p:spPr>
        <p:txBody>
          <a:bodyPr lIns="0" tIns="0" rIns="0" bIns="0">
            <a:normAutofit/>
          </a:bodyPr>
          <a:lstStyle/>
          <a:p>
            <a:r>
              <a:rPr lang="en-US" dirty="0" smtClean="0"/>
              <a:t>mixed-layer model </a:t>
            </a:r>
            <a:endParaRPr lang="en-US" dirty="0"/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3111021" y="2160825"/>
            <a:ext cx="792321" cy="216931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JClim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2009)</a:t>
            </a:r>
          </a:p>
        </p:txBody>
      </p:sp>
      <p:grpSp>
        <p:nvGrpSpPr>
          <p:cNvPr id="4" name="Group 180"/>
          <p:cNvGrpSpPr>
            <a:grpSpLocks noChangeAspect="1"/>
          </p:cNvGrpSpPr>
          <p:nvPr/>
        </p:nvGrpSpPr>
        <p:grpSpPr>
          <a:xfrm>
            <a:off x="2227082" y="1414439"/>
            <a:ext cx="4809076" cy="3043462"/>
            <a:chOff x="3901597" y="3508805"/>
            <a:chExt cx="5245193" cy="3319462"/>
          </a:xfrm>
        </p:grpSpPr>
        <p:sp>
          <p:nvSpPr>
            <p:cNvPr id="251" name="Rectangle 2"/>
            <p:cNvSpPr>
              <a:spLocks noChangeArrowheads="1"/>
            </p:cNvSpPr>
            <p:nvPr/>
          </p:nvSpPr>
          <p:spPr bwMode="auto">
            <a:xfrm>
              <a:off x="4266883" y="3533048"/>
              <a:ext cx="4857144" cy="3243002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norm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Line 3"/>
            <p:cNvSpPr>
              <a:spLocks noChangeShapeType="1"/>
            </p:cNvSpPr>
            <p:nvPr/>
          </p:nvSpPr>
          <p:spPr bwMode="auto">
            <a:xfrm>
              <a:off x="8018180" y="4232373"/>
              <a:ext cx="0" cy="32541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normAutofit fontScale="25000" lnSpcReduction="20000"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Text Box 5"/>
            <p:cNvSpPr txBox="1">
              <a:spLocks noChangeArrowheads="1"/>
            </p:cNvSpPr>
            <p:nvPr/>
          </p:nvSpPr>
          <p:spPr bwMode="auto">
            <a:xfrm>
              <a:off x="4715696" y="3508805"/>
              <a:ext cx="811545" cy="26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normAutofit fontScale="62500" lnSpcReduction="20000"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i="1" dirty="0" err="1">
                  <a:solidFill>
                    <a:prstClr val="black"/>
                  </a:solidFill>
                  <a:latin typeface="Times New Roman" charset="0"/>
                </a:rPr>
                <a:t>q</a:t>
              </a:r>
              <a:r>
                <a:rPr lang="en-US" sz="2400" b="0" i="1" baseline="-25000" dirty="0" err="1">
                  <a:solidFill>
                    <a:prstClr val="black"/>
                  </a:solidFill>
                  <a:latin typeface="Times New Roman" charset="0"/>
                </a:rPr>
                <a:t>t</a:t>
              </a:r>
              <a:r>
                <a:rPr lang="en-US" sz="2400" b="0" i="1" dirty="0">
                  <a:solidFill>
                    <a:prstClr val="black"/>
                  </a:solidFill>
                  <a:latin typeface="Times New Roman" charset="0"/>
                </a:rPr>
                <a:t>=</a:t>
              </a:r>
              <a:r>
                <a:rPr lang="en-US" sz="2400" b="0" i="1" dirty="0" err="1">
                  <a:solidFill>
                    <a:prstClr val="black"/>
                  </a:solidFill>
                  <a:latin typeface="Times New Roman" charset="0"/>
                </a:rPr>
                <a:t>q</a:t>
              </a:r>
              <a:r>
                <a:rPr lang="en-US" sz="2400" b="0" i="1" baseline="-25000" dirty="0" err="1">
                  <a:solidFill>
                    <a:prstClr val="black"/>
                  </a:solidFill>
                  <a:latin typeface="Times New Roman" charset="0"/>
                </a:rPr>
                <a:t>v</a:t>
              </a:r>
              <a:r>
                <a:rPr lang="en-US" sz="2400" b="0" i="1" dirty="0" err="1">
                  <a:solidFill>
                    <a:prstClr val="black"/>
                  </a:solidFill>
                  <a:latin typeface="Times New Roman" charset="0"/>
                </a:rPr>
                <a:t>+q</a:t>
              </a:r>
              <a:r>
                <a:rPr lang="en-US" sz="2400" b="0" i="1" baseline="-25000" dirty="0" err="1">
                  <a:solidFill>
                    <a:prstClr val="black"/>
                  </a:solidFill>
                  <a:latin typeface="Times New Roman" charset="0"/>
                </a:rPr>
                <a:t>l</a:t>
              </a:r>
              <a:endParaRPr lang="en-US" sz="2400" b="0" i="1" baseline="-25000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254" name="Rectangle 6" descr="Zig zag"/>
            <p:cNvSpPr>
              <a:spLocks noChangeArrowheads="1"/>
            </p:cNvSpPr>
            <p:nvPr/>
          </p:nvSpPr>
          <p:spPr bwMode="auto">
            <a:xfrm>
              <a:off x="4650333" y="6425456"/>
              <a:ext cx="4487572" cy="40281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norm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Text Box 9"/>
            <p:cNvSpPr txBox="1">
              <a:spLocks noChangeArrowheads="1"/>
            </p:cNvSpPr>
            <p:nvPr/>
          </p:nvSpPr>
          <p:spPr bwMode="auto">
            <a:xfrm>
              <a:off x="4708569" y="4610009"/>
              <a:ext cx="211748" cy="26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normAutofit fontScale="85000" lnSpcReduction="20000"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i="1" dirty="0" err="1">
                  <a:solidFill>
                    <a:prstClr val="black"/>
                  </a:solidFill>
                  <a:latin typeface="Times New Roman" charset="0"/>
                </a:rPr>
                <a:t>z</a:t>
              </a:r>
              <a:r>
                <a:rPr lang="en-US" sz="2400" b="0" i="1" baseline="-25000" dirty="0" err="1">
                  <a:solidFill>
                    <a:prstClr val="black"/>
                  </a:solidFill>
                  <a:latin typeface="Times New Roman" charset="0"/>
                </a:rPr>
                <a:t>i</a:t>
              </a:r>
              <a:endParaRPr lang="en-US" sz="2400" b="0" i="1" baseline="-25000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grpSp>
          <p:nvGrpSpPr>
            <p:cNvPr id="6" name="Group 517"/>
            <p:cNvGrpSpPr/>
            <p:nvPr/>
          </p:nvGrpSpPr>
          <p:grpSpPr>
            <a:xfrm>
              <a:off x="4647928" y="5266442"/>
              <a:ext cx="4498862" cy="53278"/>
              <a:chOff x="1279755" y="3894138"/>
              <a:chExt cx="7712525" cy="85725"/>
            </a:xfrm>
          </p:grpSpPr>
          <p:grpSp>
            <p:nvGrpSpPr>
              <p:cNvPr id="7" name="Group 501"/>
              <p:cNvGrpSpPr/>
              <p:nvPr/>
            </p:nvGrpSpPr>
            <p:grpSpPr>
              <a:xfrm>
                <a:off x="1279755" y="3894138"/>
                <a:ext cx="2570842" cy="85725"/>
                <a:chOff x="1279755" y="3894138"/>
                <a:chExt cx="2570842" cy="85725"/>
              </a:xfrm>
            </p:grpSpPr>
            <p:grpSp>
              <p:nvGrpSpPr>
                <p:cNvPr id="8" name="Group 493"/>
                <p:cNvGrpSpPr/>
                <p:nvPr/>
              </p:nvGrpSpPr>
              <p:grpSpPr>
                <a:xfrm>
                  <a:off x="2268540" y="3894138"/>
                  <a:ext cx="395514" cy="85725"/>
                  <a:chOff x="2268540" y="3894138"/>
                  <a:chExt cx="395514" cy="85725"/>
                </a:xfrm>
              </p:grpSpPr>
              <p:sp>
                <p:nvSpPr>
                  <p:cNvPr id="490" name="Arc 13"/>
                  <p:cNvSpPr>
                    <a:spLocks/>
                  </p:cNvSpPr>
                  <p:nvPr/>
                </p:nvSpPr>
                <p:spPr bwMode="auto">
                  <a:xfrm flipV="1">
                    <a:off x="2466297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91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2268540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9" name="Group 494"/>
                <p:cNvGrpSpPr/>
                <p:nvPr/>
              </p:nvGrpSpPr>
              <p:grpSpPr>
                <a:xfrm>
                  <a:off x="2664055" y="3894138"/>
                  <a:ext cx="395514" cy="85725"/>
                  <a:chOff x="2664055" y="3894138"/>
                  <a:chExt cx="395514" cy="85725"/>
                </a:xfrm>
              </p:grpSpPr>
              <p:sp>
                <p:nvSpPr>
                  <p:cNvPr id="488" name="Arc 16"/>
                  <p:cNvSpPr>
                    <a:spLocks/>
                  </p:cNvSpPr>
                  <p:nvPr/>
                </p:nvSpPr>
                <p:spPr bwMode="auto">
                  <a:xfrm flipV="1">
                    <a:off x="2861812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9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2664055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0" name="Group 495"/>
                <p:cNvGrpSpPr/>
                <p:nvPr/>
              </p:nvGrpSpPr>
              <p:grpSpPr>
                <a:xfrm>
                  <a:off x="3059569" y="3894138"/>
                  <a:ext cx="395514" cy="85725"/>
                  <a:chOff x="3059569" y="3894138"/>
                  <a:chExt cx="395514" cy="85725"/>
                </a:xfrm>
              </p:grpSpPr>
              <p:sp>
                <p:nvSpPr>
                  <p:cNvPr id="486" name="Arc 19"/>
                  <p:cNvSpPr>
                    <a:spLocks/>
                  </p:cNvSpPr>
                  <p:nvPr/>
                </p:nvSpPr>
                <p:spPr bwMode="auto">
                  <a:xfrm flipV="1">
                    <a:off x="3257326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7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059569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1" name="Group 496"/>
                <p:cNvGrpSpPr/>
                <p:nvPr/>
              </p:nvGrpSpPr>
              <p:grpSpPr>
                <a:xfrm>
                  <a:off x="3455083" y="3894138"/>
                  <a:ext cx="395514" cy="85725"/>
                  <a:chOff x="3455083" y="3894138"/>
                  <a:chExt cx="395514" cy="85725"/>
                </a:xfrm>
              </p:grpSpPr>
              <p:sp>
                <p:nvSpPr>
                  <p:cNvPr id="484" name="Arc 22"/>
                  <p:cNvSpPr>
                    <a:spLocks/>
                  </p:cNvSpPr>
                  <p:nvPr/>
                </p:nvSpPr>
                <p:spPr bwMode="auto">
                  <a:xfrm flipV="1">
                    <a:off x="3652840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85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455083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80" name="Arc 28"/>
                <p:cNvSpPr>
                  <a:spLocks/>
                </p:cNvSpPr>
                <p:nvPr/>
              </p:nvSpPr>
              <p:spPr bwMode="auto">
                <a:xfrm flipV="1">
                  <a:off x="1279755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4" name="Group 499"/>
                <p:cNvGrpSpPr/>
                <p:nvPr/>
              </p:nvGrpSpPr>
              <p:grpSpPr>
                <a:xfrm>
                  <a:off x="1477512" y="3894138"/>
                  <a:ext cx="395514" cy="85725"/>
                  <a:chOff x="1477512" y="3894138"/>
                  <a:chExt cx="395514" cy="85725"/>
                </a:xfrm>
              </p:grpSpPr>
              <p:sp>
                <p:nvSpPr>
                  <p:cNvPr id="478" name="Arc 31"/>
                  <p:cNvSpPr>
                    <a:spLocks/>
                  </p:cNvSpPr>
                  <p:nvPr/>
                </p:nvSpPr>
                <p:spPr bwMode="auto">
                  <a:xfrm flipV="1">
                    <a:off x="1675269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9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1477512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5" name="Group 500"/>
                <p:cNvGrpSpPr/>
                <p:nvPr/>
              </p:nvGrpSpPr>
              <p:grpSpPr>
                <a:xfrm>
                  <a:off x="1873026" y="3894138"/>
                  <a:ext cx="395514" cy="85725"/>
                  <a:chOff x="1873026" y="3894138"/>
                  <a:chExt cx="395514" cy="85725"/>
                </a:xfrm>
              </p:grpSpPr>
              <p:sp>
                <p:nvSpPr>
                  <p:cNvPr id="476" name="Arc 34"/>
                  <p:cNvSpPr>
                    <a:spLocks/>
                  </p:cNvSpPr>
                  <p:nvPr/>
                </p:nvSpPr>
                <p:spPr bwMode="auto">
                  <a:xfrm flipV="1">
                    <a:off x="2070783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77" name="Arc 35"/>
                  <p:cNvSpPr>
                    <a:spLocks/>
                  </p:cNvSpPr>
                  <p:nvPr/>
                </p:nvSpPr>
                <p:spPr bwMode="auto">
                  <a:xfrm flipH="1" flipV="1">
                    <a:off x="1873026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6" name="Group 502"/>
              <p:cNvGrpSpPr/>
              <p:nvPr/>
            </p:nvGrpSpPr>
            <p:grpSpPr>
              <a:xfrm>
                <a:off x="5432653" y="3894138"/>
                <a:ext cx="395514" cy="85725"/>
                <a:chOff x="5432653" y="3894138"/>
                <a:chExt cx="395514" cy="85725"/>
              </a:xfrm>
            </p:grpSpPr>
            <p:sp>
              <p:nvSpPr>
                <p:cNvPr id="466" name="Arc 37"/>
                <p:cNvSpPr>
                  <a:spLocks/>
                </p:cNvSpPr>
                <p:nvPr/>
              </p:nvSpPr>
              <p:spPr bwMode="auto">
                <a:xfrm flipV="1">
                  <a:off x="5630410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7" name="Arc 38"/>
                <p:cNvSpPr>
                  <a:spLocks/>
                </p:cNvSpPr>
                <p:nvPr/>
              </p:nvSpPr>
              <p:spPr bwMode="auto">
                <a:xfrm flipH="1" flipV="1">
                  <a:off x="5432653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" name="Group 503"/>
              <p:cNvGrpSpPr/>
              <p:nvPr/>
            </p:nvGrpSpPr>
            <p:grpSpPr>
              <a:xfrm>
                <a:off x="5828167" y="3894138"/>
                <a:ext cx="395514" cy="85725"/>
                <a:chOff x="5828167" y="3894138"/>
                <a:chExt cx="395514" cy="85725"/>
              </a:xfrm>
            </p:grpSpPr>
            <p:sp>
              <p:nvSpPr>
                <p:cNvPr id="464" name="Arc 40"/>
                <p:cNvSpPr>
                  <a:spLocks/>
                </p:cNvSpPr>
                <p:nvPr/>
              </p:nvSpPr>
              <p:spPr bwMode="auto">
                <a:xfrm flipV="1">
                  <a:off x="6025924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5" name="Arc 41"/>
                <p:cNvSpPr>
                  <a:spLocks/>
                </p:cNvSpPr>
                <p:nvPr/>
              </p:nvSpPr>
              <p:spPr bwMode="auto">
                <a:xfrm flipH="1" flipV="1">
                  <a:off x="5828167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" name="Group 506"/>
              <p:cNvGrpSpPr/>
              <p:nvPr/>
            </p:nvGrpSpPr>
            <p:grpSpPr>
              <a:xfrm>
                <a:off x="6223681" y="3894138"/>
                <a:ext cx="791028" cy="85725"/>
                <a:chOff x="6223681" y="3894138"/>
                <a:chExt cx="791028" cy="85725"/>
              </a:xfrm>
            </p:grpSpPr>
            <p:grpSp>
              <p:nvGrpSpPr>
                <p:cNvPr id="19" name="Group 504"/>
                <p:cNvGrpSpPr/>
                <p:nvPr/>
              </p:nvGrpSpPr>
              <p:grpSpPr>
                <a:xfrm>
                  <a:off x="6223681" y="3894138"/>
                  <a:ext cx="395514" cy="85725"/>
                  <a:chOff x="6223681" y="3894138"/>
                  <a:chExt cx="395514" cy="85725"/>
                </a:xfrm>
              </p:grpSpPr>
              <p:sp>
                <p:nvSpPr>
                  <p:cNvPr id="462" name="Arc 44"/>
                  <p:cNvSpPr>
                    <a:spLocks/>
                  </p:cNvSpPr>
                  <p:nvPr/>
                </p:nvSpPr>
                <p:spPr bwMode="auto">
                  <a:xfrm flipV="1">
                    <a:off x="6421438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3" name="Arc 45"/>
                  <p:cNvSpPr>
                    <a:spLocks/>
                  </p:cNvSpPr>
                  <p:nvPr/>
                </p:nvSpPr>
                <p:spPr bwMode="auto">
                  <a:xfrm flipH="1" flipV="1">
                    <a:off x="6223681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0" name="Group 505"/>
                <p:cNvGrpSpPr/>
                <p:nvPr/>
              </p:nvGrpSpPr>
              <p:grpSpPr>
                <a:xfrm>
                  <a:off x="6619195" y="3894138"/>
                  <a:ext cx="395514" cy="85725"/>
                  <a:chOff x="6619195" y="3894138"/>
                  <a:chExt cx="395514" cy="85725"/>
                </a:xfrm>
              </p:grpSpPr>
              <p:sp>
                <p:nvSpPr>
                  <p:cNvPr id="460" name="Arc 47"/>
                  <p:cNvSpPr>
                    <a:spLocks/>
                  </p:cNvSpPr>
                  <p:nvPr/>
                </p:nvSpPr>
                <p:spPr bwMode="auto">
                  <a:xfrm flipV="1">
                    <a:off x="6816952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61" name="Arc 48"/>
                  <p:cNvSpPr>
                    <a:spLocks/>
                  </p:cNvSpPr>
                  <p:nvPr/>
                </p:nvSpPr>
                <p:spPr bwMode="auto">
                  <a:xfrm flipH="1" flipV="1">
                    <a:off x="6619195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1" name="Group 507"/>
              <p:cNvGrpSpPr/>
              <p:nvPr/>
            </p:nvGrpSpPr>
            <p:grpSpPr>
              <a:xfrm>
                <a:off x="3850597" y="3894138"/>
                <a:ext cx="395514" cy="85725"/>
                <a:chOff x="3850597" y="3894138"/>
                <a:chExt cx="395514" cy="85725"/>
              </a:xfrm>
            </p:grpSpPr>
            <p:sp>
              <p:nvSpPr>
                <p:cNvPr id="456" name="Arc 50"/>
                <p:cNvSpPr>
                  <a:spLocks/>
                </p:cNvSpPr>
                <p:nvPr/>
              </p:nvSpPr>
              <p:spPr bwMode="auto">
                <a:xfrm flipV="1">
                  <a:off x="4048354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7" name="Arc 51"/>
                <p:cNvSpPr>
                  <a:spLocks/>
                </p:cNvSpPr>
                <p:nvPr/>
              </p:nvSpPr>
              <p:spPr bwMode="auto">
                <a:xfrm flipH="1" flipV="1">
                  <a:off x="3850597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" name="Group 508"/>
              <p:cNvGrpSpPr/>
              <p:nvPr/>
            </p:nvGrpSpPr>
            <p:grpSpPr>
              <a:xfrm>
                <a:off x="4246111" y="3894138"/>
                <a:ext cx="395514" cy="85725"/>
                <a:chOff x="4246111" y="3894138"/>
                <a:chExt cx="395514" cy="85725"/>
              </a:xfrm>
            </p:grpSpPr>
            <p:sp>
              <p:nvSpPr>
                <p:cNvPr id="454" name="Arc 53"/>
                <p:cNvSpPr>
                  <a:spLocks/>
                </p:cNvSpPr>
                <p:nvPr/>
              </p:nvSpPr>
              <p:spPr bwMode="auto">
                <a:xfrm flipV="1">
                  <a:off x="4443868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5" name="Arc 54"/>
                <p:cNvSpPr>
                  <a:spLocks/>
                </p:cNvSpPr>
                <p:nvPr/>
              </p:nvSpPr>
              <p:spPr bwMode="auto">
                <a:xfrm flipH="1" flipV="1">
                  <a:off x="4246111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" name="Group 509"/>
              <p:cNvGrpSpPr/>
              <p:nvPr/>
            </p:nvGrpSpPr>
            <p:grpSpPr>
              <a:xfrm>
                <a:off x="4641625" y="3894138"/>
                <a:ext cx="395514" cy="85725"/>
                <a:chOff x="4641625" y="3894138"/>
                <a:chExt cx="395514" cy="85725"/>
              </a:xfrm>
            </p:grpSpPr>
            <p:sp>
              <p:nvSpPr>
                <p:cNvPr id="452" name="Arc 56"/>
                <p:cNvSpPr>
                  <a:spLocks/>
                </p:cNvSpPr>
                <p:nvPr/>
              </p:nvSpPr>
              <p:spPr bwMode="auto">
                <a:xfrm flipV="1">
                  <a:off x="4839382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3" name="Arc 57"/>
                <p:cNvSpPr>
                  <a:spLocks/>
                </p:cNvSpPr>
                <p:nvPr/>
              </p:nvSpPr>
              <p:spPr bwMode="auto">
                <a:xfrm flipH="1" flipV="1">
                  <a:off x="4641625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" name="Group 510"/>
              <p:cNvGrpSpPr/>
              <p:nvPr/>
            </p:nvGrpSpPr>
            <p:grpSpPr>
              <a:xfrm>
                <a:off x="5037139" y="3894138"/>
                <a:ext cx="395514" cy="85725"/>
                <a:chOff x="5037139" y="3894138"/>
                <a:chExt cx="395514" cy="85725"/>
              </a:xfrm>
            </p:grpSpPr>
            <p:sp>
              <p:nvSpPr>
                <p:cNvPr id="450" name="Arc 59"/>
                <p:cNvSpPr>
                  <a:spLocks/>
                </p:cNvSpPr>
                <p:nvPr/>
              </p:nvSpPr>
              <p:spPr bwMode="auto">
                <a:xfrm flipV="1">
                  <a:off x="5234896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1" name="Arc 60"/>
                <p:cNvSpPr>
                  <a:spLocks/>
                </p:cNvSpPr>
                <p:nvPr/>
              </p:nvSpPr>
              <p:spPr bwMode="auto">
                <a:xfrm flipH="1" flipV="1">
                  <a:off x="5037139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5" name="Group 513"/>
              <p:cNvGrpSpPr/>
              <p:nvPr/>
            </p:nvGrpSpPr>
            <p:grpSpPr>
              <a:xfrm>
                <a:off x="7014710" y="3894138"/>
                <a:ext cx="791028" cy="85725"/>
                <a:chOff x="7014710" y="3894138"/>
                <a:chExt cx="791028" cy="85725"/>
              </a:xfrm>
            </p:grpSpPr>
            <p:grpSp>
              <p:nvGrpSpPr>
                <p:cNvPr id="26" name="Group 511"/>
                <p:cNvGrpSpPr/>
                <p:nvPr/>
              </p:nvGrpSpPr>
              <p:grpSpPr>
                <a:xfrm>
                  <a:off x="7014710" y="3894138"/>
                  <a:ext cx="395514" cy="85725"/>
                  <a:chOff x="7014710" y="3894138"/>
                  <a:chExt cx="395514" cy="85725"/>
                </a:xfrm>
              </p:grpSpPr>
              <p:sp>
                <p:nvSpPr>
                  <p:cNvPr id="448" name="Arc 63"/>
                  <p:cNvSpPr>
                    <a:spLocks/>
                  </p:cNvSpPr>
                  <p:nvPr/>
                </p:nvSpPr>
                <p:spPr bwMode="auto">
                  <a:xfrm flipV="1">
                    <a:off x="7212467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9" name="Arc 64"/>
                  <p:cNvSpPr>
                    <a:spLocks/>
                  </p:cNvSpPr>
                  <p:nvPr/>
                </p:nvSpPr>
                <p:spPr bwMode="auto">
                  <a:xfrm flipH="1" flipV="1">
                    <a:off x="7014710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27" name="Group 512"/>
                <p:cNvGrpSpPr/>
                <p:nvPr/>
              </p:nvGrpSpPr>
              <p:grpSpPr>
                <a:xfrm>
                  <a:off x="7410224" y="3894138"/>
                  <a:ext cx="395514" cy="85725"/>
                  <a:chOff x="7410224" y="3894138"/>
                  <a:chExt cx="395514" cy="85725"/>
                </a:xfrm>
              </p:grpSpPr>
              <p:sp>
                <p:nvSpPr>
                  <p:cNvPr id="446" name="Arc 66"/>
                  <p:cNvSpPr>
                    <a:spLocks/>
                  </p:cNvSpPr>
                  <p:nvPr/>
                </p:nvSpPr>
                <p:spPr bwMode="auto">
                  <a:xfrm flipV="1">
                    <a:off x="7607981" y="3894138"/>
                    <a:ext cx="197757" cy="8572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47" name="Arc 67"/>
                  <p:cNvSpPr>
                    <a:spLocks/>
                  </p:cNvSpPr>
                  <p:nvPr/>
                </p:nvSpPr>
                <p:spPr bwMode="auto">
                  <a:xfrm flipH="1" flipV="1">
                    <a:off x="7410224" y="3894138"/>
                    <a:ext cx="193637" cy="85725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28" name="Group 514"/>
              <p:cNvGrpSpPr/>
              <p:nvPr/>
            </p:nvGrpSpPr>
            <p:grpSpPr>
              <a:xfrm>
                <a:off x="7805738" y="3894138"/>
                <a:ext cx="395514" cy="85725"/>
                <a:chOff x="7805738" y="3894138"/>
                <a:chExt cx="395514" cy="85725"/>
              </a:xfrm>
            </p:grpSpPr>
            <p:sp>
              <p:nvSpPr>
                <p:cNvPr id="442" name="Arc 69"/>
                <p:cNvSpPr>
                  <a:spLocks/>
                </p:cNvSpPr>
                <p:nvPr/>
              </p:nvSpPr>
              <p:spPr bwMode="auto">
                <a:xfrm flipV="1">
                  <a:off x="8003495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3" name="Arc 70"/>
                <p:cNvSpPr>
                  <a:spLocks/>
                </p:cNvSpPr>
                <p:nvPr/>
              </p:nvSpPr>
              <p:spPr bwMode="auto">
                <a:xfrm flipH="1" flipV="1">
                  <a:off x="7805738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" name="Group 515"/>
              <p:cNvGrpSpPr/>
              <p:nvPr/>
            </p:nvGrpSpPr>
            <p:grpSpPr>
              <a:xfrm>
                <a:off x="8201252" y="3894138"/>
                <a:ext cx="395514" cy="85725"/>
                <a:chOff x="8201252" y="3894138"/>
                <a:chExt cx="395514" cy="85725"/>
              </a:xfrm>
            </p:grpSpPr>
            <p:sp>
              <p:nvSpPr>
                <p:cNvPr id="440" name="Arc 72"/>
                <p:cNvSpPr>
                  <a:spLocks/>
                </p:cNvSpPr>
                <p:nvPr/>
              </p:nvSpPr>
              <p:spPr bwMode="auto">
                <a:xfrm flipV="1">
                  <a:off x="8399009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1" name="Arc 73"/>
                <p:cNvSpPr>
                  <a:spLocks/>
                </p:cNvSpPr>
                <p:nvPr/>
              </p:nvSpPr>
              <p:spPr bwMode="auto">
                <a:xfrm flipH="1" flipV="1">
                  <a:off x="8201252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" name="Group 516"/>
              <p:cNvGrpSpPr/>
              <p:nvPr/>
            </p:nvGrpSpPr>
            <p:grpSpPr>
              <a:xfrm>
                <a:off x="8596766" y="3894138"/>
                <a:ext cx="395514" cy="85725"/>
                <a:chOff x="8596766" y="3894138"/>
                <a:chExt cx="395514" cy="85725"/>
              </a:xfrm>
            </p:grpSpPr>
            <p:sp>
              <p:nvSpPr>
                <p:cNvPr id="438" name="Arc 75"/>
                <p:cNvSpPr>
                  <a:spLocks/>
                </p:cNvSpPr>
                <p:nvPr/>
              </p:nvSpPr>
              <p:spPr bwMode="auto">
                <a:xfrm flipV="1">
                  <a:off x="8794523" y="3894138"/>
                  <a:ext cx="197757" cy="85725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9" name="Arc 76"/>
                <p:cNvSpPr>
                  <a:spLocks/>
                </p:cNvSpPr>
                <p:nvPr/>
              </p:nvSpPr>
              <p:spPr bwMode="auto">
                <a:xfrm flipH="1" flipV="1">
                  <a:off x="8596766" y="3894138"/>
                  <a:ext cx="193637" cy="85725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1" name="Group 542"/>
            <p:cNvGrpSpPr/>
            <p:nvPr/>
          </p:nvGrpSpPr>
          <p:grpSpPr>
            <a:xfrm>
              <a:off x="4650335" y="4712576"/>
              <a:ext cx="4496454" cy="84851"/>
              <a:chOff x="1283881" y="2951163"/>
              <a:chExt cx="7708405" cy="84137"/>
            </a:xfrm>
          </p:grpSpPr>
          <p:grpSp>
            <p:nvGrpSpPr>
              <p:cNvPr id="160" name="Group 526"/>
              <p:cNvGrpSpPr/>
              <p:nvPr/>
            </p:nvGrpSpPr>
            <p:grpSpPr>
              <a:xfrm>
                <a:off x="5828173" y="2951163"/>
                <a:ext cx="3164113" cy="84137"/>
                <a:chOff x="5828173" y="2951163"/>
                <a:chExt cx="3164113" cy="84137"/>
              </a:xfrm>
            </p:grpSpPr>
            <p:grpSp>
              <p:nvGrpSpPr>
                <p:cNvPr id="161" name="Group 518"/>
                <p:cNvGrpSpPr/>
                <p:nvPr/>
              </p:nvGrpSpPr>
              <p:grpSpPr>
                <a:xfrm>
                  <a:off x="7014715" y="2951163"/>
                  <a:ext cx="395514" cy="84137"/>
                  <a:chOff x="7014715" y="2951163"/>
                  <a:chExt cx="395514" cy="84137"/>
                </a:xfrm>
              </p:grpSpPr>
              <p:sp>
                <p:nvSpPr>
                  <p:cNvPr id="424" name="Arc 80"/>
                  <p:cNvSpPr>
                    <a:spLocks/>
                  </p:cNvSpPr>
                  <p:nvPr/>
                </p:nvSpPr>
                <p:spPr bwMode="auto">
                  <a:xfrm rot="10800000" flipV="1">
                    <a:off x="7014715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5" name="Arc 81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7216592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2" name="Group 519"/>
                <p:cNvGrpSpPr/>
                <p:nvPr/>
              </p:nvGrpSpPr>
              <p:grpSpPr>
                <a:xfrm>
                  <a:off x="6619201" y="2951163"/>
                  <a:ext cx="395514" cy="84137"/>
                  <a:chOff x="6619201" y="2951163"/>
                  <a:chExt cx="395514" cy="84137"/>
                </a:xfrm>
              </p:grpSpPr>
              <p:sp>
                <p:nvSpPr>
                  <p:cNvPr id="422" name="Arc 83"/>
                  <p:cNvSpPr>
                    <a:spLocks/>
                  </p:cNvSpPr>
                  <p:nvPr/>
                </p:nvSpPr>
                <p:spPr bwMode="auto">
                  <a:xfrm rot="10800000" flipV="1">
                    <a:off x="6619201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3" name="Arc 84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6821078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3" name="Group 520"/>
                <p:cNvGrpSpPr/>
                <p:nvPr/>
              </p:nvGrpSpPr>
              <p:grpSpPr>
                <a:xfrm>
                  <a:off x="6223687" y="2951163"/>
                  <a:ext cx="395514" cy="84137"/>
                  <a:chOff x="6223687" y="2951163"/>
                  <a:chExt cx="395514" cy="84137"/>
                </a:xfrm>
              </p:grpSpPr>
              <p:sp>
                <p:nvSpPr>
                  <p:cNvPr id="420" name="Arc 86"/>
                  <p:cNvSpPr>
                    <a:spLocks/>
                  </p:cNvSpPr>
                  <p:nvPr/>
                </p:nvSpPr>
                <p:spPr bwMode="auto">
                  <a:xfrm rot="10800000" flipV="1">
                    <a:off x="6223687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21" name="Arc 87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6425564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4" name="Group 521"/>
                <p:cNvGrpSpPr/>
                <p:nvPr/>
              </p:nvGrpSpPr>
              <p:grpSpPr>
                <a:xfrm>
                  <a:off x="5828173" y="2951163"/>
                  <a:ext cx="395514" cy="84137"/>
                  <a:chOff x="5828173" y="2951163"/>
                  <a:chExt cx="395514" cy="84137"/>
                </a:xfrm>
              </p:grpSpPr>
              <p:sp>
                <p:nvSpPr>
                  <p:cNvPr id="418" name="Arc 89"/>
                  <p:cNvSpPr>
                    <a:spLocks/>
                  </p:cNvSpPr>
                  <p:nvPr/>
                </p:nvSpPr>
                <p:spPr bwMode="auto">
                  <a:xfrm rot="10800000" flipV="1">
                    <a:off x="5828173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9" name="Arc 90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6030050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5" name="Group 522"/>
                <p:cNvGrpSpPr/>
                <p:nvPr/>
              </p:nvGrpSpPr>
              <p:grpSpPr>
                <a:xfrm>
                  <a:off x="8596772" y="2951163"/>
                  <a:ext cx="395514" cy="84137"/>
                  <a:chOff x="8596772" y="2951163"/>
                  <a:chExt cx="395514" cy="84137"/>
                </a:xfrm>
              </p:grpSpPr>
              <p:sp>
                <p:nvSpPr>
                  <p:cNvPr id="416" name="Arc 92"/>
                  <p:cNvSpPr>
                    <a:spLocks/>
                  </p:cNvSpPr>
                  <p:nvPr/>
                </p:nvSpPr>
                <p:spPr bwMode="auto">
                  <a:xfrm rot="10800000" flipV="1">
                    <a:off x="8596772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7" name="Arc 93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8798649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6" name="Group 523"/>
                <p:cNvGrpSpPr/>
                <p:nvPr/>
              </p:nvGrpSpPr>
              <p:grpSpPr>
                <a:xfrm>
                  <a:off x="8201258" y="2951163"/>
                  <a:ext cx="395514" cy="84137"/>
                  <a:chOff x="8201258" y="2951163"/>
                  <a:chExt cx="395514" cy="84137"/>
                </a:xfrm>
              </p:grpSpPr>
              <p:sp>
                <p:nvSpPr>
                  <p:cNvPr id="414" name="Arc 95"/>
                  <p:cNvSpPr>
                    <a:spLocks/>
                  </p:cNvSpPr>
                  <p:nvPr/>
                </p:nvSpPr>
                <p:spPr bwMode="auto">
                  <a:xfrm rot="10800000" flipV="1">
                    <a:off x="8201258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5" name="Arc 96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8403135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7" name="Group 524"/>
                <p:cNvGrpSpPr/>
                <p:nvPr/>
              </p:nvGrpSpPr>
              <p:grpSpPr>
                <a:xfrm>
                  <a:off x="7805744" y="2951163"/>
                  <a:ext cx="395514" cy="84137"/>
                  <a:chOff x="7805744" y="2951163"/>
                  <a:chExt cx="395514" cy="84137"/>
                </a:xfrm>
              </p:grpSpPr>
              <p:sp>
                <p:nvSpPr>
                  <p:cNvPr id="412" name="Arc 98"/>
                  <p:cNvSpPr>
                    <a:spLocks/>
                  </p:cNvSpPr>
                  <p:nvPr/>
                </p:nvSpPr>
                <p:spPr bwMode="auto">
                  <a:xfrm rot="10800000" flipV="1">
                    <a:off x="7805744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3" name="Arc 99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8007621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525"/>
                <p:cNvGrpSpPr/>
                <p:nvPr/>
              </p:nvGrpSpPr>
              <p:grpSpPr>
                <a:xfrm>
                  <a:off x="7410229" y="2951163"/>
                  <a:ext cx="395514" cy="84137"/>
                  <a:chOff x="7410229" y="2951163"/>
                  <a:chExt cx="395514" cy="84137"/>
                </a:xfrm>
              </p:grpSpPr>
              <p:sp>
                <p:nvSpPr>
                  <p:cNvPr id="410" name="Arc 101"/>
                  <p:cNvSpPr>
                    <a:spLocks/>
                  </p:cNvSpPr>
                  <p:nvPr/>
                </p:nvSpPr>
                <p:spPr bwMode="auto">
                  <a:xfrm rot="10800000" flipV="1">
                    <a:off x="7410229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1" name="Arc 102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7612106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69" name="Group 527"/>
              <p:cNvGrpSpPr/>
              <p:nvPr/>
            </p:nvGrpSpPr>
            <p:grpSpPr>
              <a:xfrm>
                <a:off x="3850603" y="2951163"/>
                <a:ext cx="395514" cy="84137"/>
                <a:chOff x="3850603" y="2951163"/>
                <a:chExt cx="395514" cy="84137"/>
              </a:xfrm>
            </p:grpSpPr>
            <p:sp>
              <p:nvSpPr>
                <p:cNvPr id="400" name="Arc 104"/>
                <p:cNvSpPr>
                  <a:spLocks/>
                </p:cNvSpPr>
                <p:nvPr/>
              </p:nvSpPr>
              <p:spPr bwMode="auto">
                <a:xfrm rot="10800000" flipV="1">
                  <a:off x="3850603" y="2951163"/>
                  <a:ext cx="197757" cy="84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Arc 105"/>
                <p:cNvSpPr>
                  <a:spLocks/>
                </p:cNvSpPr>
                <p:nvPr/>
              </p:nvSpPr>
              <p:spPr bwMode="auto">
                <a:xfrm rot="10800000" flipH="1" flipV="1">
                  <a:off x="4052480" y="2951163"/>
                  <a:ext cx="193637" cy="84137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0" name="Group 528"/>
              <p:cNvGrpSpPr/>
              <p:nvPr/>
            </p:nvGrpSpPr>
            <p:grpSpPr>
              <a:xfrm>
                <a:off x="3455089" y="2951163"/>
                <a:ext cx="395514" cy="84137"/>
                <a:chOff x="3455089" y="2951163"/>
                <a:chExt cx="395514" cy="84137"/>
              </a:xfrm>
            </p:grpSpPr>
            <p:sp>
              <p:nvSpPr>
                <p:cNvPr id="398" name="Arc 107"/>
                <p:cNvSpPr>
                  <a:spLocks/>
                </p:cNvSpPr>
                <p:nvPr/>
              </p:nvSpPr>
              <p:spPr bwMode="auto">
                <a:xfrm rot="10800000" flipV="1">
                  <a:off x="3455089" y="2951163"/>
                  <a:ext cx="197757" cy="84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Arc 108"/>
                <p:cNvSpPr>
                  <a:spLocks/>
                </p:cNvSpPr>
                <p:nvPr/>
              </p:nvSpPr>
              <p:spPr bwMode="auto">
                <a:xfrm rot="10800000" flipH="1" flipV="1">
                  <a:off x="3656966" y="2951163"/>
                  <a:ext cx="193637" cy="84137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1" name="Group 531"/>
              <p:cNvGrpSpPr/>
              <p:nvPr/>
            </p:nvGrpSpPr>
            <p:grpSpPr>
              <a:xfrm>
                <a:off x="2664060" y="2951163"/>
                <a:ext cx="791028" cy="84137"/>
                <a:chOff x="2664060" y="2951163"/>
                <a:chExt cx="791028" cy="84137"/>
              </a:xfrm>
            </p:grpSpPr>
            <p:grpSp>
              <p:nvGrpSpPr>
                <p:cNvPr id="172" name="Group 529"/>
                <p:cNvGrpSpPr/>
                <p:nvPr/>
              </p:nvGrpSpPr>
              <p:grpSpPr>
                <a:xfrm>
                  <a:off x="3059574" y="2951163"/>
                  <a:ext cx="395514" cy="84137"/>
                  <a:chOff x="3059574" y="2951163"/>
                  <a:chExt cx="395514" cy="84137"/>
                </a:xfrm>
              </p:grpSpPr>
              <p:sp>
                <p:nvSpPr>
                  <p:cNvPr id="396" name="Arc 111"/>
                  <p:cNvSpPr>
                    <a:spLocks/>
                  </p:cNvSpPr>
                  <p:nvPr/>
                </p:nvSpPr>
                <p:spPr bwMode="auto">
                  <a:xfrm rot="10800000" flipV="1">
                    <a:off x="3059574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7" name="Arc 112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261451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73" name="Group 530"/>
                <p:cNvGrpSpPr/>
                <p:nvPr/>
              </p:nvGrpSpPr>
              <p:grpSpPr>
                <a:xfrm>
                  <a:off x="2664060" y="2951163"/>
                  <a:ext cx="395514" cy="84137"/>
                  <a:chOff x="2664060" y="2951163"/>
                  <a:chExt cx="395514" cy="84137"/>
                </a:xfrm>
              </p:grpSpPr>
              <p:sp>
                <p:nvSpPr>
                  <p:cNvPr id="394" name="Arc 114"/>
                  <p:cNvSpPr>
                    <a:spLocks/>
                  </p:cNvSpPr>
                  <p:nvPr/>
                </p:nvSpPr>
                <p:spPr bwMode="auto">
                  <a:xfrm rot="10800000" flipV="1">
                    <a:off x="2664060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95" name="Arc 115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865937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74" name="Group 532"/>
              <p:cNvGrpSpPr/>
              <p:nvPr/>
            </p:nvGrpSpPr>
            <p:grpSpPr>
              <a:xfrm>
                <a:off x="5432659" y="2951163"/>
                <a:ext cx="395514" cy="84137"/>
                <a:chOff x="5432659" y="2951163"/>
                <a:chExt cx="395514" cy="84137"/>
              </a:xfrm>
            </p:grpSpPr>
            <p:sp>
              <p:nvSpPr>
                <p:cNvPr id="390" name="Arc 117"/>
                <p:cNvSpPr>
                  <a:spLocks/>
                </p:cNvSpPr>
                <p:nvPr/>
              </p:nvSpPr>
              <p:spPr bwMode="auto">
                <a:xfrm rot="10800000" flipV="1">
                  <a:off x="5432659" y="2951163"/>
                  <a:ext cx="197757" cy="84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1" name="Arc 118"/>
                <p:cNvSpPr>
                  <a:spLocks/>
                </p:cNvSpPr>
                <p:nvPr/>
              </p:nvSpPr>
              <p:spPr bwMode="auto">
                <a:xfrm rot="10800000" flipH="1" flipV="1">
                  <a:off x="5634536" y="2951163"/>
                  <a:ext cx="193637" cy="84137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5" name="Group 533"/>
              <p:cNvGrpSpPr/>
              <p:nvPr/>
            </p:nvGrpSpPr>
            <p:grpSpPr>
              <a:xfrm>
                <a:off x="5037145" y="2951163"/>
                <a:ext cx="395514" cy="84137"/>
                <a:chOff x="5037145" y="2951163"/>
                <a:chExt cx="395514" cy="84137"/>
              </a:xfrm>
            </p:grpSpPr>
            <p:sp>
              <p:nvSpPr>
                <p:cNvPr id="388" name="Arc 120"/>
                <p:cNvSpPr>
                  <a:spLocks/>
                </p:cNvSpPr>
                <p:nvPr/>
              </p:nvSpPr>
              <p:spPr bwMode="auto">
                <a:xfrm rot="10800000" flipV="1">
                  <a:off x="5037145" y="2951163"/>
                  <a:ext cx="197757" cy="84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9" name="Arc 121"/>
                <p:cNvSpPr>
                  <a:spLocks/>
                </p:cNvSpPr>
                <p:nvPr/>
              </p:nvSpPr>
              <p:spPr bwMode="auto">
                <a:xfrm rot="10800000" flipH="1" flipV="1">
                  <a:off x="5239022" y="2951163"/>
                  <a:ext cx="193637" cy="84137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6" name="Group 534"/>
              <p:cNvGrpSpPr/>
              <p:nvPr/>
            </p:nvGrpSpPr>
            <p:grpSpPr>
              <a:xfrm>
                <a:off x="4641631" y="2951163"/>
                <a:ext cx="395514" cy="84137"/>
                <a:chOff x="4641631" y="2951163"/>
                <a:chExt cx="395514" cy="84137"/>
              </a:xfrm>
            </p:grpSpPr>
            <p:sp>
              <p:nvSpPr>
                <p:cNvPr id="386" name="Arc 123"/>
                <p:cNvSpPr>
                  <a:spLocks/>
                </p:cNvSpPr>
                <p:nvPr/>
              </p:nvSpPr>
              <p:spPr bwMode="auto">
                <a:xfrm rot="10800000" flipV="1">
                  <a:off x="4641631" y="2951163"/>
                  <a:ext cx="197757" cy="84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7" name="Arc 124"/>
                <p:cNvSpPr>
                  <a:spLocks/>
                </p:cNvSpPr>
                <p:nvPr/>
              </p:nvSpPr>
              <p:spPr bwMode="auto">
                <a:xfrm rot="10800000" flipH="1" flipV="1">
                  <a:off x="4843508" y="2951163"/>
                  <a:ext cx="193637" cy="84137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7" name="Group 535"/>
              <p:cNvGrpSpPr/>
              <p:nvPr/>
            </p:nvGrpSpPr>
            <p:grpSpPr>
              <a:xfrm>
                <a:off x="4246117" y="2951163"/>
                <a:ext cx="395514" cy="84137"/>
                <a:chOff x="4246117" y="2951163"/>
                <a:chExt cx="395514" cy="84137"/>
              </a:xfrm>
            </p:grpSpPr>
            <p:sp>
              <p:nvSpPr>
                <p:cNvPr id="384" name="Arc 126"/>
                <p:cNvSpPr>
                  <a:spLocks/>
                </p:cNvSpPr>
                <p:nvPr/>
              </p:nvSpPr>
              <p:spPr bwMode="auto">
                <a:xfrm rot="10800000" flipV="1">
                  <a:off x="4246117" y="2951163"/>
                  <a:ext cx="197757" cy="84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5" name="Arc 127"/>
                <p:cNvSpPr>
                  <a:spLocks/>
                </p:cNvSpPr>
                <p:nvPr/>
              </p:nvSpPr>
              <p:spPr bwMode="auto">
                <a:xfrm rot="10800000" flipH="1" flipV="1">
                  <a:off x="4447994" y="2951163"/>
                  <a:ext cx="193637" cy="84137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8" name="Group 538"/>
              <p:cNvGrpSpPr/>
              <p:nvPr/>
            </p:nvGrpSpPr>
            <p:grpSpPr>
              <a:xfrm>
                <a:off x="1873032" y="2951163"/>
                <a:ext cx="791028" cy="84137"/>
                <a:chOff x="1873032" y="2951163"/>
                <a:chExt cx="791028" cy="84137"/>
              </a:xfrm>
            </p:grpSpPr>
            <p:grpSp>
              <p:nvGrpSpPr>
                <p:cNvPr id="179" name="Group 536"/>
                <p:cNvGrpSpPr/>
                <p:nvPr/>
              </p:nvGrpSpPr>
              <p:grpSpPr>
                <a:xfrm>
                  <a:off x="2268546" y="2951163"/>
                  <a:ext cx="395514" cy="84137"/>
                  <a:chOff x="2268546" y="2951163"/>
                  <a:chExt cx="395514" cy="84137"/>
                </a:xfrm>
              </p:grpSpPr>
              <p:sp>
                <p:nvSpPr>
                  <p:cNvPr id="382" name="Arc 130"/>
                  <p:cNvSpPr>
                    <a:spLocks/>
                  </p:cNvSpPr>
                  <p:nvPr/>
                </p:nvSpPr>
                <p:spPr bwMode="auto">
                  <a:xfrm rot="10800000" flipV="1">
                    <a:off x="2268546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3" name="Arc 131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470423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0" name="Group 537"/>
                <p:cNvGrpSpPr/>
                <p:nvPr/>
              </p:nvGrpSpPr>
              <p:grpSpPr>
                <a:xfrm>
                  <a:off x="1873032" y="2951163"/>
                  <a:ext cx="395514" cy="84137"/>
                  <a:chOff x="1873032" y="2951163"/>
                  <a:chExt cx="395514" cy="84137"/>
                </a:xfrm>
              </p:grpSpPr>
              <p:sp>
                <p:nvSpPr>
                  <p:cNvPr id="380" name="Arc 133"/>
                  <p:cNvSpPr>
                    <a:spLocks/>
                  </p:cNvSpPr>
                  <p:nvPr/>
                </p:nvSpPr>
                <p:spPr bwMode="auto">
                  <a:xfrm rot="10800000" flipV="1">
                    <a:off x="1873032" y="2951163"/>
                    <a:ext cx="197757" cy="8413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1" name="Arc 134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2074909" y="2951163"/>
                    <a:ext cx="193637" cy="84137"/>
                  </a:xfrm>
                  <a:custGeom>
                    <a:avLst/>
                    <a:gdLst>
                      <a:gd name="G0" fmla="+- 491 0 0"/>
                      <a:gd name="G1" fmla="+- 21600 0 0"/>
                      <a:gd name="G2" fmla="+- 21600 0 0"/>
                      <a:gd name="T0" fmla="*/ 0 w 22091"/>
                      <a:gd name="T1" fmla="*/ 6 h 21600"/>
                      <a:gd name="T2" fmla="*/ 22091 w 22091"/>
                      <a:gd name="T3" fmla="*/ 21600 h 21600"/>
                      <a:gd name="T4" fmla="*/ 491 w 2209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091" h="21600" fill="none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</a:path>
                      <a:path w="22091" h="21600" stroke="0" extrusionOk="0">
                        <a:moveTo>
                          <a:pt x="-1" y="5"/>
                        </a:moveTo>
                        <a:cubicBezTo>
                          <a:pt x="163" y="1"/>
                          <a:pt x="327" y="-1"/>
                          <a:pt x="491" y="-1"/>
                        </a:cubicBezTo>
                        <a:cubicBezTo>
                          <a:pt x="12420" y="-1"/>
                          <a:pt x="22091" y="9670"/>
                          <a:pt x="22091" y="21600"/>
                        </a:cubicBezTo>
                        <a:lnTo>
                          <a:pt x="491" y="216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prstTxWarp prst="textNoShape">
                      <a:avLst/>
                    </a:prstTxWarp>
                    <a:normAutofit fontScale="32500" lnSpcReduction="20000"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b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81" name="Group 539"/>
              <p:cNvGrpSpPr/>
              <p:nvPr/>
            </p:nvGrpSpPr>
            <p:grpSpPr>
              <a:xfrm>
                <a:off x="1477518" y="2951163"/>
                <a:ext cx="395514" cy="84137"/>
                <a:chOff x="1477518" y="2951163"/>
                <a:chExt cx="395514" cy="84137"/>
              </a:xfrm>
            </p:grpSpPr>
            <p:sp>
              <p:nvSpPr>
                <p:cNvPr id="376" name="Arc 136"/>
                <p:cNvSpPr>
                  <a:spLocks/>
                </p:cNvSpPr>
                <p:nvPr/>
              </p:nvSpPr>
              <p:spPr bwMode="auto">
                <a:xfrm rot="10800000" flipV="1">
                  <a:off x="1477518" y="2951163"/>
                  <a:ext cx="197757" cy="84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7" name="Arc 137"/>
                <p:cNvSpPr>
                  <a:spLocks/>
                </p:cNvSpPr>
                <p:nvPr/>
              </p:nvSpPr>
              <p:spPr bwMode="auto">
                <a:xfrm rot="10800000" flipH="1" flipV="1">
                  <a:off x="1679395" y="2951163"/>
                  <a:ext cx="193637" cy="84137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75" name="Arc 140"/>
              <p:cNvSpPr>
                <a:spLocks/>
              </p:cNvSpPr>
              <p:nvPr/>
            </p:nvSpPr>
            <p:spPr bwMode="auto">
              <a:xfrm rot="10800000" flipH="1" flipV="1">
                <a:off x="1283881" y="2951163"/>
                <a:ext cx="193638" cy="84137"/>
              </a:xfrm>
              <a:custGeom>
                <a:avLst/>
                <a:gdLst>
                  <a:gd name="G0" fmla="+- 491 0 0"/>
                  <a:gd name="G1" fmla="+- 21600 0 0"/>
                  <a:gd name="G2" fmla="+- 21600 0 0"/>
                  <a:gd name="T0" fmla="*/ 0 w 22091"/>
                  <a:gd name="T1" fmla="*/ 6 h 21600"/>
                  <a:gd name="T2" fmla="*/ 22091 w 22091"/>
                  <a:gd name="T3" fmla="*/ 21600 h 21600"/>
                  <a:gd name="T4" fmla="*/ 491 w 220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91" h="21600" fill="none" extrusionOk="0">
                    <a:moveTo>
                      <a:pt x="-1" y="5"/>
                    </a:moveTo>
                    <a:cubicBezTo>
                      <a:pt x="163" y="1"/>
                      <a:pt x="327" y="-1"/>
                      <a:pt x="491" y="-1"/>
                    </a:cubicBezTo>
                    <a:cubicBezTo>
                      <a:pt x="12420" y="-1"/>
                      <a:pt x="22091" y="9670"/>
                      <a:pt x="22091" y="21600"/>
                    </a:cubicBezTo>
                  </a:path>
                  <a:path w="22091" h="21600" stroke="0" extrusionOk="0">
                    <a:moveTo>
                      <a:pt x="-1" y="5"/>
                    </a:moveTo>
                    <a:cubicBezTo>
                      <a:pt x="163" y="1"/>
                      <a:pt x="327" y="-1"/>
                      <a:pt x="491" y="-1"/>
                    </a:cubicBezTo>
                    <a:cubicBezTo>
                      <a:pt x="12420" y="-1"/>
                      <a:pt x="22091" y="9670"/>
                      <a:pt x="22091" y="21600"/>
                    </a:cubicBezTo>
                    <a:lnTo>
                      <a:pt x="491" y="21600"/>
                    </a:lnTo>
                    <a:close/>
                  </a:path>
                </a:pathLst>
              </a:custGeom>
              <a:solidFill>
                <a:srgbClr val="C0C0C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normAutofit fontScale="325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9" name="Rectangle 145"/>
            <p:cNvSpPr>
              <a:spLocks noChangeArrowheads="1"/>
            </p:cNvSpPr>
            <p:nvPr/>
          </p:nvSpPr>
          <p:spPr bwMode="auto">
            <a:xfrm>
              <a:off x="4645263" y="4761995"/>
              <a:ext cx="4501527" cy="5119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norm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Rectangle 146"/>
            <p:cNvSpPr>
              <a:spLocks noChangeArrowheads="1"/>
            </p:cNvSpPr>
            <p:nvPr/>
          </p:nvSpPr>
          <p:spPr bwMode="auto">
            <a:xfrm>
              <a:off x="4645263" y="3535802"/>
              <a:ext cx="4483759" cy="327470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norm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Rectangle 147"/>
            <p:cNvSpPr>
              <a:spLocks noChangeArrowheads="1"/>
            </p:cNvSpPr>
            <p:nvPr/>
          </p:nvSpPr>
          <p:spPr bwMode="auto">
            <a:xfrm>
              <a:off x="8470594" y="6552267"/>
              <a:ext cx="577409" cy="1827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normAutofit fontScale="70000" lnSpcReduction="20000"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Text Box 148"/>
            <p:cNvSpPr txBox="1">
              <a:spLocks noChangeArrowheads="1"/>
            </p:cNvSpPr>
            <p:nvPr/>
          </p:nvSpPr>
          <p:spPr bwMode="auto">
            <a:xfrm>
              <a:off x="8470594" y="6507510"/>
              <a:ext cx="592334" cy="268541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normAutofit fontScale="62500" lnSpcReduction="20000"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i="1">
                  <a:solidFill>
                    <a:prstClr val="black"/>
                  </a:solidFill>
                  <a:latin typeface="Times New Roman" charset="0"/>
                </a:rPr>
                <a:t>Ocean</a:t>
              </a:r>
            </a:p>
          </p:txBody>
        </p:sp>
        <p:grpSp>
          <p:nvGrpSpPr>
            <p:cNvPr id="184" name="Group 543"/>
            <p:cNvGrpSpPr/>
            <p:nvPr/>
          </p:nvGrpSpPr>
          <p:grpSpPr>
            <a:xfrm>
              <a:off x="3901597" y="3822103"/>
              <a:ext cx="5048325" cy="2634124"/>
              <a:chOff x="5293" y="1435100"/>
              <a:chExt cx="8591473" cy="4484688"/>
            </a:xfrm>
          </p:grpSpPr>
          <p:sp>
            <p:nvSpPr>
              <p:cNvPr id="357" name="Line 150"/>
              <p:cNvSpPr>
                <a:spLocks noChangeShapeType="1"/>
              </p:cNvSpPr>
              <p:nvPr/>
            </p:nvSpPr>
            <p:spPr bwMode="auto">
              <a:xfrm flipV="1">
                <a:off x="7410224" y="3035300"/>
                <a:ext cx="0" cy="2884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8" name="Line 151"/>
              <p:cNvSpPr>
                <a:spLocks noChangeShapeType="1"/>
              </p:cNvSpPr>
              <p:nvPr/>
            </p:nvSpPr>
            <p:spPr bwMode="auto">
              <a:xfrm>
                <a:off x="5293" y="2970214"/>
                <a:ext cx="51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9" name="Line 152"/>
              <p:cNvSpPr>
                <a:spLocks noChangeShapeType="1"/>
              </p:cNvSpPr>
              <p:nvPr/>
            </p:nvSpPr>
            <p:spPr bwMode="auto">
              <a:xfrm flipV="1">
                <a:off x="8394889" y="1435100"/>
                <a:ext cx="201877" cy="156996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4" name="Text Box 153"/>
            <p:cNvSpPr txBox="1">
              <a:spLocks noChangeArrowheads="1"/>
            </p:cNvSpPr>
            <p:nvPr/>
          </p:nvSpPr>
          <p:spPr bwMode="auto">
            <a:xfrm>
              <a:off x="7995208" y="3553562"/>
              <a:ext cx="1141760" cy="26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normAutofit fontScale="55000" lnSpcReduction="20000"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i="1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sz="2400" b="0" i="1" baseline="-25000" dirty="0" err="1">
                  <a:solidFill>
                    <a:prstClr val="black"/>
                  </a:solidFill>
                  <a:latin typeface="Times New Roman" charset="0"/>
                </a:rPr>
                <a:t>l</a:t>
              </a:r>
              <a:r>
                <a:rPr lang="en-US" sz="2400" b="0" i="1" dirty="0">
                  <a:solidFill>
                    <a:prstClr val="black"/>
                  </a:solidFill>
                  <a:latin typeface="Times New Roman" charset="0"/>
                </a:rPr>
                <a:t>=</a:t>
              </a:r>
              <a:r>
                <a:rPr lang="en-US" sz="2400" b="0" i="1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400" b="0" i="1" baseline="-2500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sz="2400" b="0" i="1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T+gz-L</a:t>
              </a:r>
              <a:r>
                <a:rPr lang="en-US" sz="2400" b="0" i="1" dirty="0" err="1">
                  <a:solidFill>
                    <a:prstClr val="black"/>
                  </a:solidFill>
                  <a:latin typeface="Times New Roman" charset="0"/>
                </a:rPr>
                <a:t>q</a:t>
              </a:r>
              <a:r>
                <a:rPr lang="en-US" sz="2400" b="0" i="1" baseline="-25000" dirty="0" err="1">
                  <a:solidFill>
                    <a:prstClr val="black"/>
                  </a:solidFill>
                  <a:latin typeface="Times New Roman" charset="0"/>
                </a:rPr>
                <a:t>l</a:t>
              </a:r>
              <a:endParaRPr lang="en-US" sz="2400" b="0" i="1" baseline="-25000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grpSp>
          <p:nvGrpSpPr>
            <p:cNvPr id="185" name="Group 544"/>
            <p:cNvGrpSpPr/>
            <p:nvPr/>
          </p:nvGrpSpPr>
          <p:grpSpPr>
            <a:xfrm>
              <a:off x="4946026" y="3783872"/>
              <a:ext cx="514167" cy="2627597"/>
              <a:chOff x="1782745" y="1370012"/>
              <a:chExt cx="875030" cy="4473575"/>
            </a:xfrm>
          </p:grpSpPr>
          <p:sp>
            <p:nvSpPr>
              <p:cNvPr id="354" name="Line 157"/>
              <p:cNvSpPr>
                <a:spLocks noChangeShapeType="1"/>
              </p:cNvSpPr>
              <p:nvPr/>
            </p:nvSpPr>
            <p:spPr bwMode="auto">
              <a:xfrm flipV="1">
                <a:off x="2657775" y="2951163"/>
                <a:ext cx="0" cy="289242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5" name="Line 158"/>
              <p:cNvSpPr>
                <a:spLocks noChangeShapeType="1"/>
              </p:cNvSpPr>
              <p:nvPr/>
            </p:nvSpPr>
            <p:spPr bwMode="auto">
              <a:xfrm flipH="1" flipV="1">
                <a:off x="1782745" y="1370012"/>
                <a:ext cx="124" cy="158115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9" name="Text Box 163"/>
            <p:cNvSpPr txBox="1">
              <a:spLocks noChangeArrowheads="1"/>
            </p:cNvSpPr>
            <p:nvPr/>
          </p:nvSpPr>
          <p:spPr bwMode="auto">
            <a:xfrm>
              <a:off x="5780496" y="4753267"/>
              <a:ext cx="1259294" cy="59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Strong LW cooling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at cloud top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destabilizes BL</a:t>
              </a:r>
            </a:p>
          </p:txBody>
        </p:sp>
        <p:grpSp>
          <p:nvGrpSpPr>
            <p:cNvPr id="186" name="Group 545"/>
            <p:cNvGrpSpPr/>
            <p:nvPr/>
          </p:nvGrpSpPr>
          <p:grpSpPr>
            <a:xfrm>
              <a:off x="5844842" y="4448698"/>
              <a:ext cx="1253697" cy="231243"/>
              <a:chOff x="3312432" y="2501900"/>
              <a:chExt cx="2133600" cy="393700"/>
            </a:xfrm>
          </p:grpSpPr>
          <p:sp>
            <p:nvSpPr>
              <p:cNvPr id="349" name="Freeform 165"/>
              <p:cNvSpPr>
                <a:spLocks/>
              </p:cNvSpPr>
              <p:nvPr/>
            </p:nvSpPr>
            <p:spPr bwMode="auto">
              <a:xfrm rot="7800000">
                <a:off x="3420382" y="2501899"/>
                <a:ext cx="165100" cy="38100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8" y="144"/>
                  </a:cxn>
                  <a:cxn ang="0">
                    <a:pos x="152" y="288"/>
                  </a:cxn>
                  <a:cxn ang="0">
                    <a:pos x="56" y="432"/>
                  </a:cxn>
                </a:cxnLst>
                <a:rect l="0" t="0" r="r" b="b"/>
                <a:pathLst>
                  <a:path w="160" h="432">
                    <a:moveTo>
                      <a:pt x="104" y="0"/>
                    </a:moveTo>
                    <a:cubicBezTo>
                      <a:pt x="52" y="48"/>
                      <a:pt x="0" y="96"/>
                      <a:pt x="8" y="144"/>
                    </a:cubicBezTo>
                    <a:cubicBezTo>
                      <a:pt x="16" y="192"/>
                      <a:pt x="144" y="240"/>
                      <a:pt x="152" y="288"/>
                    </a:cubicBezTo>
                    <a:cubicBezTo>
                      <a:pt x="160" y="336"/>
                      <a:pt x="72" y="408"/>
                      <a:pt x="56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0" name="Freeform 166"/>
              <p:cNvSpPr>
                <a:spLocks/>
              </p:cNvSpPr>
              <p:nvPr/>
            </p:nvSpPr>
            <p:spPr bwMode="auto">
              <a:xfrm rot="9600000">
                <a:off x="3845832" y="2501900"/>
                <a:ext cx="165100" cy="38100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8" y="144"/>
                  </a:cxn>
                  <a:cxn ang="0">
                    <a:pos x="152" y="288"/>
                  </a:cxn>
                  <a:cxn ang="0">
                    <a:pos x="56" y="432"/>
                  </a:cxn>
                </a:cxnLst>
                <a:rect l="0" t="0" r="r" b="b"/>
                <a:pathLst>
                  <a:path w="160" h="432">
                    <a:moveTo>
                      <a:pt x="104" y="0"/>
                    </a:moveTo>
                    <a:cubicBezTo>
                      <a:pt x="52" y="48"/>
                      <a:pt x="0" y="96"/>
                      <a:pt x="8" y="144"/>
                    </a:cubicBezTo>
                    <a:cubicBezTo>
                      <a:pt x="16" y="192"/>
                      <a:pt x="144" y="240"/>
                      <a:pt x="152" y="288"/>
                    </a:cubicBezTo>
                    <a:cubicBezTo>
                      <a:pt x="160" y="336"/>
                      <a:pt x="72" y="408"/>
                      <a:pt x="56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1" name="Freeform 167"/>
              <p:cNvSpPr>
                <a:spLocks/>
              </p:cNvSpPr>
              <p:nvPr/>
            </p:nvSpPr>
            <p:spPr bwMode="auto">
              <a:xfrm rot="14013461" flipH="1">
                <a:off x="4671332" y="2530476"/>
                <a:ext cx="304799" cy="38100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8" y="144"/>
                  </a:cxn>
                  <a:cxn ang="0">
                    <a:pos x="152" y="288"/>
                  </a:cxn>
                  <a:cxn ang="0">
                    <a:pos x="56" y="432"/>
                  </a:cxn>
                </a:cxnLst>
                <a:rect l="0" t="0" r="r" b="b"/>
                <a:pathLst>
                  <a:path w="160" h="432">
                    <a:moveTo>
                      <a:pt x="104" y="0"/>
                    </a:moveTo>
                    <a:cubicBezTo>
                      <a:pt x="52" y="48"/>
                      <a:pt x="0" y="96"/>
                      <a:pt x="8" y="144"/>
                    </a:cubicBezTo>
                    <a:cubicBezTo>
                      <a:pt x="16" y="192"/>
                      <a:pt x="144" y="240"/>
                      <a:pt x="152" y="288"/>
                    </a:cubicBezTo>
                    <a:cubicBezTo>
                      <a:pt x="160" y="336"/>
                      <a:pt x="72" y="408"/>
                      <a:pt x="56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2" name="Freeform 168"/>
              <p:cNvSpPr>
                <a:spLocks/>
              </p:cNvSpPr>
              <p:nvPr/>
            </p:nvSpPr>
            <p:spPr bwMode="auto">
              <a:xfrm rot="12000000" flipH="1">
                <a:off x="4236357" y="2514600"/>
                <a:ext cx="215900" cy="38100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8" y="144"/>
                  </a:cxn>
                  <a:cxn ang="0">
                    <a:pos x="152" y="288"/>
                  </a:cxn>
                  <a:cxn ang="0">
                    <a:pos x="56" y="432"/>
                  </a:cxn>
                </a:cxnLst>
                <a:rect l="0" t="0" r="r" b="b"/>
                <a:pathLst>
                  <a:path w="160" h="432">
                    <a:moveTo>
                      <a:pt x="104" y="0"/>
                    </a:moveTo>
                    <a:cubicBezTo>
                      <a:pt x="52" y="48"/>
                      <a:pt x="0" y="96"/>
                      <a:pt x="8" y="144"/>
                    </a:cubicBezTo>
                    <a:cubicBezTo>
                      <a:pt x="16" y="192"/>
                      <a:pt x="144" y="240"/>
                      <a:pt x="152" y="288"/>
                    </a:cubicBezTo>
                    <a:cubicBezTo>
                      <a:pt x="160" y="336"/>
                      <a:pt x="72" y="408"/>
                      <a:pt x="56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3" name="Freeform 169"/>
              <p:cNvSpPr>
                <a:spLocks/>
              </p:cNvSpPr>
              <p:nvPr/>
            </p:nvSpPr>
            <p:spPr bwMode="auto">
              <a:xfrm rot="12000000" flipH="1">
                <a:off x="5230132" y="2501900"/>
                <a:ext cx="215900" cy="38100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8" y="144"/>
                  </a:cxn>
                  <a:cxn ang="0">
                    <a:pos x="152" y="288"/>
                  </a:cxn>
                  <a:cxn ang="0">
                    <a:pos x="56" y="432"/>
                  </a:cxn>
                </a:cxnLst>
                <a:rect l="0" t="0" r="r" b="b"/>
                <a:pathLst>
                  <a:path w="160" h="432">
                    <a:moveTo>
                      <a:pt x="104" y="0"/>
                    </a:moveTo>
                    <a:cubicBezTo>
                      <a:pt x="52" y="48"/>
                      <a:pt x="0" y="96"/>
                      <a:pt x="8" y="144"/>
                    </a:cubicBezTo>
                    <a:cubicBezTo>
                      <a:pt x="16" y="192"/>
                      <a:pt x="144" y="240"/>
                      <a:pt x="152" y="288"/>
                    </a:cubicBezTo>
                    <a:cubicBezTo>
                      <a:pt x="160" y="336"/>
                      <a:pt x="72" y="408"/>
                      <a:pt x="56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1" name="AutoShape 170"/>
            <p:cNvSpPr>
              <a:spLocks noChangeArrowheads="1"/>
            </p:cNvSpPr>
            <p:nvPr/>
          </p:nvSpPr>
          <p:spPr bwMode="auto">
            <a:xfrm rot="234604">
              <a:off x="7497331" y="4582968"/>
              <a:ext cx="310626" cy="109095"/>
            </a:xfrm>
            <a:prstGeom prst="curvedDownArrow">
              <a:avLst>
                <a:gd name="adj1" fmla="val 56923"/>
                <a:gd name="adj2" fmla="val 11384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normAutofit fontScale="40000" lnSpcReduction="20000"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Text Box 171"/>
            <p:cNvSpPr txBox="1">
              <a:spLocks noChangeArrowheads="1"/>
            </p:cNvSpPr>
            <p:nvPr/>
          </p:nvSpPr>
          <p:spPr bwMode="auto">
            <a:xfrm>
              <a:off x="7081997" y="4827664"/>
              <a:ext cx="1135229" cy="41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normAutofit fontScale="55000" lnSpcReduction="20000"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Entrainment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warms, dries BL</a:t>
              </a:r>
            </a:p>
          </p:txBody>
        </p:sp>
      </p:grpSp>
      <p:sp>
        <p:nvSpPr>
          <p:cNvPr id="492" name="Line 158"/>
          <p:cNvSpPr>
            <a:spLocks noChangeAspect="1" noChangeShapeType="1"/>
          </p:cNvSpPr>
          <p:nvPr/>
        </p:nvSpPr>
        <p:spPr bwMode="auto">
          <a:xfrm>
            <a:off x="3184280" y="2517409"/>
            <a:ext cx="482264" cy="16581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normAutofit fontScale="25000" lnSpcReduction="20000"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3" name="Line 152"/>
          <p:cNvSpPr>
            <a:spLocks noChangeAspect="1" noChangeShapeType="1"/>
          </p:cNvSpPr>
          <p:nvPr/>
        </p:nvSpPr>
        <p:spPr bwMode="auto">
          <a:xfrm flipH="1" flipV="1">
            <a:off x="6215104" y="2551573"/>
            <a:ext cx="57858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normAutofit fontScale="25000" lnSpcReduction="20000"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9" name="TextBox 548"/>
          <p:cNvSpPr txBox="1">
            <a:spLocks noChangeAspect="1"/>
          </p:cNvSpPr>
          <p:nvPr/>
        </p:nvSpPr>
        <p:spPr>
          <a:xfrm>
            <a:off x="4260992" y="3325152"/>
            <a:ext cx="1613653" cy="4880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8000"/>
                </a:solidFill>
                <a:latin typeface="Calibri"/>
              </a:rPr>
              <a:t>Turbulence keep q</a:t>
            </a:r>
            <a:r>
              <a:rPr lang="en-US" sz="1400" baseline="-25000" dirty="0">
                <a:solidFill>
                  <a:srgbClr val="008000"/>
                </a:solidFill>
                <a:latin typeface="Calibri"/>
              </a:rPr>
              <a:t>t</a:t>
            </a:r>
            <a:r>
              <a:rPr lang="en-US" sz="1400" dirty="0">
                <a:solidFill>
                  <a:srgbClr val="008000"/>
                </a:solidFill>
                <a:latin typeface="Calibri"/>
              </a:rPr>
              <a:t> and </a:t>
            </a:r>
            <a:r>
              <a:rPr lang="en-US" sz="1400" dirty="0" err="1">
                <a:solidFill>
                  <a:srgbClr val="008000"/>
                </a:solidFill>
                <a:latin typeface="Calibri"/>
              </a:rPr>
              <a:t>s</a:t>
            </a:r>
            <a:r>
              <a:rPr lang="en-US" sz="1400" baseline="-25000" dirty="0" err="1">
                <a:solidFill>
                  <a:srgbClr val="008000"/>
                </a:solidFill>
                <a:latin typeface="Calibri"/>
              </a:rPr>
              <a:t>l</a:t>
            </a:r>
            <a:r>
              <a:rPr lang="en-US" sz="1400" dirty="0">
                <a:solidFill>
                  <a:srgbClr val="008000"/>
                </a:solidFill>
                <a:latin typeface="Calibri"/>
              </a:rPr>
              <a:t> well-mixed in boundary layer</a:t>
            </a:r>
          </a:p>
        </p:txBody>
      </p:sp>
      <p:cxnSp>
        <p:nvCxnSpPr>
          <p:cNvPr id="566" name="Straight Arrow Connector 565"/>
          <p:cNvCxnSpPr>
            <a:cxnSpLocks noChangeAspect="1"/>
          </p:cNvCxnSpPr>
          <p:nvPr/>
        </p:nvCxnSpPr>
        <p:spPr>
          <a:xfrm>
            <a:off x="5756517" y="3624795"/>
            <a:ext cx="410455" cy="1588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>
            <a:cxnSpLocks noChangeAspect="1"/>
          </p:cNvCxnSpPr>
          <p:nvPr/>
        </p:nvCxnSpPr>
        <p:spPr>
          <a:xfrm rot="10800000">
            <a:off x="3796149" y="3642125"/>
            <a:ext cx="348113" cy="1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7" name="TextBox 576"/>
          <p:cNvSpPr txBox="1">
            <a:spLocks noChangeAspect="1"/>
          </p:cNvSpPr>
          <p:nvPr/>
        </p:nvSpPr>
        <p:spPr>
          <a:xfrm>
            <a:off x="3355309" y="1047332"/>
            <a:ext cx="272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/>
              </a:rPr>
              <a:t>Mixed Layer Model (MLM)</a:t>
            </a:r>
          </a:p>
        </p:txBody>
      </p:sp>
      <p:sp>
        <p:nvSpPr>
          <p:cNvPr id="202" name="Right Arrow 201"/>
          <p:cNvSpPr/>
          <p:nvPr/>
        </p:nvSpPr>
        <p:spPr>
          <a:xfrm>
            <a:off x="7205929" y="2551163"/>
            <a:ext cx="493732" cy="6063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-102985" y="1329594"/>
            <a:ext cx="218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/>
              </a:rPr>
              <a:t>CMIP model output (or reanalysis) 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7328225" y="1498649"/>
            <a:ext cx="200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/>
              </a:rPr>
              <a:t>Cloud fraction, LWP, etc</a:t>
            </a:r>
          </a:p>
        </p:txBody>
      </p:sp>
      <p:grpSp>
        <p:nvGrpSpPr>
          <p:cNvPr id="188" name="Group 267"/>
          <p:cNvGrpSpPr/>
          <p:nvPr/>
        </p:nvGrpSpPr>
        <p:grpSpPr>
          <a:xfrm>
            <a:off x="7738785" y="2330231"/>
            <a:ext cx="1255033" cy="1104136"/>
            <a:chOff x="7738785" y="2416036"/>
            <a:chExt cx="1255033" cy="1104136"/>
          </a:xfrm>
        </p:grpSpPr>
        <p:sp>
          <p:nvSpPr>
            <p:cNvPr id="204" name="Rectangle 203"/>
            <p:cNvSpPr/>
            <p:nvPr/>
          </p:nvSpPr>
          <p:spPr>
            <a:xfrm>
              <a:off x="7738785" y="2416036"/>
              <a:ext cx="1255033" cy="1104136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grpSp>
          <p:nvGrpSpPr>
            <p:cNvPr id="189" name="Group 229"/>
            <p:cNvGrpSpPr/>
            <p:nvPr/>
          </p:nvGrpSpPr>
          <p:grpSpPr>
            <a:xfrm>
              <a:off x="7755949" y="2647401"/>
              <a:ext cx="604364" cy="243877"/>
              <a:chOff x="5006679" y="4753573"/>
              <a:chExt cx="604364" cy="243877"/>
            </a:xfrm>
          </p:grpSpPr>
          <p:sp>
            <p:nvSpPr>
              <p:cNvPr id="206" name="Rectangle 145"/>
              <p:cNvSpPr>
                <a:spLocks noChangeArrowheads="1"/>
              </p:cNvSpPr>
              <p:nvPr/>
            </p:nvSpPr>
            <p:spPr bwMode="auto">
              <a:xfrm>
                <a:off x="5006679" y="4784347"/>
                <a:ext cx="602291" cy="17060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90" name="Group 208"/>
              <p:cNvGrpSpPr/>
              <p:nvPr/>
            </p:nvGrpSpPr>
            <p:grpSpPr>
              <a:xfrm>
                <a:off x="5006679" y="4948602"/>
                <a:ext cx="202975" cy="48848"/>
                <a:chOff x="5006679" y="4948602"/>
                <a:chExt cx="202975" cy="48848"/>
              </a:xfrm>
            </p:grpSpPr>
            <p:sp>
              <p:nvSpPr>
                <p:cNvPr id="207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8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1" name="Group 209"/>
              <p:cNvGrpSpPr/>
              <p:nvPr/>
            </p:nvGrpSpPr>
            <p:grpSpPr>
              <a:xfrm>
                <a:off x="5209654" y="4948602"/>
                <a:ext cx="202975" cy="48848"/>
                <a:chOff x="5006679" y="4948602"/>
                <a:chExt cx="202975" cy="48848"/>
              </a:xfrm>
            </p:grpSpPr>
            <p:sp>
              <p:nvSpPr>
                <p:cNvPr id="211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2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2" name="Group 212"/>
              <p:cNvGrpSpPr/>
              <p:nvPr/>
            </p:nvGrpSpPr>
            <p:grpSpPr>
              <a:xfrm>
                <a:off x="5401589" y="4948602"/>
                <a:ext cx="202975" cy="48848"/>
                <a:chOff x="5006679" y="4948602"/>
                <a:chExt cx="202975" cy="48848"/>
              </a:xfrm>
            </p:grpSpPr>
            <p:sp>
              <p:nvSpPr>
                <p:cNvPr id="214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5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4" name="Group 215"/>
              <p:cNvGrpSpPr/>
              <p:nvPr/>
            </p:nvGrpSpPr>
            <p:grpSpPr>
              <a:xfrm rot="10800000">
                <a:off x="5008752" y="4753573"/>
                <a:ext cx="202975" cy="48848"/>
                <a:chOff x="5006679" y="4948602"/>
                <a:chExt cx="202975" cy="48848"/>
              </a:xfrm>
            </p:grpSpPr>
            <p:sp>
              <p:nvSpPr>
                <p:cNvPr id="217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8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5" name="Group 218"/>
              <p:cNvGrpSpPr/>
              <p:nvPr/>
            </p:nvGrpSpPr>
            <p:grpSpPr>
              <a:xfrm rot="10800000">
                <a:off x="5211727" y="4753573"/>
                <a:ext cx="202975" cy="48848"/>
                <a:chOff x="5006679" y="4948602"/>
                <a:chExt cx="202975" cy="48848"/>
              </a:xfrm>
            </p:grpSpPr>
            <p:sp>
              <p:nvSpPr>
                <p:cNvPr id="220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1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6" name="Group 221"/>
              <p:cNvGrpSpPr/>
              <p:nvPr/>
            </p:nvGrpSpPr>
            <p:grpSpPr>
              <a:xfrm rot="10800000">
                <a:off x="5403662" y="4753573"/>
                <a:ext cx="202975" cy="48848"/>
                <a:chOff x="5006679" y="4948602"/>
                <a:chExt cx="202975" cy="48848"/>
              </a:xfrm>
            </p:grpSpPr>
            <p:sp>
              <p:nvSpPr>
                <p:cNvPr id="223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6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28" name="Straight Connector 227"/>
              <p:cNvCxnSpPr>
                <a:stCxn id="218" idx="1"/>
                <a:endCxn id="207" idx="1"/>
              </p:cNvCxnSpPr>
              <p:nvPr/>
            </p:nvCxnSpPr>
            <p:spPr>
              <a:xfrm rot="10800000" flipV="1">
                <a:off x="5006680" y="4802420"/>
                <a:ext cx="2073" cy="146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0800000" flipV="1">
                <a:off x="5608970" y="4802421"/>
                <a:ext cx="2073" cy="146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264"/>
            <p:cNvGrpSpPr/>
            <p:nvPr/>
          </p:nvGrpSpPr>
          <p:grpSpPr>
            <a:xfrm>
              <a:off x="8586034" y="2733206"/>
              <a:ext cx="407784" cy="243877"/>
              <a:chOff x="7992686" y="4595189"/>
              <a:chExt cx="407784" cy="243877"/>
            </a:xfrm>
          </p:grpSpPr>
          <p:sp>
            <p:nvSpPr>
              <p:cNvPr id="232" name="Rectangle 145"/>
              <p:cNvSpPr>
                <a:spLocks noChangeArrowheads="1"/>
              </p:cNvSpPr>
              <p:nvPr/>
            </p:nvSpPr>
            <p:spPr bwMode="auto">
              <a:xfrm>
                <a:off x="8001153" y="4625963"/>
                <a:ext cx="397244" cy="16425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98" name="Group 209"/>
              <p:cNvGrpSpPr/>
              <p:nvPr/>
            </p:nvGrpSpPr>
            <p:grpSpPr>
              <a:xfrm>
                <a:off x="7999081" y="4790218"/>
                <a:ext cx="202975" cy="48848"/>
                <a:chOff x="5006679" y="4948602"/>
                <a:chExt cx="202975" cy="48848"/>
              </a:xfrm>
            </p:grpSpPr>
            <p:sp>
              <p:nvSpPr>
                <p:cNvPr id="249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0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9" name="Group 212"/>
              <p:cNvGrpSpPr/>
              <p:nvPr/>
            </p:nvGrpSpPr>
            <p:grpSpPr>
              <a:xfrm>
                <a:off x="8191016" y="4790218"/>
                <a:ext cx="202975" cy="48848"/>
                <a:chOff x="5006679" y="4948602"/>
                <a:chExt cx="202975" cy="48848"/>
              </a:xfrm>
            </p:grpSpPr>
            <p:sp>
              <p:nvSpPr>
                <p:cNvPr id="247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8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3" name="Group 218"/>
              <p:cNvGrpSpPr/>
              <p:nvPr/>
            </p:nvGrpSpPr>
            <p:grpSpPr>
              <a:xfrm rot="10800000">
                <a:off x="8001154" y="4595189"/>
                <a:ext cx="202975" cy="48848"/>
                <a:chOff x="5006679" y="4948602"/>
                <a:chExt cx="202975" cy="48848"/>
              </a:xfrm>
            </p:grpSpPr>
            <p:sp>
              <p:nvSpPr>
                <p:cNvPr id="243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4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9" name="Group 221"/>
              <p:cNvGrpSpPr/>
              <p:nvPr/>
            </p:nvGrpSpPr>
            <p:grpSpPr>
              <a:xfrm rot="10800000">
                <a:off x="8193089" y="4595189"/>
                <a:ext cx="202975" cy="48848"/>
                <a:chOff x="5006679" y="4948602"/>
                <a:chExt cx="202975" cy="48848"/>
              </a:xfrm>
            </p:grpSpPr>
            <p:sp>
              <p:nvSpPr>
                <p:cNvPr id="241" name="Arc 20"/>
                <p:cNvSpPr>
                  <a:spLocks/>
                </p:cNvSpPr>
                <p:nvPr/>
              </p:nvSpPr>
              <p:spPr bwMode="auto">
                <a:xfrm flipH="1" flipV="1">
                  <a:off x="5006679" y="4948602"/>
                  <a:ext cx="103561" cy="48848"/>
                </a:xfrm>
                <a:custGeom>
                  <a:avLst/>
                  <a:gdLst>
                    <a:gd name="G0" fmla="+- 491 0 0"/>
                    <a:gd name="G1" fmla="+- 21600 0 0"/>
                    <a:gd name="G2" fmla="+- 21600 0 0"/>
                    <a:gd name="T0" fmla="*/ 0 w 22091"/>
                    <a:gd name="T1" fmla="*/ 6 h 21600"/>
                    <a:gd name="T2" fmla="*/ 22091 w 22091"/>
                    <a:gd name="T3" fmla="*/ 21600 h 21600"/>
                    <a:gd name="T4" fmla="*/ 491 w 2209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91" h="21600" fill="none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</a:path>
                    <a:path w="22091" h="21600" stroke="0" extrusionOk="0">
                      <a:moveTo>
                        <a:pt x="-1" y="5"/>
                      </a:moveTo>
                      <a:cubicBezTo>
                        <a:pt x="163" y="1"/>
                        <a:pt x="327" y="-1"/>
                        <a:pt x="491" y="-1"/>
                      </a:cubicBezTo>
                      <a:cubicBezTo>
                        <a:pt x="12420" y="-1"/>
                        <a:pt x="22091" y="9670"/>
                        <a:pt x="22091" y="21600"/>
                      </a:cubicBezTo>
                      <a:lnTo>
                        <a:pt x="491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2" name="Arc 22"/>
                <p:cNvSpPr>
                  <a:spLocks/>
                </p:cNvSpPr>
                <p:nvPr/>
              </p:nvSpPr>
              <p:spPr bwMode="auto">
                <a:xfrm flipV="1">
                  <a:off x="5103890" y="4948602"/>
                  <a:ext cx="105764" cy="488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10800000" flipV="1">
                <a:off x="8398397" y="4644037"/>
                <a:ext cx="2073" cy="146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0800000" flipV="1">
                <a:off x="7992686" y="4641789"/>
                <a:ext cx="2073" cy="146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TextBox 186"/>
          <p:cNvSpPr txBox="1"/>
          <p:nvPr/>
        </p:nvSpPr>
        <p:spPr>
          <a:xfrm>
            <a:off x="12435" y="3618110"/>
            <a:ext cx="26926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Get from GCM output: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i="1" dirty="0">
                <a:solidFill>
                  <a:prstClr val="black"/>
                </a:solidFill>
                <a:latin typeface="Calibri"/>
              </a:rPr>
              <a:t>daily 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SST, surface pressure, winds, free-</a:t>
            </a:r>
            <a:r>
              <a:rPr lang="en-US" sz="1800" b="0" dirty="0" err="1">
                <a:solidFill>
                  <a:prstClr val="black"/>
                </a:solidFill>
                <a:latin typeface="Calibri"/>
              </a:rPr>
              <a:t>tropospheric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 T, </a:t>
            </a:r>
            <a:r>
              <a:rPr lang="en-US" sz="1800" b="0" dirty="0" err="1">
                <a:solidFill>
                  <a:prstClr val="black"/>
                </a:solidFill>
                <a:latin typeface="Calibri"/>
              </a:rPr>
              <a:t>q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, and subsidence, advection of BL T and </a:t>
            </a:r>
            <a:r>
              <a:rPr lang="en-US" sz="1800" b="0" dirty="0" err="1">
                <a:solidFill>
                  <a:prstClr val="black"/>
                </a:solidFill>
                <a:latin typeface="Calibri"/>
              </a:rPr>
              <a:t>q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3097856" y="4567135"/>
            <a:ext cx="374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2. Run MLM to equilibrium using GCM model forcing for each day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7180369" y="3577527"/>
            <a:ext cx="20349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3. Calculate cloud fraction as % of time cloudy MLM solution is found (Zhang et al, </a:t>
            </a:r>
            <a:r>
              <a:rPr lang="en-US" sz="1800" b="0" dirty="0" err="1">
                <a:solidFill>
                  <a:prstClr val="black"/>
                </a:solidFill>
                <a:latin typeface="Calibri"/>
              </a:rPr>
              <a:t>JClim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 2009)</a:t>
            </a:r>
          </a:p>
        </p:txBody>
      </p:sp>
      <p:cxnSp>
        <p:nvCxnSpPr>
          <p:cNvPr id="238" name="Straight Connector 237"/>
          <p:cNvCxnSpPr/>
          <p:nvPr/>
        </p:nvCxnSpPr>
        <p:spPr>
          <a:xfrm rot="5400000">
            <a:off x="3877751" y="3250974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>
            <a:off x="4512334" y="3250974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5400000">
            <a:off x="5451656" y="3188292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>
            <a:off x="5696330" y="3784386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>
            <a:off x="4016250" y="3851966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rot="5400000">
            <a:off x="6312527" y="3206574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>
            <a:off x="6464927" y="3358974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rot="5400000">
            <a:off x="6617327" y="3511374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5400000">
            <a:off x="6769727" y="3663774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rot="5400000">
            <a:off x="6824333" y="3278010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5400000">
            <a:off x="6444948" y="3784386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2935636" y="3212903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</a:rPr>
              <a:t>Drizzle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</a:rPr>
              <a:t>damps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</a:rPr>
              <a:t>mixing</a:t>
            </a:r>
          </a:p>
        </p:txBody>
      </p:sp>
      <p:cxnSp>
        <p:nvCxnSpPr>
          <p:cNvPr id="281" name="Straight Connector 280"/>
          <p:cNvCxnSpPr/>
          <p:nvPr/>
        </p:nvCxnSpPr>
        <p:spPr>
          <a:xfrm rot="5400000">
            <a:off x="2919925" y="3659663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5400000">
            <a:off x="2948566" y="3196239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5400000">
            <a:off x="3244870" y="3175443"/>
            <a:ext cx="179436" cy="57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357256" y="5638424"/>
            <a:ext cx="8525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latin typeface="Calibri"/>
              </a:rPr>
              <a:t>We use years 1980-2000 from 20c3m as “current climate” and 2080-2100 from sresA1B as “future climate”</a:t>
            </a:r>
          </a:p>
        </p:txBody>
      </p:sp>
      <p:grpSp>
        <p:nvGrpSpPr>
          <p:cNvPr id="257" name="Group 256"/>
          <p:cNvGrpSpPr>
            <a:grpSpLocks noChangeAspect="1"/>
          </p:cNvGrpSpPr>
          <p:nvPr/>
        </p:nvGrpSpPr>
        <p:grpSpPr>
          <a:xfrm>
            <a:off x="-3672" y="2242464"/>
            <a:ext cx="2335564" cy="1311288"/>
            <a:chOff x="-7975377" y="2960152"/>
            <a:chExt cx="7140802" cy="2599995"/>
          </a:xfrm>
        </p:grpSpPr>
        <p:grpSp>
          <p:nvGrpSpPr>
            <p:cNvPr id="276" name="Group 275"/>
            <p:cNvGrpSpPr/>
            <p:nvPr/>
          </p:nvGrpSpPr>
          <p:grpSpPr>
            <a:xfrm>
              <a:off x="-7975377" y="2960152"/>
              <a:ext cx="7140802" cy="2179123"/>
              <a:chOff x="1278654" y="25777430"/>
              <a:chExt cx="5492932" cy="1676249"/>
            </a:xfrm>
          </p:grpSpPr>
          <p:grpSp>
            <p:nvGrpSpPr>
              <p:cNvPr id="278" name="Group 277"/>
              <p:cNvGrpSpPr/>
              <p:nvPr/>
            </p:nvGrpSpPr>
            <p:grpSpPr>
              <a:xfrm>
                <a:off x="1452347" y="25777680"/>
                <a:ext cx="5319239" cy="1675999"/>
                <a:chOff x="1364891" y="25571386"/>
                <a:chExt cx="3991446" cy="934445"/>
              </a:xfrm>
            </p:grpSpPr>
            <p:pic>
              <p:nvPicPr>
                <p:cNvPr id="291" name="Content Placeholder 8" descr="Zhang_et09_pic7.jpeg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183" t="70924" r="48464" b="9915"/>
                <a:stretch/>
              </p:blipFill>
              <p:spPr>
                <a:xfrm>
                  <a:off x="1364891" y="25571386"/>
                  <a:ext cx="3991446" cy="934445"/>
                </a:xfrm>
                <a:prstGeom prst="rect">
                  <a:avLst/>
                </a:prstGeom>
              </p:spPr>
            </p:pic>
            <p:sp>
              <p:nvSpPr>
                <p:cNvPr id="293" name="Rectangle 292"/>
                <p:cNvSpPr/>
                <p:nvPr/>
              </p:nvSpPr>
              <p:spPr>
                <a:xfrm>
                  <a:off x="1944425" y="25724124"/>
                  <a:ext cx="133637" cy="127002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>
                  <a:normAutofit fontScale="2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AABAC9"/>
                    </a:solidFill>
                    <a:latin typeface="Arial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2335721" y="26143224"/>
                  <a:ext cx="133637" cy="127002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>
                  <a:normAutofit fontScale="2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AABAC9"/>
                    </a:solidFill>
                    <a:latin typeface="Arial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2949555" y="25719891"/>
                  <a:ext cx="133637" cy="127002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>
                  <a:normAutofit fontScale="2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AABAC9"/>
                    </a:solidFill>
                    <a:latin typeface="Arial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3271288" y="26088189"/>
                  <a:ext cx="133637" cy="127002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>
                  <a:normAutofit fontScale="2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AABAC9"/>
                    </a:solidFill>
                    <a:latin typeface="Arial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299990" y="26249061"/>
                  <a:ext cx="133637" cy="127002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66006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>
                  <a:normAutofit fontScale="2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kern="0">
                    <a:solidFill>
                      <a:srgbClr val="AABAC9"/>
                    </a:solidFill>
                    <a:latin typeface="Arial"/>
                  </a:endParaRPr>
                </a:p>
              </p:txBody>
            </p:sp>
          </p:grpSp>
          <p:sp>
            <p:nvSpPr>
              <p:cNvPr id="286" name="TextBox 285"/>
              <p:cNvSpPr txBox="1"/>
              <p:nvPr/>
            </p:nvSpPr>
            <p:spPr>
              <a:xfrm rot="19788348">
                <a:off x="1278654" y="26147118"/>
                <a:ext cx="2523373" cy="6592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FF0000"/>
                    </a:solidFill>
                    <a:latin typeface="Calibri"/>
                  </a:rPr>
                  <a:t>California</a:t>
                </a: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 rot="19788348">
                <a:off x="1866773" y="26752126"/>
                <a:ext cx="1215830" cy="6003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00FF"/>
                    </a:solidFill>
                    <a:latin typeface="Calibri"/>
                  </a:rPr>
                  <a:t>Peru</a:t>
                </a: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 rot="19788348">
                <a:off x="2789549" y="25777430"/>
                <a:ext cx="1467301" cy="5335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8000"/>
                    </a:solidFill>
                    <a:latin typeface="Calibri"/>
                  </a:rPr>
                  <a:t>Canary</a:t>
                </a: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 rot="20179351">
                <a:off x="3026690" y="26858112"/>
                <a:ext cx="1972528" cy="5553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FFFF00"/>
                    </a:solidFill>
                    <a:latin typeface="Calibri"/>
                  </a:rPr>
                  <a:t>Namibia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 rot="19788348">
                <a:off x="4390162" y="26630727"/>
                <a:ext cx="2117180" cy="5913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660066"/>
                    </a:solidFill>
                    <a:latin typeface="Calibri"/>
                  </a:rPr>
                  <a:t>Australia</a:t>
                </a:r>
              </a:p>
            </p:txBody>
          </p:sp>
        </p:grpSp>
        <p:pic>
          <p:nvPicPr>
            <p:cNvPr id="277" name="Content Placeholder 8" descr="Zhang_et09_pic7.jpeg"/>
            <p:cNvPicPr>
              <a:picLocks noChangeAspect="1"/>
            </p:cNvPicPr>
            <p:nvPr/>
          </p:nvPicPr>
          <p:blipFill rotWithShape="1">
            <a:blip r:embed="rId3"/>
            <a:srcRect l="22935" t="93899" r="34945"/>
            <a:stretch/>
          </p:blipFill>
          <p:spPr>
            <a:xfrm>
              <a:off x="-6717447" y="5184458"/>
              <a:ext cx="4754522" cy="375689"/>
            </a:xfrm>
            <a:prstGeom prst="rect">
              <a:avLst/>
            </a:prstGeom>
          </p:spPr>
        </p:pic>
      </p:grpSp>
      <p:sp>
        <p:nvSpPr>
          <p:cNvPr id="201" name="Right Arrow 200"/>
          <p:cNvSpPr/>
          <p:nvPr/>
        </p:nvSpPr>
        <p:spPr>
          <a:xfrm>
            <a:off x="2370274" y="2536806"/>
            <a:ext cx="460940" cy="6063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-30535" y="2003741"/>
            <a:ext cx="2852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prstClr val="black"/>
                </a:solidFill>
                <a:latin typeface="Calibri"/>
              </a:rPr>
              <a:t>ISCCP-Observed Sept-Nov Low </a:t>
            </a:r>
            <a:r>
              <a:rPr lang="en-US" sz="1200" u="sng" dirty="0" err="1">
                <a:solidFill>
                  <a:prstClr val="black"/>
                </a:solidFill>
                <a:latin typeface="Calibri"/>
              </a:rPr>
              <a:t>Cldfrac</a:t>
            </a:r>
            <a:r>
              <a:rPr lang="en-US" sz="1200" u="sng" dirty="0">
                <a:solidFill>
                  <a:prstClr val="black"/>
                </a:solidFill>
                <a:latin typeface="Calibri"/>
              </a:rPr>
              <a:t> (%)</a:t>
            </a:r>
          </a:p>
        </p:txBody>
      </p:sp>
    </p:spTree>
    <p:extLst>
      <p:ext uri="{BB962C8B-B14F-4D97-AF65-F5344CB8AC3E}">
        <p14:creationId xmlns:p14="http://schemas.microsoft.com/office/powerpoint/2010/main" val="13440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791" y="1806087"/>
            <a:ext cx="8697076" cy="378237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2768"/>
            <a:ext cx="8229600" cy="1143000"/>
          </a:xfrm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/>
          <a:lstStyle/>
          <a:p>
            <a:r>
              <a:rPr lang="en-US" b="1" dirty="0" smtClean="0"/>
              <a:t>Validation: Current-Climate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425" y="5540213"/>
            <a:ext cx="868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3513" indent="-163513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b="0" dirty="0">
                <a:latin typeface="Calibri"/>
              </a:rPr>
              <a:t>CMIP3 GCMs display disturbingly little sensitivity to EIS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Lucida Grande"/>
              <a:buChar char="-"/>
            </a:pPr>
            <a:r>
              <a:rPr lang="en-US" sz="2400" b="0" dirty="0">
                <a:latin typeface="Calibri"/>
              </a:rPr>
              <a:t>due to cloud physics deficiencies – MLM runs reproduce </a:t>
            </a:r>
            <a:r>
              <a:rPr lang="en-US" sz="2400" b="0" dirty="0" err="1">
                <a:latin typeface="Calibri"/>
              </a:rPr>
              <a:t>obs</a:t>
            </a:r>
            <a:r>
              <a:rPr lang="en-US" sz="2400" b="0" dirty="0">
                <a:latin typeface="Calibri"/>
              </a:rPr>
              <a:t> when driven by these same large-scale </a:t>
            </a:r>
            <a:r>
              <a:rPr lang="en-US" sz="2400" b="0" dirty="0" err="1">
                <a:latin typeface="Calibri"/>
              </a:rPr>
              <a:t>forcings</a:t>
            </a:r>
            <a:r>
              <a:rPr lang="en-US" sz="2400" b="0" dirty="0">
                <a:latin typeface="Calibri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98"/>
          <a:stretch/>
        </p:blipFill>
        <p:spPr>
          <a:xfrm>
            <a:off x="738236" y="1765564"/>
            <a:ext cx="8120785" cy="37595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965461" y="3470400"/>
            <a:ext cx="303806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GCM 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TOTAL 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cloud fraction (%)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04550" y="3393473"/>
            <a:ext cx="293143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MLM 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LOW 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cloud fraction (%)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3909" y="2455814"/>
            <a:ext cx="203132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Calibri"/>
              </a:rPr>
              <a:t>Wood &amp; </a:t>
            </a:r>
            <a:r>
              <a:rPr lang="en-US" sz="1200" b="0" dirty="0" err="1">
                <a:solidFill>
                  <a:prstClr val="black"/>
                </a:solidFill>
                <a:latin typeface="Calibri"/>
              </a:rPr>
              <a:t>Breth</a:t>
            </a:r>
            <a:r>
              <a:rPr lang="en-US" sz="12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0" dirty="0" err="1">
                <a:solidFill>
                  <a:prstClr val="black"/>
                </a:solidFill>
                <a:latin typeface="Calibri"/>
              </a:rPr>
              <a:t>obs</a:t>
            </a:r>
            <a:r>
              <a:rPr lang="en-US" sz="1200" b="0" dirty="0">
                <a:solidFill>
                  <a:prstClr val="black"/>
                </a:solidFill>
                <a:latin typeface="Calibri"/>
              </a:rPr>
              <a:t> (r</a:t>
            </a:r>
            <a:r>
              <a:rPr lang="en-US" sz="1200" b="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200" b="0" dirty="0">
                <a:solidFill>
                  <a:prstClr val="black"/>
                </a:solidFill>
                <a:latin typeface="Calibri"/>
              </a:rPr>
              <a:t> = 0.85)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7556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660066"/>
                </a:solidFill>
                <a:latin typeface="Calibri"/>
              </a:rPr>
              <a:t>Wood and </a:t>
            </a:r>
            <a:r>
              <a:rPr lang="en-US" sz="2000" b="0" dirty="0" err="1">
                <a:solidFill>
                  <a:srgbClr val="660066"/>
                </a:solidFill>
                <a:latin typeface="Calibri"/>
              </a:rPr>
              <a:t>Bretherton</a:t>
            </a:r>
            <a:r>
              <a:rPr lang="en-US" sz="2000" b="0" dirty="0">
                <a:solidFill>
                  <a:srgbClr val="660066"/>
                </a:solidFill>
                <a:latin typeface="Calibri"/>
              </a:rPr>
              <a:t> (</a:t>
            </a:r>
            <a:r>
              <a:rPr lang="en-US" sz="2000" b="0" dirty="0" err="1">
                <a:solidFill>
                  <a:srgbClr val="660066"/>
                </a:solidFill>
                <a:latin typeface="Calibri"/>
              </a:rPr>
              <a:t>JClim</a:t>
            </a:r>
            <a:r>
              <a:rPr lang="en-US" sz="2000" b="0" dirty="0">
                <a:solidFill>
                  <a:srgbClr val="660066"/>
                </a:solidFill>
                <a:latin typeface="Calibri"/>
              </a:rPr>
              <a:t> 2006) show that Estimated Inversion Strength (EIS, a measure of boundary-layer inversion strength) explains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85%</a:t>
            </a:r>
            <a:r>
              <a:rPr lang="en-US" sz="2000" b="0" dirty="0">
                <a:solidFill>
                  <a:srgbClr val="660066"/>
                </a:solidFill>
                <a:latin typeface="Calibri"/>
              </a:rPr>
              <a:t> of current-climate seasonal/regional stratocumulus variations ⇒ </a:t>
            </a:r>
            <a:r>
              <a:rPr lang="en-US" sz="2000" i="1" dirty="0">
                <a:solidFill>
                  <a:srgbClr val="000000"/>
                </a:solidFill>
                <a:latin typeface="Calibri"/>
              </a:rPr>
              <a:t>EIS is a compact measure of model skill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15849" y="3151697"/>
            <a:ext cx="1851368" cy="1621746"/>
          </a:xfrm>
          <a:prstGeom prst="line">
            <a:avLst/>
          </a:prstGeom>
          <a:ln w="57150" cmpd="sng">
            <a:solidFill>
              <a:srgbClr val="C21A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75904" y="3151697"/>
            <a:ext cx="1851368" cy="1621746"/>
          </a:xfrm>
          <a:prstGeom prst="line">
            <a:avLst/>
          </a:prstGeom>
          <a:ln w="57150" cmpd="sng">
            <a:solidFill>
              <a:srgbClr val="C21A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08745" y="2615619"/>
            <a:ext cx="305402" cy="0"/>
          </a:xfrm>
          <a:prstGeom prst="line">
            <a:avLst/>
          </a:prstGeom>
          <a:ln w="57150" cmpd="sng">
            <a:solidFill>
              <a:srgbClr val="C21A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34981" y="2214354"/>
            <a:ext cx="1036518" cy="784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4106" y="2532309"/>
            <a:ext cx="902732" cy="366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070965"/>
            <a:ext cx="4574869" cy="4100265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>
              <a:srgbClr val="FFFFFF">
                <a:alpha val="43000"/>
              </a:srgbClr>
            </a:outerShdw>
          </a:effectLst>
        </p:spPr>
        <p:txBody>
          <a:bodyPr/>
          <a:lstStyle/>
          <a:p>
            <a:r>
              <a:rPr lang="en-US" b="1" dirty="0" smtClean="0"/>
              <a:t>Climate Change Signal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931" y="1491423"/>
            <a:ext cx="4442069" cy="4028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MLM does </a:t>
            </a:r>
            <a:r>
              <a:rPr lang="en-US" sz="2800" i="1" dirty="0" smtClean="0">
                <a:solidFill>
                  <a:schemeClr val="bg1"/>
                </a:solidFill>
              </a:rPr>
              <a:t>not </a:t>
            </a:r>
            <a:r>
              <a:rPr lang="en-US" sz="2800" dirty="0" smtClean="0">
                <a:solidFill>
                  <a:schemeClr val="bg1"/>
                </a:solidFill>
              </a:rPr>
              <a:t>reduce inter-model spread in </a:t>
            </a:r>
            <a:r>
              <a:rPr lang="en-US" sz="2800" dirty="0" smtClean="0"/>
              <a:t>climate-change response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fixing cloud physics is necessary </a:t>
            </a:r>
            <a:r>
              <a:rPr lang="en-US" sz="2400" i="1" dirty="0" smtClean="0"/>
              <a:t>but</a:t>
            </a:r>
            <a:r>
              <a:rPr lang="en-US" sz="2400" dirty="0" smtClean="0"/>
              <a:t> </a:t>
            </a:r>
            <a:r>
              <a:rPr lang="en-US" sz="2400" i="1" dirty="0" smtClean="0"/>
              <a:t>not sufficient</a:t>
            </a:r>
            <a:r>
              <a:rPr lang="en-US" sz="2400" dirty="0" smtClean="0"/>
              <a:t> for reducing low cloud uncertainty!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MLM predicts 1-3% </a:t>
            </a:r>
            <a:r>
              <a:rPr lang="en-US" sz="2800" i="1" dirty="0" smtClean="0">
                <a:solidFill>
                  <a:srgbClr val="FFFFFF"/>
                </a:solidFill>
              </a:rPr>
              <a:t>increase</a:t>
            </a:r>
            <a:r>
              <a:rPr lang="en-US" sz="2800" dirty="0" smtClean="0">
                <a:solidFill>
                  <a:srgbClr val="FFFFFF"/>
                </a:solidFill>
              </a:rPr>
              <a:t> in cloud fraction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611" t="5229" r="51169" b="46704"/>
          <a:stretch>
            <a:fillRect/>
          </a:stretch>
        </p:blipFill>
        <p:spPr>
          <a:xfrm>
            <a:off x="167091" y="1329111"/>
            <a:ext cx="4204481" cy="35243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93066" y="2996190"/>
            <a:ext cx="2083820" cy="1984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40276" y="1686597"/>
            <a:ext cx="0" cy="192470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7783</TotalTime>
  <Words>1008</Words>
  <Application>Microsoft Office PowerPoint</Application>
  <PresentationFormat>On-screen Show (4:3)</PresentationFormat>
  <Paragraphs>202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2_Office Theme</vt:lpstr>
      <vt:lpstr>Clouds and climate change</vt:lpstr>
      <vt:lpstr>Two key impacts</vt:lpstr>
      <vt:lpstr>Cloud feedbacks</vt:lpstr>
      <vt:lpstr>Uncertainty in cloud feedbacks is main source of uncertainty in climate sensitivity</vt:lpstr>
      <vt:lpstr>Cloud feedbacks in climate models  - change in low cloud amount for 2CO2</vt:lpstr>
      <vt:lpstr>What regime controls global cloud feedback variability across models?</vt:lpstr>
      <vt:lpstr>Using a mixed layer model to understand cloud feedback processes – Peter Caldwell (LLNL)</vt:lpstr>
      <vt:lpstr>Validation: Current-Climate</vt:lpstr>
      <vt:lpstr>Climate Change Signal</vt:lpstr>
      <vt:lpstr>Observational evidence for positive low cloud feedback?</vt:lpstr>
      <vt:lpstr>PowerPoint Presentation</vt:lpstr>
      <vt:lpstr>PowerPoint Presentation</vt:lpstr>
      <vt:lpstr>PowerPoint Presentation</vt:lpstr>
      <vt:lpstr>PowerPoint Presentation</vt:lpstr>
      <vt:lpstr>CMIP3 A2 Scenario: Multi-model mean</vt:lpstr>
      <vt:lpstr>PowerPoint Presentation</vt:lpstr>
      <vt:lpstr>PowerPoint Presentation</vt:lpstr>
      <vt:lpstr>PowerPoint Presentation</vt:lpstr>
      <vt:lpstr>Theoretical expression for AIE</vt:lpstr>
      <vt:lpstr>PowerPoint Presentation</vt:lpstr>
      <vt:lpstr>(Mostly) regulating feedbacks in stratocumulus</vt:lpstr>
      <vt:lpstr>Regional gradients: Strong aerosol indirect effects in an extremely clean background</vt:lpstr>
      <vt:lpstr>Observational evidence for the Twomey effect</vt:lpstr>
      <vt:lpstr>Model estimates of the two major aerosol indirect effects (AIEs)</vt:lpstr>
      <vt:lpstr>Detecting aerosol impacts on cloud</vt:lpstr>
      <vt:lpstr>PowerPoint Presentation</vt:lpstr>
      <vt:lpstr>Shipping lanes</vt:lpstr>
      <vt:lpstr>What about ice?</vt:lpstr>
      <vt:lpstr>Summary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 Houze</dc:creator>
  <cp:lastModifiedBy> </cp:lastModifiedBy>
  <cp:revision>120</cp:revision>
  <dcterms:created xsi:type="dcterms:W3CDTF">2003-01-02T23:21:44Z</dcterms:created>
  <dcterms:modified xsi:type="dcterms:W3CDTF">2013-06-06T15:45:50Z</dcterms:modified>
</cp:coreProperties>
</file>