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0" r:id="rId1"/>
    <p:sldMasterId id="2147484355" r:id="rId2"/>
  </p:sldMasterIdLst>
  <p:notesMasterIdLst>
    <p:notesMasterId r:id="rId33"/>
  </p:notesMasterIdLst>
  <p:handoutMasterIdLst>
    <p:handoutMasterId r:id="rId34"/>
  </p:handoutMasterIdLst>
  <p:sldIdLst>
    <p:sldId id="343" r:id="rId3"/>
    <p:sldId id="824" r:id="rId4"/>
    <p:sldId id="467" r:id="rId5"/>
    <p:sldId id="460" r:id="rId6"/>
    <p:sldId id="464" r:id="rId7"/>
    <p:sldId id="466" r:id="rId8"/>
    <p:sldId id="465" r:id="rId9"/>
    <p:sldId id="468" r:id="rId10"/>
    <p:sldId id="469" r:id="rId11"/>
    <p:sldId id="470" r:id="rId12"/>
    <p:sldId id="471" r:id="rId13"/>
    <p:sldId id="472" r:id="rId14"/>
    <p:sldId id="473" r:id="rId15"/>
    <p:sldId id="474" r:id="rId16"/>
    <p:sldId id="476" r:id="rId17"/>
    <p:sldId id="477" r:id="rId18"/>
    <p:sldId id="478" r:id="rId19"/>
    <p:sldId id="479" r:id="rId20"/>
    <p:sldId id="809" r:id="rId21"/>
    <p:sldId id="760" r:id="rId22"/>
    <p:sldId id="779" r:id="rId23"/>
    <p:sldId id="819" r:id="rId24"/>
    <p:sldId id="820" r:id="rId25"/>
    <p:sldId id="821" r:id="rId26"/>
    <p:sldId id="822" r:id="rId27"/>
    <p:sldId id="823" r:id="rId28"/>
    <p:sldId id="785" r:id="rId29"/>
    <p:sldId id="786" r:id="rId30"/>
    <p:sldId id="787" r:id="rId31"/>
    <p:sldId id="768" r:id="rId3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9">
          <p15:clr>
            <a:srgbClr val="A4A3A4"/>
          </p15:clr>
        </p15:guide>
        <p15:guide id="2" pos="2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00"/>
    <a:srgbClr val="0080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8"/>
    <p:restoredTop sz="94635"/>
  </p:normalViewPr>
  <p:slideViewPr>
    <p:cSldViewPr snapToGrid="0" snapToObjects="1">
      <p:cViewPr varScale="1">
        <p:scale>
          <a:sx n="104" d="100"/>
          <a:sy n="104" d="100"/>
        </p:scale>
        <p:origin x="208" y="216"/>
      </p:cViewPr>
      <p:guideLst>
        <p:guide orient="horz" pos="2189"/>
        <p:guide pos="2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4D4AFD-61BB-4730-9256-9438EC95B75C}" type="datetime1">
              <a:rPr lang="en-US" altLang="en-US"/>
              <a:pPr/>
              <a:t>7/12/18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B290AF7-2B0E-456A-8DC7-C2DC83A47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9231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652727D-DD17-4AED-AE2C-0E58CFE3414E}" type="datetime1">
              <a:rPr lang="en-US" altLang="en-US"/>
              <a:pPr/>
              <a:t>7/12/18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96B2C79-C18E-488C-9A75-0A40C381F3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93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ヒラギノ角ゴ Pro W3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pitchFamily="-105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1660F678-9E33-0A4A-A5B0-4501B1DCF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1F30415D-1D37-BE45-924F-B0F787A45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6E7381A7-D8D7-7E41-9C1B-4F5B6F533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fld id="{32026E1F-7D03-3949-9952-F7ED7B701B36}" type="slidenum">
              <a:rPr lang="en-US" altLang="en-US" sz="1200" b="0" smtClean="0">
                <a:solidFill>
                  <a:srgbClr val="000000"/>
                </a:solidFill>
              </a:rPr>
              <a:pPr/>
              <a:t>21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64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>
            <a:extLst>
              <a:ext uri="{FF2B5EF4-FFF2-40B4-BE49-F238E27FC236}">
                <a16:creationId xmlns:a16="http://schemas.microsoft.com/office/drawing/2014/main" id="{7326719D-AD82-5543-9F8C-C7747FB9FD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Notes Placeholder 2">
            <a:extLst>
              <a:ext uri="{FF2B5EF4-FFF2-40B4-BE49-F238E27FC236}">
                <a16:creationId xmlns:a16="http://schemas.microsoft.com/office/drawing/2014/main" id="{2A12277F-9DB7-C040-893C-D4C158F7F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87043" name="Slide Number Placeholder 3">
            <a:extLst>
              <a:ext uri="{FF2B5EF4-FFF2-40B4-BE49-F238E27FC236}">
                <a16:creationId xmlns:a16="http://schemas.microsoft.com/office/drawing/2014/main" id="{1E8C7036-9040-3B4F-BA49-07A9D92710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fld id="{E4D1D6D8-9A6D-C943-9B0A-DA5CEF0C7FD5}" type="slidenum">
              <a:rPr lang="en-US" altLang="en-US" sz="1200" b="0" smtClean="0">
                <a:solidFill>
                  <a:srgbClr val="000000"/>
                </a:solidFill>
              </a:rPr>
              <a:pPr/>
              <a:t>28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5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>
            <a:extLst>
              <a:ext uri="{FF2B5EF4-FFF2-40B4-BE49-F238E27FC236}">
                <a16:creationId xmlns:a16="http://schemas.microsoft.com/office/drawing/2014/main" id="{0A4100AF-1E0D-D646-BECC-3FF25A6F80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Notes Placeholder 2">
            <a:extLst>
              <a:ext uri="{FF2B5EF4-FFF2-40B4-BE49-F238E27FC236}">
                <a16:creationId xmlns:a16="http://schemas.microsoft.com/office/drawing/2014/main" id="{00AF22FD-1CAB-9A42-856C-BFB42B3E5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89091" name="Slide Number Placeholder 3">
            <a:extLst>
              <a:ext uri="{FF2B5EF4-FFF2-40B4-BE49-F238E27FC236}">
                <a16:creationId xmlns:a16="http://schemas.microsoft.com/office/drawing/2014/main" id="{9B984DCF-913B-BF4A-AD13-F6254F0C7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 defTabSz="9366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fld id="{AE048EF9-F8C8-1B4F-8DB1-ACCB3FA932A1}" type="slidenum">
              <a:rPr lang="en-US" altLang="en-US" sz="1200" b="0" smtClean="0">
                <a:solidFill>
                  <a:srgbClr val="000000"/>
                </a:solidFill>
              </a:rPr>
              <a:pPr/>
              <a:t>29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78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>
            <a:extLst>
              <a:ext uri="{FF2B5EF4-FFF2-40B4-BE49-F238E27FC236}">
                <a16:creationId xmlns:a16="http://schemas.microsoft.com/office/drawing/2014/main" id="{43F144A5-5AF2-1842-94B1-3C8501D4A0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Notes Placeholder 2">
            <a:extLst>
              <a:ext uri="{FF2B5EF4-FFF2-40B4-BE49-F238E27FC236}">
                <a16:creationId xmlns:a16="http://schemas.microsoft.com/office/drawing/2014/main" id="{BF08D512-2393-3048-B7F1-4A5858DC3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91139" name="Slide Number Placeholder 3">
            <a:extLst>
              <a:ext uri="{FF2B5EF4-FFF2-40B4-BE49-F238E27FC236}">
                <a16:creationId xmlns:a16="http://schemas.microsoft.com/office/drawing/2014/main" id="{9EC98177-CA03-4742-A3C0-F083A30773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 defTabSz="9382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 defTabSz="9382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 defTabSz="9382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 defTabSz="9382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fld id="{D0BCF8F9-FE38-A84B-A22E-320E3DC1956D}" type="slidenum">
              <a:rPr lang="en-US" altLang="en-US" sz="1200" b="0" smtClean="0">
                <a:solidFill>
                  <a:srgbClr val="000000"/>
                </a:solidFill>
              </a:rPr>
              <a:pPr/>
              <a:t>30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1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2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Section Heade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191000"/>
            <a:ext cx="8610600" cy="533400"/>
          </a:xfrm>
        </p:spPr>
        <p:txBody>
          <a:bodyPr/>
          <a:lstStyle>
            <a:lvl1pPr marL="0" indent="0" algn="l">
              <a:buNone/>
              <a:defRPr lang="en-US" sz="2400" b="1" cap="none" baseline="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3400" y="6248400"/>
            <a:ext cx="8613648" cy="304800"/>
          </a:xfrm>
        </p:spPr>
        <p:txBody>
          <a:bodyPr anchor="ctr"/>
          <a:lstStyle>
            <a:lvl1pPr>
              <a:buNone/>
              <a:defRPr lang="en-US" sz="1800" b="1" kern="1200" noProof="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2000"/>
            </a:lvl4pPr>
            <a:lvl5pPr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07404" y="3036425"/>
            <a:ext cx="8684195" cy="457200"/>
          </a:xfrm>
        </p:spPr>
        <p:txBody>
          <a:bodyPr/>
          <a:lstStyle>
            <a:lvl1pPr marL="6350" indent="-6350" algn="l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304800" y="4572000"/>
            <a:ext cx="8610600" cy="533400"/>
          </a:xfrm>
        </p:spPr>
        <p:txBody>
          <a:bodyPr/>
          <a:lstStyle>
            <a:lvl1pPr algn="l">
              <a:buNone/>
              <a:defRPr sz="2000" b="1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176540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0" y="762000"/>
            <a:ext cx="9144000" cy="5410200"/>
          </a:xfrm>
        </p:spPr>
        <p:txBody>
          <a:bodyPr/>
          <a:lstStyle>
            <a:lvl1pPr>
              <a:spcBef>
                <a:spcPts val="300"/>
              </a:spcBef>
              <a:buSzPct val="100000"/>
              <a:buFont typeface="Arial" pitchFamily="34" charset="0"/>
              <a:buChar char="•"/>
              <a:defRPr sz="2400"/>
            </a:lvl1pPr>
            <a:lvl2pPr>
              <a:spcBef>
                <a:spcPts val="300"/>
              </a:spcBef>
              <a:defRPr sz="2200"/>
            </a:lvl2pPr>
            <a:lvl3pPr>
              <a:spcBef>
                <a:spcPts val="300"/>
              </a:spcBef>
              <a:defRPr sz="2000"/>
            </a:lvl3pPr>
            <a:lvl4pPr>
              <a:spcBef>
                <a:spcPts val="200"/>
              </a:spcBef>
              <a:defRPr sz="1800"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3400" y="6248400"/>
            <a:ext cx="8613648" cy="304800"/>
          </a:xfrm>
        </p:spPr>
        <p:txBody>
          <a:bodyPr anchor="ctr"/>
          <a:lstStyle>
            <a:lvl1pPr>
              <a:buNone/>
              <a:defRPr lang="en-US" sz="1800" b="1" kern="1200" noProof="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2000"/>
            </a:lvl4pPr>
            <a:lvl5pPr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27183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0" y="762000"/>
            <a:ext cx="9144000" cy="5410200"/>
          </a:xfrm>
        </p:spPr>
        <p:txBody>
          <a:bodyPr/>
          <a:lstStyle>
            <a:lvl1pPr>
              <a:spcBef>
                <a:spcPts val="300"/>
              </a:spcBef>
              <a:buSzPct val="100000"/>
              <a:buFont typeface="Arial" pitchFamily="34" charset="0"/>
              <a:buChar char="•"/>
              <a:defRPr sz="2400"/>
            </a:lvl1pPr>
            <a:lvl2pPr>
              <a:spcBef>
                <a:spcPts val="300"/>
              </a:spcBef>
              <a:defRPr sz="2200"/>
            </a:lvl2pPr>
            <a:lvl3pPr>
              <a:spcBef>
                <a:spcPts val="300"/>
              </a:spcBef>
              <a:defRPr sz="2000"/>
            </a:lvl3pPr>
            <a:lvl4pPr>
              <a:spcBef>
                <a:spcPts val="200"/>
              </a:spcBef>
              <a:defRPr sz="1800"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3400" y="6248400"/>
            <a:ext cx="8613648" cy="304800"/>
          </a:xfrm>
        </p:spPr>
        <p:txBody>
          <a:bodyPr anchor="ctr"/>
          <a:lstStyle>
            <a:lvl1pPr>
              <a:buNone/>
              <a:defRPr lang="en-US" sz="1800" b="1" kern="1200" noProof="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2000"/>
            </a:lvl4pPr>
            <a:lvl5pPr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47414" y="25400"/>
            <a:ext cx="6784848" cy="685800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8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03182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8291FB86-206B-D440-956D-0FEBD7612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53000"/>
            <a:ext cx="91440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endParaRPr lang="en-US" altLang="en-US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2347414" y="25400"/>
            <a:ext cx="6784848" cy="685800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8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868529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Blu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8768B98C-ABDF-A140-8F70-9226AAAD5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24400"/>
            <a:ext cx="91440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endParaRPr lang="en-US" altLang="en-US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2347414" y="25400"/>
            <a:ext cx="6784848" cy="685800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8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7422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0" y="762000"/>
            <a:ext cx="9144000" cy="541020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buSzPct val="100000"/>
              <a:buFont typeface="Arial" pitchFamily="34" charset="0"/>
              <a:buChar char="•"/>
              <a:defRPr sz="2400"/>
            </a:lvl1pPr>
            <a:lvl2pPr>
              <a:spcBef>
                <a:spcPts val="300"/>
              </a:spcBef>
              <a:defRPr sz="2200"/>
            </a:lvl2pPr>
            <a:lvl3pPr>
              <a:spcBef>
                <a:spcPts val="300"/>
              </a:spcBef>
              <a:defRPr sz="2000"/>
            </a:lvl3pPr>
            <a:lvl4pPr>
              <a:spcBef>
                <a:spcPts val="200"/>
              </a:spcBef>
              <a:defRPr sz="1800"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3400" y="6248400"/>
            <a:ext cx="8613648" cy="304800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800" b="1" kern="1200" noProof="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2000"/>
            </a:lvl4pPr>
            <a:lvl5pPr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47913" y="0"/>
            <a:ext cx="6784975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5500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0" y="762000"/>
            <a:ext cx="9144000" cy="541020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buSzPct val="100000"/>
              <a:buFont typeface="Arial" pitchFamily="34" charset="0"/>
              <a:buChar char="•"/>
              <a:defRPr sz="2400"/>
            </a:lvl1pPr>
            <a:lvl2pPr>
              <a:spcBef>
                <a:spcPts val="300"/>
              </a:spcBef>
              <a:defRPr sz="2200"/>
            </a:lvl2pPr>
            <a:lvl3pPr>
              <a:spcBef>
                <a:spcPts val="300"/>
              </a:spcBef>
              <a:defRPr sz="2000"/>
            </a:lvl3pPr>
            <a:lvl4pPr>
              <a:spcBef>
                <a:spcPts val="200"/>
              </a:spcBef>
              <a:defRPr sz="1800"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3400" y="6248400"/>
            <a:ext cx="8613648" cy="304800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800" b="1" kern="1200" noProof="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2000"/>
            </a:lvl4pPr>
            <a:lvl5pPr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47913" y="0"/>
            <a:ext cx="6784975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557304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0" y="762000"/>
            <a:ext cx="9144000" cy="541020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buSzPct val="100000"/>
              <a:buFont typeface="Arial" pitchFamily="34" charset="0"/>
              <a:buChar char="•"/>
              <a:defRPr sz="2400"/>
            </a:lvl1pPr>
            <a:lvl2pPr>
              <a:spcBef>
                <a:spcPts val="300"/>
              </a:spcBef>
              <a:defRPr sz="2200"/>
            </a:lvl2pPr>
            <a:lvl3pPr>
              <a:spcBef>
                <a:spcPts val="300"/>
              </a:spcBef>
              <a:defRPr sz="2000"/>
            </a:lvl3pPr>
            <a:lvl4pPr>
              <a:spcBef>
                <a:spcPts val="200"/>
              </a:spcBef>
              <a:defRPr sz="1800"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3400" y="6248400"/>
            <a:ext cx="8613648" cy="304800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800" b="1" kern="1200" noProof="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2000"/>
            </a:lvl4pPr>
            <a:lvl5pPr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47913" y="0"/>
            <a:ext cx="6784975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797527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0" y="762000"/>
            <a:ext cx="9144000" cy="541020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buSzPct val="100000"/>
              <a:buFont typeface="Arial" pitchFamily="34" charset="0"/>
              <a:buChar char="•"/>
              <a:defRPr sz="2400"/>
            </a:lvl1pPr>
            <a:lvl2pPr>
              <a:spcBef>
                <a:spcPts val="300"/>
              </a:spcBef>
              <a:defRPr sz="2200"/>
            </a:lvl2pPr>
            <a:lvl3pPr>
              <a:spcBef>
                <a:spcPts val="300"/>
              </a:spcBef>
              <a:defRPr sz="2000"/>
            </a:lvl3pPr>
            <a:lvl4pPr>
              <a:spcBef>
                <a:spcPts val="200"/>
              </a:spcBef>
              <a:defRPr sz="1800"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3400" y="6248400"/>
            <a:ext cx="8613648" cy="304800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800" b="1" kern="1200" noProof="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2000"/>
            </a:lvl4pPr>
            <a:lvl5pPr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47913" y="0"/>
            <a:ext cx="6784975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282322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E97F69-9E57-9740-9E93-4D7A374B9F7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91525" y="6551613"/>
            <a:ext cx="481013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C9E8BD1-662D-5944-B6CE-9137D889F4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77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fld id="{E14F0860-01F5-41A1-B763-2E0C83FD176D}" type="datetime1">
              <a:rPr lang="en-US" altLang="en-US" sz="10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7/12/18</a:t>
            </a:fld>
            <a:endParaRPr lang="en-US" alt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 bwMode="auto">
          <a:xfrm>
            <a:off x="3122613" y="6627813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>
                <a:solidFill>
                  <a:srgbClr val="898989"/>
                </a:solidFill>
                <a:latin typeface="Calibri" charset="0"/>
              </a:rPr>
              <a:t>Document Title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r" eaLnBrk="1" hangingPunct="1"/>
            <a:fld id="{80E085D9-3CE0-49D6-B4F6-042CF8910762}" type="slidenum">
              <a:rPr lang="en-US" altLang="en-US" sz="10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‹#›</a:t>
            </a:fld>
            <a:endParaRPr lang="en-US" alt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13" y="1056106"/>
            <a:ext cx="8993187" cy="5497094"/>
          </a:xfrm>
          <a:prstGeom prst="rect">
            <a:avLst/>
          </a:prstGeom>
        </p:spPr>
        <p:txBody>
          <a:bodyPr/>
          <a:lstStyle>
            <a:lvl1pPr>
              <a:buClr>
                <a:srgbClr val="0000FF"/>
              </a:buClr>
              <a:defRPr/>
            </a:lvl1pPr>
            <a:lvl2pPr>
              <a:buClr>
                <a:schemeClr val="accent1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0"/>
          <p:cNvSpPr>
            <a:spLocks noGrp="1"/>
          </p:cNvSpPr>
          <p:nvPr>
            <p:ph type="title"/>
          </p:nvPr>
        </p:nvSpPr>
        <p:spPr>
          <a:xfrm>
            <a:off x="1221746" y="196747"/>
            <a:ext cx="6679410" cy="64633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6039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0" y="0"/>
            <a:ext cx="68580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0" y="6324600"/>
            <a:ext cx="9144000" cy="304800"/>
          </a:xfrm>
        </p:spPr>
        <p:txBody>
          <a:bodyPr anchor="ctr"/>
          <a:lstStyle>
            <a:lvl1pPr algn="ctr">
              <a:buNone/>
              <a:defRPr lang="en-US" sz="1800" b="1" kern="1200" noProof="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2000"/>
            </a:lvl4pPr>
            <a:lvl5pPr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0909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Blue Bottom Bar 2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>
            <a:extLst>
              <a:ext uri="{FF2B5EF4-FFF2-40B4-BE49-F238E27FC236}">
                <a16:creationId xmlns:a16="http://schemas.microsoft.com/office/drawing/2014/main" id="{FE803BBE-8EDF-C540-AEAF-E12FDCF0C88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035675"/>
            <a:ext cx="9144000" cy="793750"/>
            <a:chOff x="0" y="6035566"/>
            <a:chExt cx="9144000" cy="793532"/>
          </a:xfrm>
        </p:grpSpPr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01A2ED91-9A77-6845-9E1A-11F90D152C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6084765"/>
              <a:ext cx="9144000" cy="552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1274DAD2-78D5-D445-A42E-80ABDA7FD7F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988" y="6035566"/>
              <a:ext cx="8229600" cy="793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2286000" y="25400"/>
            <a:ext cx="6846262" cy="685800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8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134166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fld id="{95734D1E-0B4C-41F3-AB79-F317C6E4B4DB}" type="datetime1">
              <a:rPr lang="en-US" altLang="en-US" sz="10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7/12/18</a:t>
            </a:fld>
            <a:endParaRPr lang="en-US" alt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3122613" y="6627813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>
                <a:solidFill>
                  <a:srgbClr val="898989"/>
                </a:solidFill>
                <a:latin typeface="Calibri" charset="0"/>
              </a:rPr>
              <a:t>Document Title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r" eaLnBrk="1" hangingPunct="1"/>
            <a:fld id="{9A8686B1-80E8-494D-BBB0-059C2BB13BF3}" type="slidenum">
              <a:rPr lang="en-US" altLang="en-US" sz="10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‹#›</a:t>
            </a:fld>
            <a:endParaRPr lang="en-US" alt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itle Placeholder 10"/>
          <p:cNvSpPr>
            <a:spLocks noGrp="1"/>
          </p:cNvSpPr>
          <p:nvPr>
            <p:ph type="title"/>
          </p:nvPr>
        </p:nvSpPr>
        <p:spPr>
          <a:xfrm>
            <a:off x="1221746" y="196747"/>
            <a:ext cx="6679410" cy="64633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540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fld id="{D9D436A9-74CA-4A21-B70F-6BAC670B2F01}" type="datetime1">
              <a:rPr lang="en-US" altLang="en-US" sz="10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7/12/18</a:t>
            </a:fld>
            <a:endParaRPr lang="en-US" alt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3122613" y="6627813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1000">
                <a:solidFill>
                  <a:srgbClr val="898989"/>
                </a:solidFill>
                <a:latin typeface="Calibri" charset="0"/>
              </a:rPr>
              <a:t>Document Title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r" eaLnBrk="1" hangingPunct="1"/>
            <a:fld id="{924BC2B0-356E-487C-8A67-17543DE94F39}" type="slidenum">
              <a:rPr lang="en-US" altLang="en-US" sz="10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‹#›</a:t>
            </a:fld>
            <a:endParaRPr lang="en-US" alt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243013" y="2335213"/>
            <a:ext cx="6645275" cy="615950"/>
          </a:xfrm>
          <a:custGeom>
            <a:avLst/>
            <a:gdLst>
              <a:gd name="T0" fmla="*/ 0 w 6646065"/>
              <a:gd name="T1" fmla="*/ 0 h 615950"/>
              <a:gd name="T2" fmla="*/ 6642115 w 6646065"/>
              <a:gd name="T3" fmla="*/ 0 h 615950"/>
              <a:gd name="T4" fmla="*/ 6642115 w 6646065"/>
              <a:gd name="T5" fmla="*/ 1122274 h 615950"/>
              <a:gd name="T6" fmla="*/ 0 w 6646065"/>
              <a:gd name="T7" fmla="*/ 1122274 h 615950"/>
              <a:gd name="T8" fmla="*/ 0 w 6646065"/>
              <a:gd name="T9" fmla="*/ 0 h 615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46065"/>
              <a:gd name="T16" fmla="*/ 0 h 615950"/>
              <a:gd name="T17" fmla="*/ 6646065 w 6646065"/>
              <a:gd name="T18" fmla="*/ 615950 h 6159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46065" h="615950">
                <a:moveTo>
                  <a:pt x="0" y="0"/>
                </a:moveTo>
                <a:lnTo>
                  <a:pt x="6646065" y="0"/>
                </a:lnTo>
                <a:lnTo>
                  <a:pt x="6646065" y="615950"/>
                </a:lnTo>
                <a:lnTo>
                  <a:pt x="0" y="615950"/>
                </a:lnTo>
                <a:lnTo>
                  <a:pt x="0" y="0"/>
                </a:lnTo>
                <a:close/>
              </a:path>
            </a:pathLst>
          </a:custGeom>
          <a:noFill/>
          <a:ln/>
        </p:spPr>
        <p:txBody>
          <a:bodyPr anchor="t"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72289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0"/>
          </p:nvPr>
        </p:nvSpPr>
        <p:spPr>
          <a:xfrm>
            <a:off x="0" y="685800"/>
            <a:ext cx="9144000" cy="563880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buSzPct val="100000"/>
              <a:buFont typeface="Arial" pitchFamily="34" charset="0"/>
              <a:buChar char="•"/>
              <a:defRPr sz="2400"/>
            </a:lvl1pPr>
            <a:lvl2pPr>
              <a:spcBef>
                <a:spcPts val="300"/>
              </a:spcBef>
              <a:defRPr sz="2000"/>
            </a:lvl2pPr>
            <a:lvl3pPr>
              <a:spcBef>
                <a:spcPts val="300"/>
              </a:spcBef>
              <a:defRPr sz="1800"/>
            </a:lvl3pPr>
            <a:lvl4pPr>
              <a:spcBef>
                <a:spcPts val="200"/>
              </a:spcBef>
              <a:defRPr sz="1600"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tle 5"/>
          <p:cNvSpPr>
            <a:spLocks noGrp="1"/>
          </p:cNvSpPr>
          <p:nvPr>
            <p:ph type="title"/>
          </p:nvPr>
        </p:nvSpPr>
        <p:spPr>
          <a:xfrm>
            <a:off x="2286000" y="0"/>
            <a:ext cx="6858000" cy="6858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0" y="6324600"/>
            <a:ext cx="9143999" cy="3048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en-US" sz="1800" b="1" kern="1200" noProof="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2000"/>
            </a:lvl4pPr>
            <a:lvl5pPr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751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949885-82AE-6C4E-BFCD-FF1B1045C1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2D9AB588-4A00-A949-862C-F0F940B227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96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0" y="762000"/>
            <a:ext cx="9144000" cy="5410200"/>
          </a:xfrm>
        </p:spPr>
        <p:txBody>
          <a:bodyPr/>
          <a:lstStyle>
            <a:lvl1pPr>
              <a:spcBef>
                <a:spcPts val="300"/>
              </a:spcBef>
              <a:buSzPct val="100000"/>
              <a:buFont typeface="Arial" pitchFamily="34" charset="0"/>
              <a:buChar char="•"/>
              <a:defRPr sz="2400"/>
            </a:lvl1pPr>
            <a:lvl2pPr>
              <a:spcBef>
                <a:spcPts val="300"/>
              </a:spcBef>
              <a:defRPr sz="2200"/>
            </a:lvl2pPr>
            <a:lvl3pPr>
              <a:spcBef>
                <a:spcPts val="300"/>
              </a:spcBef>
              <a:defRPr sz="2000"/>
            </a:lvl3pPr>
            <a:lvl4pPr>
              <a:spcBef>
                <a:spcPts val="200"/>
              </a:spcBef>
              <a:defRPr sz="1800"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3400" y="6248400"/>
            <a:ext cx="8613648" cy="304800"/>
          </a:xfrm>
        </p:spPr>
        <p:txBody>
          <a:bodyPr anchor="ctr"/>
          <a:lstStyle>
            <a:lvl1pPr>
              <a:buNone/>
              <a:defRPr lang="en-US" sz="1800" b="1" kern="1200" noProof="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2000"/>
            </a:lvl4pPr>
            <a:lvl5pPr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47414" y="25400"/>
            <a:ext cx="6784848" cy="685800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8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62608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larreo">
            <a:extLst>
              <a:ext uri="{FF2B5EF4-FFF2-40B4-BE49-F238E27FC236}">
                <a16:creationId xmlns:a16="http://schemas.microsoft.com/office/drawing/2014/main" id="{6877C219-2627-0146-80BA-743B30086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5588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7500" y="152400"/>
            <a:ext cx="6629400" cy="533400"/>
          </a:xfr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3600" b="0" kern="1200" cap="none" spc="150" baseline="0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317500" y="1654630"/>
            <a:ext cx="5181600" cy="381000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5638800" y="4572000"/>
            <a:ext cx="3505200" cy="1981200"/>
          </a:xfrm>
        </p:spPr>
        <p:txBody>
          <a:bodyPr/>
          <a:lstStyle>
            <a:lvl1pPr algn="ctr">
              <a:buNone/>
              <a:defRPr sz="1600" b="1" baseline="0"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9"/>
          </p:nvPr>
        </p:nvSpPr>
        <p:spPr>
          <a:xfrm>
            <a:off x="317500" y="797625"/>
            <a:ext cx="8305800" cy="457200"/>
          </a:xfrm>
        </p:spPr>
        <p:txBody>
          <a:bodyPr/>
          <a:lstStyle>
            <a:lvl1pPr>
              <a:buNone/>
              <a:defRPr lang="en-US" sz="2100" dirty="0" smtClean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6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Eurostile" pitchFamily="34" charset="0"/>
                <a:ea typeface="+mn-ea"/>
                <a:cs typeface="+mn-cs"/>
              </a:defRPr>
            </a:lvl1pPr>
            <a:lvl2pPr>
              <a:buNone/>
              <a:defRPr sz="2100">
                <a:latin typeface="Eurostile" pitchFamily="34" charset="0"/>
              </a:defRPr>
            </a:lvl2pPr>
            <a:lvl3pPr>
              <a:buNone/>
              <a:defRPr sz="2100">
                <a:latin typeface="Eurostile" pitchFamily="34" charset="0"/>
              </a:defRPr>
            </a:lvl3pPr>
            <a:lvl4pPr>
              <a:buNone/>
              <a:defRPr sz="2100">
                <a:latin typeface="Eurostile" pitchFamily="34" charset="0"/>
              </a:defRPr>
            </a:lvl4pPr>
            <a:lvl5pPr>
              <a:buFont typeface="Arial" pitchFamily="34" charset="0"/>
              <a:buNone/>
              <a:defRPr sz="2100">
                <a:latin typeface="Eurostile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317500" y="1981200"/>
            <a:ext cx="7620000" cy="533400"/>
          </a:xfrm>
        </p:spPr>
        <p:txBody>
          <a:bodyPr/>
          <a:lstStyle>
            <a:lvl1pPr>
              <a:buNone/>
              <a:defRPr lang="en-US" sz="2400" dirty="0" smtClean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6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002055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larreo">
            <a:extLst>
              <a:ext uri="{FF2B5EF4-FFF2-40B4-BE49-F238E27FC236}">
                <a16:creationId xmlns:a16="http://schemas.microsoft.com/office/drawing/2014/main" id="{C18EC8D3-A2C4-8D4B-8BE9-DE2E5B42E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533400"/>
          </a:xfrm>
          <a:prstGeom prst="rect">
            <a:avLst/>
          </a:prstGeom>
        </p:spPr>
        <p:txBody>
          <a:bodyPr/>
          <a:lstStyle>
            <a:lvl1pPr marL="234950" indent="-234950" algn="l">
              <a:defRPr lang="en-US" sz="3600" b="0" kern="1200" cap="none" spc="150" baseline="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204335" y="654204"/>
            <a:ext cx="5348865" cy="457200"/>
          </a:xfrm>
        </p:spPr>
        <p:txBody>
          <a:bodyPr anchor="ctr"/>
          <a:lstStyle>
            <a:lvl1pPr marL="0" indent="0" algn="l" rtl="0" eaLnBrk="1" fontAlgn="base" hangingPunct="1">
              <a:spcBef>
                <a:spcPts val="300"/>
              </a:spcBef>
              <a:spcAft>
                <a:spcPct val="0"/>
              </a:spcAft>
              <a:buNone/>
              <a:defRPr lang="en-US" sz="2800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6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524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FPD PPT body IMAGE simple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66294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294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629400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F9AB3AD-9339-4F31-BDDB-E95D08E8457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0" name="Title Placeholder 8"/>
          <p:cNvSpPr>
            <a:spLocks noGrp="1"/>
          </p:cNvSpPr>
          <p:nvPr>
            <p:ph type="title"/>
          </p:nvPr>
        </p:nvSpPr>
        <p:spPr bwMode="auto">
          <a:xfrm>
            <a:off x="1209675" y="225425"/>
            <a:ext cx="67913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</a:t>
            </a:r>
          </a:p>
        </p:txBody>
      </p:sp>
      <p:cxnSp>
        <p:nvCxnSpPr>
          <p:cNvPr id="11" name="Straight Connector 10"/>
          <p:cNvCxnSpPr>
            <a:cxnSpLocks noChangeShapeType="1"/>
          </p:cNvCxnSpPr>
          <p:nvPr userDrawn="1"/>
        </p:nvCxnSpPr>
        <p:spPr bwMode="auto">
          <a:xfrm>
            <a:off x="1243013" y="839788"/>
            <a:ext cx="664527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/>
          <p:cNvSpPr/>
          <p:nvPr userDrawn="1"/>
        </p:nvSpPr>
        <p:spPr>
          <a:xfrm>
            <a:off x="119248" y="96857"/>
            <a:ext cx="1452062" cy="6564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ission logo from september 2016.pdf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6" t="26834" r="16771" b="27187"/>
          <a:stretch/>
        </p:blipFill>
        <p:spPr>
          <a:xfrm>
            <a:off x="182343" y="21523"/>
            <a:ext cx="996098" cy="892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52" r:id="rId5"/>
    <p:sldLayoutId id="2147484353" r:id="rId6"/>
    <p:sldLayoutId id="2147484354" r:id="rId7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0090"/>
          </a:solidFill>
          <a:latin typeface="+mj-lt"/>
          <a:ea typeface="ヒラギノ角ゴ Pro W3" pitchFamily="-109" charset="-128"/>
          <a:cs typeface="ヒラギノ角ゴ Pro W3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Ø"/>
        <a:defRPr sz="2800" b="1" kern="12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9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2">
            <a:extLst>
              <a:ext uri="{FF2B5EF4-FFF2-40B4-BE49-F238E27FC236}">
                <a16:creationId xmlns:a16="http://schemas.microsoft.com/office/drawing/2014/main" id="{D16BB6CC-DCB0-594A-918F-8E198BB38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48400"/>
            <a:ext cx="9144000" cy="3048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0033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A6F6BD1-D3D9-D749-8D85-5E796846E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99B7A-05AC-0640-9879-CB327E0F839D}"/>
              </a:ext>
            </a:extLst>
          </p:cNvPr>
          <p:cNvSpPr txBox="1"/>
          <p:nvPr userDrawn="1"/>
        </p:nvSpPr>
        <p:spPr>
          <a:xfrm>
            <a:off x="8802688" y="6611938"/>
            <a:ext cx="341312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fld id="{15915C9F-1FB2-3343-830F-85FA86EFEC98}" type="slidenum">
              <a:rPr lang="en-US" altLang="en-US" sz="100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1509" name="Rectangle 14">
            <a:extLst>
              <a:ext uri="{FF2B5EF4-FFF2-40B4-BE49-F238E27FC236}">
                <a16:creationId xmlns:a16="http://schemas.microsoft.com/office/drawing/2014/main" id="{B4027D3A-474B-2544-9A0A-1348B24B35C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644525"/>
            <a:ext cx="9144000" cy="46038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64000">
                <a:srgbClr val="0033CC"/>
              </a:gs>
              <a:gs pos="100000">
                <a:srgbClr val="00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endParaRPr lang="en-US" altLang="en-US" sz="3300" b="0">
              <a:solidFill>
                <a:srgbClr val="000000"/>
              </a:solidFill>
            </a:endParaRPr>
          </a:p>
        </p:txBody>
      </p:sp>
      <p:pic>
        <p:nvPicPr>
          <p:cNvPr id="21510" name="Picture 10" descr="blue_white_border">
            <a:extLst>
              <a:ext uri="{FF2B5EF4-FFF2-40B4-BE49-F238E27FC236}">
                <a16:creationId xmlns:a16="http://schemas.microsoft.com/office/drawing/2014/main" id="{F011B866-2BA3-804D-B82B-A471C9DAA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5538"/>
            <a:ext cx="4572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itle Placeholder 18">
            <a:extLst>
              <a:ext uri="{FF2B5EF4-FFF2-40B4-BE49-F238E27FC236}">
                <a16:creationId xmlns:a16="http://schemas.microsoft.com/office/drawing/2014/main" id="{6E393F7C-1F40-BB45-B63E-8A7BC469203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347913" y="0"/>
            <a:ext cx="67849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add a Slide Title</a:t>
            </a:r>
          </a:p>
        </p:txBody>
      </p:sp>
    </p:spTree>
    <p:extLst>
      <p:ext uri="{BB962C8B-B14F-4D97-AF65-F5344CB8AC3E}">
        <p14:creationId xmlns:p14="http://schemas.microsoft.com/office/powerpoint/2010/main" val="39123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67" r:id="rId12"/>
    <p:sldLayoutId id="2147484368" r:id="rId13"/>
    <p:sldLayoutId id="2147484369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ヒラギノ角ゴ Pro W3" charset="-128"/>
          <a:cs typeface="ヒラギノ角ゴ Pro W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4950" indent="-234950" algn="l" rtl="0" eaLnBrk="0" fontAlgn="base" hangingPunct="0">
        <a:spcBef>
          <a:spcPts val="300"/>
        </a:spcBef>
        <a:spcAft>
          <a:spcPct val="0"/>
        </a:spcAft>
        <a:buChar char="•"/>
        <a:defRPr lang="en-US" sz="2400" dirty="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692150" indent="-234950" algn="l" rtl="0" eaLnBrk="0" fontAlgn="base" hangingPunct="0">
        <a:spcBef>
          <a:spcPts val="300"/>
        </a:spcBef>
        <a:spcAft>
          <a:spcPct val="0"/>
        </a:spcAft>
        <a:buChar char="–"/>
        <a:defRPr lang="en-US" sz="2200" dirty="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2pPr>
      <a:lvl3pPr marL="1143000" indent="-228600" algn="l" rtl="0" eaLnBrk="0" fontAlgn="base" hangingPunct="0">
        <a:spcBef>
          <a:spcPts val="300"/>
        </a:spcBef>
        <a:spcAft>
          <a:spcPct val="0"/>
        </a:spcAft>
        <a:buSzPct val="80000"/>
        <a:buFont typeface="Wingdings" pitchFamily="2" charset="2"/>
        <a:buChar char="§"/>
        <a:defRPr lang="en-US" sz="2000" dirty="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en-US" dirty="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1601788" indent="-228600" algn="l" rtl="0" eaLnBrk="0" fontAlgn="base" hangingPunct="0">
        <a:spcBef>
          <a:spcPts val="300"/>
        </a:spcBef>
        <a:spcAft>
          <a:spcPct val="0"/>
        </a:spcAft>
        <a:defRPr lang="en-US" sz="2000" dirty="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.a.wielicki@nasa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Box 2"/>
          <p:cNvSpPr txBox="1">
            <a:spLocks noChangeArrowheads="1"/>
          </p:cNvSpPr>
          <p:nvPr/>
        </p:nvSpPr>
        <p:spPr bwMode="auto">
          <a:xfrm>
            <a:off x="385899" y="1000752"/>
            <a:ext cx="8354568" cy="553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sz="2000" b="1" dirty="0">
              <a:hlinkClick r:id="rId2"/>
            </a:endParaRPr>
          </a:p>
          <a:p>
            <a:pPr algn="ctr"/>
            <a:r>
              <a:rPr lang="en-US" sz="2800" b="1" dirty="0"/>
              <a:t>The Climate Monks: </a:t>
            </a:r>
          </a:p>
          <a:p>
            <a:pPr algn="ctr"/>
            <a:r>
              <a:rPr lang="en-US" sz="2800" b="1" dirty="0"/>
              <a:t>Can We See an End to the Dark Ages?</a:t>
            </a:r>
          </a:p>
          <a:p>
            <a:pPr algn="ctr"/>
            <a:endParaRPr lang="en-US" sz="2800" b="1" dirty="0"/>
          </a:p>
          <a:p>
            <a:pPr algn="ctr">
              <a:spcBef>
                <a:spcPts val="1800"/>
              </a:spcBef>
            </a:pPr>
            <a:r>
              <a:rPr lang="en-US" i="1" dirty="0"/>
              <a:t>Bruce A. </a:t>
            </a:r>
            <a:r>
              <a:rPr lang="en-US" i="1" dirty="0" err="1"/>
              <a:t>Wielicki</a:t>
            </a:r>
            <a:endParaRPr lang="en-US" i="1" dirty="0"/>
          </a:p>
          <a:p>
            <a:pPr algn="ctr">
              <a:spcBef>
                <a:spcPts val="1800"/>
              </a:spcBef>
            </a:pPr>
            <a:r>
              <a:rPr lang="en-US" i="1" dirty="0"/>
              <a:t>NASA Langley Research Center</a:t>
            </a:r>
          </a:p>
          <a:p>
            <a:pPr algn="ctr"/>
            <a:endParaRPr lang="en-US" sz="1050" i="1" dirty="0"/>
          </a:p>
          <a:p>
            <a:pPr algn="ctr"/>
            <a:endParaRPr lang="en-US" b="1" dirty="0"/>
          </a:p>
          <a:p>
            <a:pPr algn="ctr">
              <a:spcBef>
                <a:spcPts val="1800"/>
              </a:spcBef>
            </a:pPr>
            <a:r>
              <a:rPr lang="en-US" b="1" dirty="0"/>
              <a:t>Tom Ackerman Symposium</a:t>
            </a:r>
          </a:p>
          <a:p>
            <a:pPr algn="ctr">
              <a:spcBef>
                <a:spcPts val="1800"/>
              </a:spcBef>
            </a:pPr>
            <a:r>
              <a:rPr lang="en-US" b="1" dirty="0"/>
              <a:t>July 14, 2018</a:t>
            </a:r>
          </a:p>
          <a:p>
            <a:pPr algn="ctr">
              <a:spcBef>
                <a:spcPts val="1800"/>
              </a:spcBef>
            </a:pPr>
            <a:r>
              <a:rPr lang="en-US" b="1" dirty="0"/>
              <a:t>Seattle, WA</a:t>
            </a:r>
          </a:p>
          <a:p>
            <a:pPr algn="ctr"/>
            <a:endParaRPr lang="en-US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1060718"/>
            <a:ext cx="9144000" cy="5669266"/>
          </a:xfrm>
        </p:spPr>
        <p:txBody>
          <a:bodyPr/>
          <a:lstStyle/>
          <a:p>
            <a:pPr>
              <a:spcBef>
                <a:spcPts val="2100"/>
              </a:spcBef>
            </a:pPr>
            <a:r>
              <a:rPr lang="en-US" dirty="0"/>
              <a:t>In the last few years its gotten darker…</a:t>
            </a:r>
          </a:p>
          <a:p>
            <a:pPr lvl="1">
              <a:spcBef>
                <a:spcPts val="1500"/>
              </a:spcBef>
            </a:pPr>
            <a:r>
              <a:rPr lang="en-US" i="1" dirty="0"/>
              <a:t>Many people living in “echo chambers” online and on political agenda TV news channels.  Where are the Walter </a:t>
            </a:r>
            <a:r>
              <a:rPr lang="en-US" i="1" dirty="0" err="1"/>
              <a:t>Cronkites</a:t>
            </a:r>
            <a:r>
              <a:rPr lang="en-US" i="1" dirty="0"/>
              <a:t>?</a:t>
            </a:r>
          </a:p>
          <a:p>
            <a:pPr lvl="1">
              <a:spcBef>
                <a:spcPts val="1500"/>
              </a:spcBef>
            </a:pPr>
            <a:r>
              <a:rPr lang="en-US" i="1" dirty="0"/>
              <a:t>Attempts to eliminate climate satellite sensors (burn those books…)</a:t>
            </a:r>
          </a:p>
          <a:p>
            <a:pPr lvl="1">
              <a:spcBef>
                <a:spcPts val="1500"/>
              </a:spcBef>
            </a:pPr>
            <a:r>
              <a:rPr lang="en-US" i="1" dirty="0"/>
              <a:t>EPA eliminating online links to climate change information or burying it in </a:t>
            </a:r>
            <a:br>
              <a:rPr lang="en-US" i="1" dirty="0"/>
            </a:br>
            <a:r>
              <a:rPr lang="en-US" i="1" dirty="0"/>
              <a:t>deep and difficult to access places (more book burning…)</a:t>
            </a:r>
          </a:p>
          <a:p>
            <a:pPr lvl="1">
              <a:spcBef>
                <a:spcPts val="1500"/>
              </a:spcBef>
            </a:pPr>
            <a:r>
              <a:rPr lang="en-US" i="1" dirty="0"/>
              <a:t>Australian effort to eliminate CSIRO climate scientists (eliminate heretics?)</a:t>
            </a:r>
          </a:p>
          <a:p>
            <a:pPr lvl="1">
              <a:spcBef>
                <a:spcPts val="1500"/>
              </a:spcBef>
            </a:pPr>
            <a:r>
              <a:rPr lang="en-US" i="1" dirty="0"/>
              <a:t>2017 Decadal Survey “punts” on giving the nation both an in-budget</a:t>
            </a:r>
            <a:br>
              <a:rPr lang="en-US" i="1" dirty="0"/>
            </a:br>
            <a:r>
              <a:rPr lang="en-US" i="1" dirty="0"/>
              <a:t>set of priorities and a vision for what is truly needed and</a:t>
            </a:r>
            <a:br>
              <a:rPr lang="en-US" i="1" dirty="0"/>
            </a:br>
            <a:r>
              <a:rPr lang="en-US" i="1" dirty="0"/>
              <a:t>why it is the best economic investment for the nation</a:t>
            </a:r>
          </a:p>
          <a:p>
            <a:pPr lvl="2">
              <a:spcBef>
                <a:spcPts val="1500"/>
              </a:spcBef>
            </a:pPr>
            <a:r>
              <a:rPr lang="en-US" i="1" dirty="0"/>
              <a:t>Less than 1/3 of the “Very Important” and “Most Important” </a:t>
            </a:r>
            <a:br>
              <a:rPr lang="en-US" i="1" dirty="0"/>
            </a:br>
            <a:r>
              <a:rPr lang="en-US" i="1" dirty="0"/>
              <a:t>science objectives are supported in the Decadal Survey.  </a:t>
            </a:r>
            <a:br>
              <a:rPr lang="en-US" i="1" dirty="0"/>
            </a:br>
            <a:r>
              <a:rPr lang="en-US" i="1" dirty="0"/>
              <a:t>Less than ½ of the “Most Important” science objectives are </a:t>
            </a:r>
            <a:br>
              <a:rPr lang="en-US" i="1" dirty="0"/>
            </a:br>
            <a:r>
              <a:rPr lang="en-US" i="1" dirty="0"/>
              <a:t>supported.  None of the ”Important” objectives are supported</a:t>
            </a:r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The Climate Dark Ages</a:t>
            </a:r>
          </a:p>
        </p:txBody>
      </p:sp>
    </p:spTree>
    <p:extLst>
      <p:ext uri="{BB962C8B-B14F-4D97-AF65-F5344CB8AC3E}">
        <p14:creationId xmlns:p14="http://schemas.microsoft.com/office/powerpoint/2010/main" val="3209850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1060718"/>
            <a:ext cx="9144000" cy="5669266"/>
          </a:xfrm>
        </p:spPr>
        <p:txBody>
          <a:bodyPr/>
          <a:lstStyle/>
          <a:p>
            <a:pPr>
              <a:spcBef>
                <a:spcPts val="2100"/>
              </a:spcBef>
            </a:pPr>
            <a:r>
              <a:rPr lang="en-US" dirty="0"/>
              <a:t>How did the last Dark Ages End?</a:t>
            </a:r>
          </a:p>
          <a:p>
            <a:pPr lvl="1">
              <a:spcBef>
                <a:spcPts val="1200"/>
              </a:spcBef>
            </a:pPr>
            <a:r>
              <a:rPr lang="en-US" i="1" dirty="0" err="1"/>
              <a:t>Guttenburg</a:t>
            </a:r>
            <a:r>
              <a:rPr lang="en-US" i="1" dirty="0"/>
              <a:t> printing press developed ~ 1450.  Enabled broad inexpensive and rapid sharing of knowledge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The Black Plaque (~ 1350) ended Feudalism due to a vast labor shortage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Protestant reformation eliminated Catholic Church power and political </a:t>
            </a:r>
            <a:br>
              <a:rPr lang="en-US" i="1" dirty="0"/>
            </a:br>
            <a:r>
              <a:rPr lang="en-US" i="1" dirty="0"/>
              <a:t>control (early 1500s to 1600s)</a:t>
            </a:r>
          </a:p>
          <a:p>
            <a:pPr>
              <a:spcBef>
                <a:spcPts val="2100"/>
              </a:spcBef>
            </a:pPr>
            <a:r>
              <a:rPr lang="en-US" i="1" dirty="0"/>
              <a:t>What might end the current Climate Dark Ages?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Expanded climate science and knowledge (higher investment in</a:t>
            </a:r>
            <a:br>
              <a:rPr lang="en-US" i="1" dirty="0"/>
            </a:br>
            <a:r>
              <a:rPr lang="en-US" i="1" dirty="0"/>
              <a:t>climate observing system, analysis, modeling, data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Technology advances in solar/wind/batteries/electric cars:</a:t>
            </a:r>
            <a:br>
              <a:rPr lang="en-US" i="1" dirty="0"/>
            </a:br>
            <a:r>
              <a:rPr lang="en-US" i="1" dirty="0"/>
              <a:t>the learning rate or cost reduction of these technologies is</a:t>
            </a:r>
            <a:br>
              <a:rPr lang="en-US" i="1" dirty="0"/>
            </a:br>
            <a:r>
              <a:rPr lang="en-US" i="1" dirty="0"/>
              <a:t>currently similar to that of the Ford Model T in the early 1900s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Resulting break up of the traditional “Church of the Fossil Fuel”.  </a:t>
            </a:r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The Climate Dark Ages</a:t>
            </a:r>
          </a:p>
        </p:txBody>
      </p:sp>
    </p:spTree>
    <p:extLst>
      <p:ext uri="{BB962C8B-B14F-4D97-AF65-F5344CB8AC3E}">
        <p14:creationId xmlns:p14="http://schemas.microsoft.com/office/powerpoint/2010/main" val="3536745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1060718"/>
            <a:ext cx="9144000" cy="5669266"/>
          </a:xfrm>
        </p:spPr>
        <p:txBody>
          <a:bodyPr/>
          <a:lstStyle/>
          <a:p>
            <a:pPr>
              <a:spcBef>
                <a:spcPts val="2100"/>
              </a:spcBef>
            </a:pPr>
            <a:r>
              <a:rPr lang="en-US" dirty="0"/>
              <a:t>How did the last Dark Ages End?</a:t>
            </a:r>
          </a:p>
          <a:p>
            <a:pPr lvl="1">
              <a:spcBef>
                <a:spcPts val="1200"/>
              </a:spcBef>
            </a:pPr>
            <a:r>
              <a:rPr lang="en-US" i="1" dirty="0" err="1"/>
              <a:t>Guttenburg</a:t>
            </a:r>
            <a:r>
              <a:rPr lang="en-US" i="1" dirty="0"/>
              <a:t> printing press developed ~ 1450.  Enabled broad inexpensive and rapid sharing of knowledge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The Black Plaque (~ 1350) ended Feudalism due to a vast labor shortage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Protestant reformation eliminated Catholic Church power and political </a:t>
            </a:r>
            <a:br>
              <a:rPr lang="en-US" i="1" dirty="0"/>
            </a:br>
            <a:r>
              <a:rPr lang="en-US" i="1" dirty="0"/>
              <a:t>control (early 1500s to 1600s)</a:t>
            </a:r>
          </a:p>
          <a:p>
            <a:pPr>
              <a:spcBef>
                <a:spcPts val="2100"/>
              </a:spcBef>
            </a:pPr>
            <a:r>
              <a:rPr lang="en-US" i="1" dirty="0"/>
              <a:t>What might end the current Climate Dark Ages?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Expanded climate science and knowledge (higher investment in</a:t>
            </a:r>
            <a:br>
              <a:rPr lang="en-US" i="1" dirty="0"/>
            </a:br>
            <a:r>
              <a:rPr lang="en-US" i="1" dirty="0"/>
              <a:t>climate observing system, analysis, modeling, data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Technology advances in solar/wind/batteries/electric cars:</a:t>
            </a:r>
            <a:br>
              <a:rPr lang="en-US" i="1" dirty="0"/>
            </a:br>
            <a:r>
              <a:rPr lang="en-US" i="1" dirty="0"/>
              <a:t>the learning rate or cost reduction of these technologies is</a:t>
            </a:r>
            <a:br>
              <a:rPr lang="en-US" i="1" dirty="0"/>
            </a:br>
            <a:r>
              <a:rPr lang="en-US" i="1" dirty="0"/>
              <a:t>currently similar to that of the Ford Model T in the early 1900s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Resulting break up of the traditional “Church of the Fossil Fuel”.  </a:t>
            </a:r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The Climate Dark Ages</a:t>
            </a:r>
          </a:p>
        </p:txBody>
      </p:sp>
    </p:spTree>
    <p:extLst>
      <p:ext uri="{BB962C8B-B14F-4D97-AF65-F5344CB8AC3E}">
        <p14:creationId xmlns:p14="http://schemas.microsoft.com/office/powerpoint/2010/main" val="3267719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1060718"/>
            <a:ext cx="9144000" cy="5669266"/>
          </a:xfrm>
        </p:spPr>
        <p:txBody>
          <a:bodyPr/>
          <a:lstStyle/>
          <a:p>
            <a:pPr>
              <a:spcBef>
                <a:spcPts val="2100"/>
              </a:spcBef>
            </a:pPr>
            <a:r>
              <a:rPr lang="en-US" dirty="0"/>
              <a:t>How did the last Dark Ages End?</a:t>
            </a:r>
          </a:p>
          <a:p>
            <a:pPr lvl="1">
              <a:spcBef>
                <a:spcPts val="1200"/>
              </a:spcBef>
            </a:pPr>
            <a:r>
              <a:rPr lang="en-US" i="1" dirty="0" err="1"/>
              <a:t>Guttenburg</a:t>
            </a:r>
            <a:r>
              <a:rPr lang="en-US" i="1" dirty="0"/>
              <a:t> printing press developed ~ 1450.  Enabled broad inexpensive and rapid sharing of knowledge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The Black Plaque (~ 1350) ended Feudalism due to a vast labor shortage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Protestant reformation eliminated Catholic Church power and political </a:t>
            </a:r>
            <a:br>
              <a:rPr lang="en-US" i="1" dirty="0"/>
            </a:br>
            <a:r>
              <a:rPr lang="en-US" i="1" dirty="0"/>
              <a:t>control (early 1500s to 1600s)</a:t>
            </a:r>
          </a:p>
          <a:p>
            <a:pPr>
              <a:spcBef>
                <a:spcPts val="2100"/>
              </a:spcBef>
            </a:pPr>
            <a:r>
              <a:rPr lang="en-US" i="1" dirty="0"/>
              <a:t>What might end the current Climate Dark Ages?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Expanded climate science and knowledge (higher investment in</a:t>
            </a:r>
            <a:br>
              <a:rPr lang="en-US" i="1" dirty="0"/>
            </a:br>
            <a:r>
              <a:rPr lang="en-US" i="1" dirty="0"/>
              <a:t>climate observing system, analysis, modeling, data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Technology advances in solar/wind/batteries/electric cars:</a:t>
            </a:r>
            <a:br>
              <a:rPr lang="en-US" i="1" dirty="0"/>
            </a:br>
            <a:r>
              <a:rPr lang="en-US" i="1" dirty="0"/>
              <a:t>the learning rate or cost reduction of these technologies is</a:t>
            </a:r>
            <a:br>
              <a:rPr lang="en-US" i="1" dirty="0"/>
            </a:br>
            <a:r>
              <a:rPr lang="en-US" i="1" dirty="0"/>
              <a:t>currently similar to that of the Ford Model T in the early 1900s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Resulting break up of the traditional “Church of the Fossil Fuel”.  </a:t>
            </a:r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The Climate Dark Ages</a:t>
            </a:r>
          </a:p>
        </p:txBody>
      </p:sp>
    </p:spTree>
    <p:extLst>
      <p:ext uri="{BB962C8B-B14F-4D97-AF65-F5344CB8AC3E}">
        <p14:creationId xmlns:p14="http://schemas.microsoft.com/office/powerpoint/2010/main" val="1099064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1060718"/>
            <a:ext cx="9144000" cy="5669266"/>
          </a:xfrm>
        </p:spPr>
        <p:txBody>
          <a:bodyPr/>
          <a:lstStyle/>
          <a:p>
            <a:pPr>
              <a:spcBef>
                <a:spcPts val="2100"/>
              </a:spcBef>
            </a:pPr>
            <a:r>
              <a:rPr lang="en-US" dirty="0"/>
              <a:t>Arguing and planning for a global climate observing system: </a:t>
            </a:r>
            <a:br>
              <a:rPr lang="en-US" dirty="0"/>
            </a:br>
            <a:r>
              <a:rPr lang="en-US" dirty="0"/>
              <a:t>lets call it GCOS V2 or GCOS Realized.</a:t>
            </a: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Ending The Climate Dark 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F9E21B-6D4C-F24B-B034-5F1A0F0B1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9" y="1804416"/>
            <a:ext cx="8561308" cy="340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81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902222"/>
            <a:ext cx="9144000" cy="5669266"/>
          </a:xfrm>
        </p:spPr>
        <p:txBody>
          <a:bodyPr/>
          <a:lstStyle/>
          <a:p>
            <a:pPr>
              <a:spcBef>
                <a:spcPts val="2100"/>
              </a:spcBef>
            </a:pPr>
            <a:r>
              <a:rPr lang="en-US" dirty="0"/>
              <a:t>Summary of </a:t>
            </a:r>
            <a:r>
              <a:rPr lang="en-US" dirty="0" err="1"/>
              <a:t>Weatherhead</a:t>
            </a:r>
            <a:r>
              <a:rPr lang="en-US" dirty="0"/>
              <a:t> et al. 2017: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We lack a designed and committed international climate observing system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The economic value to the world of such an improved system is very large: </a:t>
            </a:r>
            <a:br>
              <a:rPr lang="en-US" i="1" dirty="0"/>
            </a:br>
            <a:r>
              <a:rPr lang="en-US" i="1" dirty="0"/>
              <a:t>~ $5 to $20 Trillion U.S. dollars</a:t>
            </a:r>
          </a:p>
          <a:p>
            <a:pPr lvl="2">
              <a:spcBef>
                <a:spcPts val="600"/>
              </a:spcBef>
            </a:pPr>
            <a:r>
              <a:rPr lang="en-US" i="1" dirty="0"/>
              <a:t>The return on investment is very large (~ 50:1) for 30 years of these observations</a:t>
            </a:r>
          </a:p>
          <a:p>
            <a:pPr lvl="2">
              <a:spcBef>
                <a:spcPts val="600"/>
              </a:spcBef>
            </a:pPr>
            <a:r>
              <a:rPr lang="en-US" i="1" dirty="0"/>
              <a:t>We lose ~ $500 Billion U.S. dollars every year we delay that system</a:t>
            </a:r>
          </a:p>
          <a:p>
            <a:pPr lvl="2">
              <a:spcBef>
                <a:spcPts val="600"/>
              </a:spcBef>
            </a:pPr>
            <a:r>
              <a:rPr lang="en-US" i="1" dirty="0"/>
              <a:t>The Appendix summarizes the economic results and provides references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Key elements in designing a rigorous climate observing system</a:t>
            </a:r>
          </a:p>
          <a:p>
            <a:pPr lvl="2">
              <a:spcBef>
                <a:spcPts val="600"/>
              </a:spcBef>
            </a:pPr>
            <a:r>
              <a:rPr lang="en-US" i="1" dirty="0"/>
              <a:t>Attack known critical uncertainties (e.g. IPCC, WCRP Grand Challenges)</a:t>
            </a:r>
          </a:p>
          <a:p>
            <a:pPr lvl="2">
              <a:spcBef>
                <a:spcPts val="600"/>
              </a:spcBef>
            </a:pPr>
            <a:r>
              <a:rPr lang="en-US" i="1" dirty="0"/>
              <a:t>Use Quantified Science Objectives (see NRC Continuity Report, 2015)</a:t>
            </a:r>
            <a:br>
              <a:rPr lang="en-US" i="1" dirty="0"/>
            </a:br>
            <a:r>
              <a:rPr lang="en-US" i="1" dirty="0"/>
              <a:t>and prioritize them (e.g. as in 2017 Decadal Survey Climate Panel Report)</a:t>
            </a:r>
          </a:p>
          <a:p>
            <a:pPr lvl="2">
              <a:spcBef>
                <a:spcPts val="600"/>
              </a:spcBef>
            </a:pPr>
            <a:r>
              <a:rPr lang="en-US" i="1" dirty="0"/>
              <a:t>Use Continuity Report concepts of Utility (e.g. OSSEs), Quality, </a:t>
            </a:r>
            <a:br>
              <a:rPr lang="en-US" i="1" dirty="0"/>
            </a:br>
            <a:r>
              <a:rPr lang="en-US" i="1" dirty="0"/>
              <a:t>Success Probability, and Affordability (inverse of cost)</a:t>
            </a:r>
          </a:p>
          <a:p>
            <a:pPr lvl="2">
              <a:spcBef>
                <a:spcPts val="600"/>
              </a:spcBef>
            </a:pPr>
            <a:r>
              <a:rPr lang="en-US" i="1" dirty="0"/>
              <a:t>Obtain independent observations and analysis of all key climate</a:t>
            </a:r>
            <a:br>
              <a:rPr lang="en-US" i="1" dirty="0"/>
            </a:br>
            <a:r>
              <a:rPr lang="en-US" i="1" dirty="0"/>
              <a:t>variables (2 principles currently missing from GCOS)</a:t>
            </a:r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Ending The Climate Dark Ages</a:t>
            </a:r>
          </a:p>
        </p:txBody>
      </p:sp>
    </p:spTree>
    <p:extLst>
      <p:ext uri="{BB962C8B-B14F-4D97-AF65-F5344CB8AC3E}">
        <p14:creationId xmlns:p14="http://schemas.microsoft.com/office/powerpoint/2010/main" val="737631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902222"/>
            <a:ext cx="9144000" cy="5669266"/>
          </a:xfrm>
        </p:spPr>
        <p:txBody>
          <a:bodyPr/>
          <a:lstStyle/>
          <a:p>
            <a:pPr>
              <a:spcBef>
                <a:spcPts val="2100"/>
              </a:spcBef>
            </a:pPr>
            <a:r>
              <a:rPr lang="en-US" dirty="0"/>
              <a:t>How do the Economic Values Compare to Weather Prediction?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Value of Current Weather Predictions: (all converted to 2015 U.S. dollars)</a:t>
            </a:r>
          </a:p>
          <a:p>
            <a:pPr lvl="2">
              <a:spcBef>
                <a:spcPts val="1200"/>
              </a:spcBef>
            </a:pPr>
            <a:r>
              <a:rPr lang="en-US" i="1" dirty="0"/>
              <a:t>$17 Billion/</a:t>
            </a:r>
            <a:r>
              <a:rPr lang="en-US" i="1" dirty="0" err="1"/>
              <a:t>yr</a:t>
            </a:r>
            <a:r>
              <a:rPr lang="en-US" i="1" dirty="0"/>
              <a:t> U.S. alone (ROI: 10:1) 		</a:t>
            </a:r>
            <a:r>
              <a:rPr lang="en-US" i="1" dirty="0" err="1"/>
              <a:t>Lazo</a:t>
            </a:r>
            <a:r>
              <a:rPr lang="en-US" i="1" dirty="0"/>
              <a:t>, 2002 NPOESS report</a:t>
            </a:r>
          </a:p>
          <a:p>
            <a:pPr lvl="2">
              <a:spcBef>
                <a:spcPts val="1200"/>
              </a:spcBef>
            </a:pPr>
            <a:r>
              <a:rPr lang="en-US" i="1" dirty="0"/>
              <a:t>$33 Billion/</a:t>
            </a:r>
            <a:r>
              <a:rPr lang="en-US" i="1" dirty="0" err="1"/>
              <a:t>yr</a:t>
            </a:r>
            <a:r>
              <a:rPr lang="en-US" i="1" dirty="0"/>
              <a:t>, U.S. alone (ROI: 6:1) 		</a:t>
            </a:r>
            <a:r>
              <a:rPr lang="en-US" i="1" dirty="0" err="1"/>
              <a:t>Lazo</a:t>
            </a:r>
            <a:r>
              <a:rPr lang="en-US" i="1" dirty="0"/>
              <a:t> et al. 2009</a:t>
            </a:r>
          </a:p>
          <a:p>
            <a:pPr lvl="1">
              <a:spcBef>
                <a:spcPts val="2100"/>
              </a:spcBef>
            </a:pPr>
            <a:r>
              <a:rPr lang="en-US" i="1" dirty="0"/>
              <a:t>Value of Improving Weather Predictions</a:t>
            </a:r>
          </a:p>
          <a:p>
            <a:pPr lvl="2">
              <a:spcBef>
                <a:spcPts val="1200"/>
              </a:spcBef>
            </a:pPr>
            <a:r>
              <a:rPr lang="en-US" i="1" dirty="0"/>
              <a:t>$2.3 Billion/</a:t>
            </a:r>
            <a:r>
              <a:rPr lang="en-US" i="1" dirty="0" err="1"/>
              <a:t>yr</a:t>
            </a:r>
            <a:r>
              <a:rPr lang="en-US" i="1" dirty="0"/>
              <a:t> U.S. alone 			</a:t>
            </a:r>
            <a:r>
              <a:rPr lang="en-US" i="1" dirty="0" err="1"/>
              <a:t>Lazo</a:t>
            </a:r>
            <a:r>
              <a:rPr lang="en-US" i="1" dirty="0"/>
              <a:t>, 2002 NPOESS report</a:t>
            </a:r>
          </a:p>
          <a:p>
            <a:pPr lvl="2">
              <a:spcBef>
                <a:spcPts val="1200"/>
              </a:spcBef>
            </a:pPr>
            <a:r>
              <a:rPr lang="en-US" i="1" dirty="0"/>
              <a:t>$200 million/</a:t>
            </a:r>
            <a:r>
              <a:rPr lang="en-US" i="1" dirty="0" err="1"/>
              <a:t>yr</a:t>
            </a:r>
            <a:r>
              <a:rPr lang="en-US" i="1" dirty="0"/>
              <a:t> U.S. alone			</a:t>
            </a:r>
            <a:r>
              <a:rPr lang="en-US" i="1" dirty="0" err="1"/>
              <a:t>Lazo</a:t>
            </a:r>
            <a:r>
              <a:rPr lang="en-US" i="1" dirty="0"/>
              <a:t> et al. 2010</a:t>
            </a:r>
          </a:p>
          <a:p>
            <a:pPr lvl="1">
              <a:spcBef>
                <a:spcPts val="2100"/>
              </a:spcBef>
            </a:pPr>
            <a:r>
              <a:rPr lang="en-US" i="1" dirty="0"/>
              <a:t>Value of improving Climate Predictions</a:t>
            </a:r>
          </a:p>
          <a:p>
            <a:pPr lvl="2">
              <a:spcBef>
                <a:spcPts val="1200"/>
              </a:spcBef>
            </a:pPr>
            <a:r>
              <a:rPr lang="en-US" i="1" dirty="0"/>
              <a:t>$10,000 Billion/6 = $1500 Billion U.S. alone integrated over time. </a:t>
            </a:r>
            <a:br>
              <a:rPr lang="en-US" i="1" dirty="0"/>
            </a:br>
            <a:r>
              <a:rPr lang="en-US" i="1" dirty="0"/>
              <a:t>(Note that U.S. economy is ~ 1/6</a:t>
            </a:r>
            <a:r>
              <a:rPr lang="en-US" i="1" baseline="30000" dirty="0"/>
              <a:t>th</a:t>
            </a:r>
            <a:r>
              <a:rPr lang="en-US" i="1" dirty="0"/>
              <a:t> of global GDP at Purchasing Parity or PPP) </a:t>
            </a:r>
          </a:p>
          <a:p>
            <a:pPr lvl="2">
              <a:spcBef>
                <a:spcPts val="1200"/>
              </a:spcBef>
            </a:pPr>
            <a:r>
              <a:rPr lang="en-US" i="1" dirty="0"/>
              <a:t>$500 Billion/6 per year = $80 Billion/</a:t>
            </a:r>
            <a:r>
              <a:rPr lang="en-US" i="1" dirty="0" err="1"/>
              <a:t>yr</a:t>
            </a:r>
            <a:r>
              <a:rPr lang="en-US" i="1" dirty="0"/>
              <a:t> U.S. alone</a:t>
            </a:r>
          </a:p>
          <a:p>
            <a:pPr lvl="2">
              <a:spcBef>
                <a:spcPts val="1200"/>
              </a:spcBef>
            </a:pPr>
            <a:r>
              <a:rPr lang="en-US" i="1" dirty="0"/>
              <a:t>ROI over time: 50:1 world.  U.S. per year ROI: 20:1 (U.S. extra $4B/</a:t>
            </a:r>
            <a:r>
              <a:rPr lang="en-US" i="1" dirty="0" err="1"/>
              <a:t>yr</a:t>
            </a:r>
            <a:r>
              <a:rPr lang="en-US" i="1" dirty="0"/>
              <a:t> investment)</a:t>
            </a:r>
          </a:p>
          <a:p>
            <a:pPr lvl="2">
              <a:spcBef>
                <a:spcPts val="2100"/>
              </a:spcBef>
            </a:pPr>
            <a:endParaRPr lang="en-US" i="1" dirty="0"/>
          </a:p>
          <a:p>
            <a:pPr lvl="2">
              <a:spcBef>
                <a:spcPts val="2100"/>
              </a:spcBef>
            </a:pPr>
            <a:endParaRPr lang="en-US" i="1" dirty="0"/>
          </a:p>
          <a:p>
            <a:pPr lvl="2">
              <a:spcBef>
                <a:spcPts val="2100"/>
              </a:spcBef>
            </a:pPr>
            <a:endParaRPr lang="en-US" i="1" dirty="0"/>
          </a:p>
          <a:p>
            <a:pPr lvl="2">
              <a:spcBef>
                <a:spcPts val="2100"/>
              </a:spcBef>
            </a:pPr>
            <a:endParaRPr lang="en-US" i="1" dirty="0"/>
          </a:p>
          <a:p>
            <a:pPr lvl="2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Ending The Climate Dark Ages</a:t>
            </a:r>
          </a:p>
        </p:txBody>
      </p:sp>
    </p:spTree>
    <p:extLst>
      <p:ext uri="{BB962C8B-B14F-4D97-AF65-F5344CB8AC3E}">
        <p14:creationId xmlns:p14="http://schemas.microsoft.com/office/powerpoint/2010/main" val="2683589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902222"/>
            <a:ext cx="9144000" cy="5669266"/>
          </a:xfrm>
        </p:spPr>
        <p:txBody>
          <a:bodyPr/>
          <a:lstStyle/>
          <a:p>
            <a:pPr>
              <a:spcBef>
                <a:spcPts val="2100"/>
              </a:spcBef>
            </a:pPr>
            <a:r>
              <a:rPr lang="en-US" dirty="0"/>
              <a:t>So what are the roadblocks?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Climate prediction investments and emission reduction investments payback primarily in the future: your children and the next 2 generations.  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Many people don’t care about the long term future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Evolution designed our genes to avoid short term threats to life: </a:t>
            </a:r>
            <a:br>
              <a:rPr lang="en-US" i="1" dirty="0"/>
            </a:br>
            <a:r>
              <a:rPr lang="en-US" i="1" dirty="0"/>
              <a:t>lions, tigers, and bears…. and severe storms, and attacking villages…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Existing infrastructure (oil, gas, current grid design, gas cars) all </a:t>
            </a:r>
            <a:br>
              <a:rPr lang="en-US" i="1" dirty="0"/>
            </a:br>
            <a:r>
              <a:rPr lang="en-US" i="1" dirty="0"/>
              <a:t>want to avoid change and will actively spend resources to do so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Supreme court ruling that companies could anonymously donate any </a:t>
            </a:r>
            <a:br>
              <a:rPr lang="en-US" i="1" dirty="0"/>
            </a:br>
            <a:r>
              <a:rPr lang="en-US" i="1" dirty="0"/>
              <a:t>amount of money to politicians they want: i.e. ok to buy political decisions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Gerrymandering of political boundaries reduces ability to change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Even scientists are relatively short term thinkers with narrow specialty focus:</a:t>
            </a:r>
            <a:br>
              <a:rPr lang="en-US" i="1" dirty="0"/>
            </a:br>
            <a:r>
              <a:rPr lang="en-US" i="1" dirty="0"/>
              <a:t>for example: WCRP “Grand Challenges” are 5-10 year plans.</a:t>
            </a:r>
          </a:p>
          <a:p>
            <a:pPr lvl="1">
              <a:spcBef>
                <a:spcPts val="1200"/>
              </a:spcBef>
            </a:pPr>
            <a:r>
              <a:rPr lang="en-US" i="1" dirty="0"/>
              <a:t>Without change, we may still be in the same spot 40 years from now.</a:t>
            </a:r>
          </a:p>
          <a:p>
            <a:pPr lvl="1">
              <a:spcBef>
                <a:spcPts val="12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Ending The Climate Dark Ages</a:t>
            </a:r>
          </a:p>
        </p:txBody>
      </p:sp>
    </p:spTree>
    <p:extLst>
      <p:ext uri="{BB962C8B-B14F-4D97-AF65-F5344CB8AC3E}">
        <p14:creationId xmlns:p14="http://schemas.microsoft.com/office/powerpoint/2010/main" val="1057873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310850" y="1099930"/>
            <a:ext cx="9144000" cy="566926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Shall we warn the captain, crew, and passengers?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Or just assume that they won’t listen anyway… 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en-US" sz="2400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Ending The Climate Dark 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A1BBD0-762C-8F4D-88B9-76040E3F8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" y="2170680"/>
            <a:ext cx="7809470" cy="44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34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9C76D9A5-AF89-EA42-8AC6-F7BC5650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813"/>
            <a:ext cx="9144000" cy="685801"/>
          </a:xfrm>
        </p:spPr>
        <p:txBody>
          <a:bodyPr/>
          <a:lstStyle/>
          <a:p>
            <a:pPr algn="ctr"/>
            <a:r>
              <a:rPr lang="en-US" altLang="en-US" sz="2400">
                <a:ea typeface="ヒラギノ角ゴ Pro W3" panose="020B0300000000000000" pitchFamily="34" charset="-128"/>
              </a:rPr>
              <a:t>Accuracy Requirements of the Climate Observing System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25643-E8F9-D348-9537-33B666773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6248400"/>
            <a:ext cx="9144000" cy="304800"/>
          </a:xfrm>
        </p:spPr>
        <p:txBody>
          <a:bodyPr/>
          <a:lstStyle/>
          <a:p>
            <a:pPr>
              <a:defRPr/>
            </a:pPr>
            <a:r>
              <a:t>Even a perfect observing system is limited by natural variability</a:t>
            </a:r>
          </a:p>
        </p:txBody>
      </p:sp>
      <p:sp>
        <p:nvSpPr>
          <p:cNvPr id="75779" name="TextBox 8">
            <a:extLst>
              <a:ext uri="{FF2B5EF4-FFF2-40B4-BE49-F238E27FC236}">
                <a16:creationId xmlns:a16="http://schemas.microsoft.com/office/drawing/2014/main" id="{D4DB0587-6351-844E-875E-86C963E8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438" y="1281113"/>
            <a:ext cx="32305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75780" name="Picture 5">
            <a:extLst>
              <a:ext uri="{FF2B5EF4-FFF2-40B4-BE49-F238E27FC236}">
                <a16:creationId xmlns:a16="http://schemas.microsoft.com/office/drawing/2014/main" id="{6D68C66C-1F35-FB4B-888C-F0AB4E1C4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60134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Box 8">
            <a:extLst>
              <a:ext uri="{FF2B5EF4-FFF2-40B4-BE49-F238E27FC236}">
                <a16:creationId xmlns:a16="http://schemas.microsoft.com/office/drawing/2014/main" id="{6FF4CD40-A3DD-124F-AB9C-5A094BF66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066800"/>
            <a:ext cx="26797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The length of time required to detect a climate trend caused by human activities is determined by: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9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9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Natural variability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9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9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The magnitude of human driven climate change</a:t>
            </a:r>
            <a:br>
              <a:rPr kumimoji="0" lang="en-US" altLang="en-US" sz="19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kumimoji="0" lang="en-US" altLang="en-US" sz="19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9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The accuracy of the observing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5782" name="TextBox 7">
            <a:extLst>
              <a:ext uri="{FF2B5EF4-FFF2-40B4-BE49-F238E27FC236}">
                <a16:creationId xmlns:a16="http://schemas.microsoft.com/office/drawing/2014/main" id="{85038A16-2779-2A49-9C95-7F517562D03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502568" y="3145631"/>
            <a:ext cx="434340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Magnitude of Observable Trend</a:t>
            </a:r>
          </a:p>
        </p:txBody>
      </p:sp>
    </p:spTree>
    <p:extLst>
      <p:ext uri="{BB962C8B-B14F-4D97-AF65-F5344CB8AC3E}">
        <p14:creationId xmlns:p14="http://schemas.microsoft.com/office/powerpoint/2010/main" val="402205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E57A2-E3AA-CF42-9DEB-F8DC1B258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0" y="1057639"/>
            <a:ext cx="8068962" cy="53861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2468B2-E75E-374F-8AF0-97E0E1873AFA}"/>
              </a:ext>
            </a:extLst>
          </p:cNvPr>
          <p:cNvSpPr txBox="1">
            <a:spLocks/>
          </p:cNvSpPr>
          <p:nvPr/>
        </p:nvSpPr>
        <p:spPr>
          <a:xfrm>
            <a:off x="14287" y="0"/>
            <a:ext cx="9132888" cy="6858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90"/>
                </a:solidFill>
                <a:latin typeface="+mj-lt"/>
                <a:ea typeface="ヒラギノ角ゴ Pro W3" pitchFamily="-109" charset="-128"/>
                <a:cs typeface="ヒラギノ角ゴ Pro W3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0"/>
                </a:solidFill>
                <a:latin typeface="Calibri" pitchFamily="34" charset="0"/>
                <a:ea typeface="ヒラギノ角ゴ Pro W3" pitchFamily="-109" charset="-128"/>
                <a:cs typeface="ヒラギノ角ゴ Pro W3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0"/>
                </a:solidFill>
                <a:latin typeface="Calibri" pitchFamily="34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0"/>
                </a:solidFill>
                <a:latin typeface="Calibri" pitchFamily="34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0"/>
                </a:solidFill>
                <a:latin typeface="Calibri" pitchFamily="34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>
                <a:ea typeface="ヒラギノ角ゴ Pro W3" charset="0"/>
              </a:rPr>
              <a:t>The Climate Monk Ponders…</a:t>
            </a:r>
          </a:p>
        </p:txBody>
      </p:sp>
    </p:spTree>
    <p:extLst>
      <p:ext uri="{BB962C8B-B14F-4D97-AF65-F5344CB8AC3E}">
        <p14:creationId xmlns:p14="http://schemas.microsoft.com/office/powerpoint/2010/main" val="860938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3">
            <a:extLst>
              <a:ext uri="{FF2B5EF4-FFF2-40B4-BE49-F238E27FC236}">
                <a16:creationId xmlns:a16="http://schemas.microsoft.com/office/drawing/2014/main" id="{20178CFA-13E5-D24A-87C9-A994C9BDF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2888" cy="685800"/>
          </a:xfrm>
        </p:spPr>
        <p:txBody>
          <a:bodyPr/>
          <a:lstStyle/>
          <a:p>
            <a:pPr algn="ctr"/>
            <a:r>
              <a:rPr lang="en-US" altLang="en-US" sz="2800">
                <a:ea typeface="ヒラギノ角ゴ Pro W3" panose="020B0300000000000000" pitchFamily="34" charset="-128"/>
              </a:rPr>
              <a:t>Reflected Solar Accuracy and Climate Trends</a:t>
            </a:r>
          </a:p>
        </p:txBody>
      </p:sp>
      <p:pic>
        <p:nvPicPr>
          <p:cNvPr id="76802" name="Content Placeholder 3" descr="BAMS Nov 15 Figure 2b V3 with CLARREO + CERES Labels.pdf">
            <a:extLst>
              <a:ext uri="{FF2B5EF4-FFF2-40B4-BE49-F238E27FC236}">
                <a16:creationId xmlns:a16="http://schemas.microsoft.com/office/drawing/2014/main" id="{9B5700B3-49C2-EB49-8939-C73DD780C2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10439" r="24023" b="6784"/>
          <a:stretch>
            <a:fillRect/>
          </a:stretch>
        </p:blipFill>
        <p:spPr>
          <a:xfrm>
            <a:off x="301625" y="874713"/>
            <a:ext cx="5081588" cy="5200650"/>
          </a:xfrm>
        </p:spPr>
      </p:pic>
      <p:sp>
        <p:nvSpPr>
          <p:cNvPr id="76803" name="Text Placeholder 2">
            <a:extLst>
              <a:ext uri="{FF2B5EF4-FFF2-40B4-BE49-F238E27FC236}">
                <a16:creationId xmlns:a16="http://schemas.microsoft.com/office/drawing/2014/main" id="{CFD97FB2-E921-AA40-AFB5-CCC951536626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0" y="6248400"/>
            <a:ext cx="9144000" cy="304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altLang="en-US" sz="1600" b="1">
                <a:solidFill>
                  <a:schemeClr val="bg1"/>
                </a:solidFill>
                <a:ea typeface="ヒラギノ角ゴ Pro W3" panose="020B0300000000000000" pitchFamily="34" charset="-128"/>
              </a:rPr>
              <a:t>High accuracy is critical to more rapid understanding of climate change</a:t>
            </a:r>
          </a:p>
        </p:txBody>
      </p:sp>
      <p:sp>
        <p:nvSpPr>
          <p:cNvPr id="76804" name="TextBox 5">
            <a:extLst>
              <a:ext uri="{FF2B5EF4-FFF2-40B4-BE49-F238E27FC236}">
                <a16:creationId xmlns:a16="http://schemas.microsoft.com/office/drawing/2014/main" id="{1875FD9C-01B8-D441-BCCF-1F14DAF16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075" y="1017588"/>
            <a:ext cx="3946525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Climate Sensitivity Uncertainty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is a factor of 4 (IPCC) which 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 factor of 16 uncertainty in climate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change economic impacts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Climate Sensitivity Uncertainty 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Cloud Feedback Uncertainty 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Low Cloud Feedback =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Changes in SW CRF/decade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(y-axis of figure)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Higher Accuracy Observations 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CLARREO reference intercal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CERES = </a:t>
            </a: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narrowed uncertainty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15 to 20 years earlier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6805" name="TextBox 6">
            <a:extLst>
              <a:ext uri="{FF2B5EF4-FFF2-40B4-BE49-F238E27FC236}">
                <a16:creationId xmlns:a16="http://schemas.microsoft.com/office/drawing/2014/main" id="{89AACCD8-B88E-5945-A0DD-379C6C530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486400"/>
            <a:ext cx="2133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Wielicki et al. 2013,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Bulletin of the American Meteorological Society</a:t>
            </a:r>
          </a:p>
        </p:txBody>
      </p:sp>
    </p:spTree>
    <p:extLst>
      <p:ext uri="{BB962C8B-B14F-4D97-AF65-F5344CB8AC3E}">
        <p14:creationId xmlns:p14="http://schemas.microsoft.com/office/powerpoint/2010/main" val="620925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2">
            <a:extLst>
              <a:ext uri="{FF2B5EF4-FFF2-40B4-BE49-F238E27FC236}">
                <a16:creationId xmlns:a16="http://schemas.microsoft.com/office/drawing/2014/main" id="{F890E01F-C390-8247-84FB-BC4EE3EA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27" y="74142"/>
            <a:ext cx="6466706" cy="685800"/>
          </a:xfrm>
        </p:spPr>
        <p:txBody>
          <a:bodyPr/>
          <a:lstStyle/>
          <a:p>
            <a:pPr algn="ctr"/>
            <a:r>
              <a:rPr lang="en-US" altLang="en-US" dirty="0">
                <a:ea typeface="ヒラギノ角ゴ Pro W3" panose="020B0300000000000000" pitchFamily="34" charset="-128"/>
              </a:rPr>
              <a:t>What is the right amount to invest in </a:t>
            </a:r>
            <a:br>
              <a:rPr lang="en-US" altLang="en-US" dirty="0">
                <a:ea typeface="ヒラギノ角ゴ Pro W3" panose="020B0300000000000000" pitchFamily="34" charset="-128"/>
              </a:rPr>
            </a:br>
            <a:r>
              <a:rPr lang="en-US" altLang="en-US" dirty="0">
                <a:ea typeface="ヒラギノ角ゴ Pro W3" panose="020B0300000000000000" pitchFamily="34" charset="-128"/>
              </a:rPr>
              <a:t>climate science?</a:t>
            </a:r>
          </a:p>
        </p:txBody>
      </p:sp>
      <p:pic>
        <p:nvPicPr>
          <p:cNvPr id="77826" name="Diagram 10">
            <a:extLst>
              <a:ext uri="{FF2B5EF4-FFF2-40B4-BE49-F238E27FC236}">
                <a16:creationId xmlns:a16="http://schemas.microsoft.com/office/drawing/2014/main" id="{B628DA3A-7B89-0C4A-93DB-50B7DB4AE21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6" y="1537045"/>
            <a:ext cx="72390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Placeholder 2">
            <a:extLst>
              <a:ext uri="{FF2B5EF4-FFF2-40B4-BE49-F238E27FC236}">
                <a16:creationId xmlns:a16="http://schemas.microsoft.com/office/drawing/2014/main" id="{4F077106-A41D-BD47-95C6-675269DFA880}"/>
              </a:ext>
            </a:extLst>
          </p:cNvPr>
          <p:cNvSpPr txBox="1">
            <a:spLocks/>
          </p:cNvSpPr>
          <p:nvPr/>
        </p:nvSpPr>
        <p:spPr bwMode="auto">
          <a:xfrm>
            <a:off x="457200" y="6213475"/>
            <a:ext cx="8766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ea typeface="ＭＳ Ｐゴシック" panose="020B0600070205080204" pitchFamily="34" charset="-128"/>
              </a:rPr>
              <a:t> Interdisciplinary Integration of Climate Science and Economics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A76EEC60-A53F-FD48-910E-AB15E590E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2888" cy="685800"/>
          </a:xfrm>
        </p:spPr>
        <p:txBody>
          <a:bodyPr/>
          <a:lstStyle/>
          <a:p>
            <a:pPr algn="ctr"/>
            <a:r>
              <a:rPr lang="en-US" altLang="en-US" sz="2800">
                <a:ea typeface="ヒラギノ角ゴ Pro W3" panose="020B0300000000000000" pitchFamily="34" charset="-128"/>
              </a:rPr>
              <a:t>Value of Information Estimation Method</a:t>
            </a:r>
          </a:p>
        </p:txBody>
      </p:sp>
      <p:pic>
        <p:nvPicPr>
          <p:cNvPr id="79874" name="Diagram 5">
            <a:extLst>
              <a:ext uri="{FF2B5EF4-FFF2-40B4-BE49-F238E27FC236}">
                <a16:creationId xmlns:a16="http://schemas.microsoft.com/office/drawing/2014/main" id="{153B89F9-4EBC-7543-A653-837DDA98A9F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168400"/>
            <a:ext cx="11303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Box 1">
            <a:extLst>
              <a:ext uri="{FF2B5EF4-FFF2-40B4-BE49-F238E27FC236}">
                <a16:creationId xmlns:a16="http://schemas.microsoft.com/office/drawing/2014/main" id="{270DECCC-658C-9747-8DD7-D26600925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238" y="5854700"/>
            <a:ext cx="2370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ea typeface="ＭＳ Ｐゴシック" panose="020B0600070205080204" pitchFamily="34" charset="-128"/>
              </a:rPr>
              <a:t>Emissions Reduction Costs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14E306E5-117E-9B46-A67E-DB8A6F4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2888" cy="685800"/>
          </a:xfrm>
        </p:spPr>
        <p:txBody>
          <a:bodyPr/>
          <a:lstStyle/>
          <a:p>
            <a:pPr algn="ctr"/>
            <a:r>
              <a:rPr lang="en-US" altLang="en-US" sz="2800">
                <a:ea typeface="ヒラギノ角ゴ Pro W3" panose="020B0300000000000000" pitchFamily="34" charset="-128"/>
              </a:rPr>
              <a:t>Value of Information Estimation Method</a:t>
            </a:r>
          </a:p>
        </p:txBody>
      </p:sp>
      <p:pic>
        <p:nvPicPr>
          <p:cNvPr id="80898" name="Diagram 5">
            <a:extLst>
              <a:ext uri="{FF2B5EF4-FFF2-40B4-BE49-F238E27FC236}">
                <a16:creationId xmlns:a16="http://schemas.microsoft.com/office/drawing/2014/main" id="{BF24A0CC-EC89-0246-A10D-CB63FDEEEFD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168400"/>
            <a:ext cx="11303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Diagram 7">
            <a:extLst>
              <a:ext uri="{FF2B5EF4-FFF2-40B4-BE49-F238E27FC236}">
                <a16:creationId xmlns:a16="http://schemas.microsoft.com/office/drawing/2014/main" id="{3ED8CD9F-0690-EA40-9FEF-193FE78B64C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590800"/>
            <a:ext cx="5283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ight Arrow 8">
            <a:extLst>
              <a:ext uri="{FF2B5EF4-FFF2-40B4-BE49-F238E27FC236}">
                <a16:creationId xmlns:a16="http://schemas.microsoft.com/office/drawing/2014/main" id="{14956D46-C738-5349-9029-A5455B40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3528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0901" name="TextBox 10">
            <a:extLst>
              <a:ext uri="{FF2B5EF4-FFF2-40B4-BE49-F238E27FC236}">
                <a16:creationId xmlns:a16="http://schemas.microsoft.com/office/drawing/2014/main" id="{ED79DAAC-C73E-3945-BDA1-96B9D9B52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8" y="2493963"/>
            <a:ext cx="754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Fuzzy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Lens 1</a:t>
            </a:r>
          </a:p>
        </p:txBody>
      </p:sp>
      <p:sp>
        <p:nvSpPr>
          <p:cNvPr id="80902" name="Oval 16">
            <a:extLst>
              <a:ext uri="{FF2B5EF4-FFF2-40B4-BE49-F238E27FC236}">
                <a16:creationId xmlns:a16="http://schemas.microsoft.com/office/drawing/2014/main" id="{E70043C7-1AB0-B746-993C-C8B9547AF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038" y="2362200"/>
            <a:ext cx="1066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0903" name="TextBox 1">
            <a:extLst>
              <a:ext uri="{FF2B5EF4-FFF2-40B4-BE49-F238E27FC236}">
                <a16:creationId xmlns:a16="http://schemas.microsoft.com/office/drawing/2014/main" id="{041F5363-AAB1-F849-BDCC-940735611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238" y="5854700"/>
            <a:ext cx="2370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ea typeface="ＭＳ Ｐゴシック" panose="020B0600070205080204" pitchFamily="34" charset="-128"/>
              </a:rPr>
              <a:t>Emissions Reduction Costs </a:t>
            </a:r>
          </a:p>
        </p:txBody>
      </p:sp>
      <p:sp>
        <p:nvSpPr>
          <p:cNvPr id="80904" name="Oval 16">
            <a:extLst>
              <a:ext uri="{FF2B5EF4-FFF2-40B4-BE49-F238E27FC236}">
                <a16:creationId xmlns:a16="http://schemas.microsoft.com/office/drawing/2014/main" id="{D8DF247B-21B3-D145-890A-1B340F83B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362200"/>
            <a:ext cx="1066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0905" name="Oval 16">
            <a:extLst>
              <a:ext uri="{FF2B5EF4-FFF2-40B4-BE49-F238E27FC236}">
                <a16:creationId xmlns:a16="http://schemas.microsoft.com/office/drawing/2014/main" id="{7708341D-EE1D-1240-92F8-0E1FDF567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362200"/>
            <a:ext cx="1066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0906" name="TextBox 10">
            <a:extLst>
              <a:ext uri="{FF2B5EF4-FFF2-40B4-BE49-F238E27FC236}">
                <a16:creationId xmlns:a16="http://schemas.microsoft.com/office/drawing/2014/main" id="{58415C53-55F6-AF4B-94C0-19CE8B197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2514600"/>
            <a:ext cx="754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Fuzzy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Lens 2</a:t>
            </a:r>
          </a:p>
        </p:txBody>
      </p:sp>
      <p:sp>
        <p:nvSpPr>
          <p:cNvPr id="80907" name="TextBox 10">
            <a:extLst>
              <a:ext uri="{FF2B5EF4-FFF2-40B4-BE49-F238E27FC236}">
                <a16:creationId xmlns:a16="http://schemas.microsoft.com/office/drawing/2014/main" id="{BEE903E5-BC2E-BD44-8A41-F7F6C9151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514600"/>
            <a:ext cx="754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Fuzzy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Lens 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3D7CF820-109F-9C4A-A729-40715492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2888" cy="685800"/>
          </a:xfrm>
        </p:spPr>
        <p:txBody>
          <a:bodyPr/>
          <a:lstStyle/>
          <a:p>
            <a:pPr algn="ctr"/>
            <a:r>
              <a:rPr lang="en-US" altLang="en-US" sz="2800">
                <a:ea typeface="ヒラギノ角ゴ Pro W3" panose="020B0300000000000000" pitchFamily="34" charset="-128"/>
              </a:rPr>
              <a:t>Value of Information Estimation Method</a:t>
            </a:r>
          </a:p>
        </p:txBody>
      </p:sp>
      <p:pic>
        <p:nvPicPr>
          <p:cNvPr id="81922" name="Diagram 5">
            <a:extLst>
              <a:ext uri="{FF2B5EF4-FFF2-40B4-BE49-F238E27FC236}">
                <a16:creationId xmlns:a16="http://schemas.microsoft.com/office/drawing/2014/main" id="{B4D863E9-0BB9-7648-9CE4-2BB6E37C498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168400"/>
            <a:ext cx="11303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Diagram 6">
            <a:extLst>
              <a:ext uri="{FF2B5EF4-FFF2-40B4-BE49-F238E27FC236}">
                <a16:creationId xmlns:a16="http://schemas.microsoft.com/office/drawing/2014/main" id="{2EC6210E-9F57-3E42-B1E5-816987CA401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04900"/>
            <a:ext cx="12573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Diagram 7">
            <a:extLst>
              <a:ext uri="{FF2B5EF4-FFF2-40B4-BE49-F238E27FC236}">
                <a16:creationId xmlns:a16="http://schemas.microsoft.com/office/drawing/2014/main" id="{4C1CBA23-DCC3-D34C-83DF-8FEE045AB3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590800"/>
            <a:ext cx="5283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ight Arrow 8">
            <a:extLst>
              <a:ext uri="{FF2B5EF4-FFF2-40B4-BE49-F238E27FC236}">
                <a16:creationId xmlns:a16="http://schemas.microsoft.com/office/drawing/2014/main" id="{3FD0CAFE-85B2-2840-A4D2-77DBBFF7F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3528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0" name="Bent Arrow 9">
            <a:extLst>
              <a:ext uri="{FF2B5EF4-FFF2-40B4-BE49-F238E27FC236}">
                <a16:creationId xmlns:a16="http://schemas.microsoft.com/office/drawing/2014/main" id="{1014EC1E-FFCC-7E49-8788-7BB513F93331}"/>
              </a:ext>
            </a:extLst>
          </p:cNvPr>
          <p:cNvSpPr/>
          <p:nvPr/>
        </p:nvSpPr>
        <p:spPr bwMode="auto">
          <a:xfrm>
            <a:off x="6553200" y="1295400"/>
            <a:ext cx="762000" cy="1676400"/>
          </a:xfrm>
          <a:prstGeom prst="bentArrow">
            <a:avLst>
              <a:gd name="adj1" fmla="val 20354"/>
              <a:gd name="adj2" fmla="val 16988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7" name="TextBox 10">
            <a:extLst>
              <a:ext uri="{FF2B5EF4-FFF2-40B4-BE49-F238E27FC236}">
                <a16:creationId xmlns:a16="http://schemas.microsoft.com/office/drawing/2014/main" id="{DFD50855-E862-6649-8BC1-D5230975D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8" y="2493963"/>
            <a:ext cx="754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Fuzzy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Lens 1</a:t>
            </a:r>
          </a:p>
        </p:txBody>
      </p:sp>
      <p:sp>
        <p:nvSpPr>
          <p:cNvPr id="81928" name="Oval 16">
            <a:extLst>
              <a:ext uri="{FF2B5EF4-FFF2-40B4-BE49-F238E27FC236}">
                <a16:creationId xmlns:a16="http://schemas.microsoft.com/office/drawing/2014/main" id="{DB4869C2-7073-8C45-B8A3-639C6C7D5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038" y="2362200"/>
            <a:ext cx="1066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1929" name="Oval 16">
            <a:extLst>
              <a:ext uri="{FF2B5EF4-FFF2-40B4-BE49-F238E27FC236}">
                <a16:creationId xmlns:a16="http://schemas.microsoft.com/office/drawing/2014/main" id="{FE8EFD8D-D750-3F4E-BFAD-62F112367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362200"/>
            <a:ext cx="1066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1930" name="Oval 16">
            <a:extLst>
              <a:ext uri="{FF2B5EF4-FFF2-40B4-BE49-F238E27FC236}">
                <a16:creationId xmlns:a16="http://schemas.microsoft.com/office/drawing/2014/main" id="{A2B479AB-34FE-014B-A26B-B017BCD78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362200"/>
            <a:ext cx="1066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1931" name="TextBox 10">
            <a:extLst>
              <a:ext uri="{FF2B5EF4-FFF2-40B4-BE49-F238E27FC236}">
                <a16:creationId xmlns:a16="http://schemas.microsoft.com/office/drawing/2014/main" id="{C8808D75-50B5-7F48-BDA9-9CD9DAF6E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2514600"/>
            <a:ext cx="754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Fuzzy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Lens 2</a:t>
            </a:r>
          </a:p>
        </p:txBody>
      </p:sp>
      <p:sp>
        <p:nvSpPr>
          <p:cNvPr id="81932" name="TextBox 10">
            <a:extLst>
              <a:ext uri="{FF2B5EF4-FFF2-40B4-BE49-F238E27FC236}">
                <a16:creationId xmlns:a16="http://schemas.microsoft.com/office/drawing/2014/main" id="{A7BEE34E-8C8A-944D-9ED8-406965C10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514600"/>
            <a:ext cx="754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Fuzzy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Lens 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FEA55E01-0A3F-D643-9D67-1B430091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2888" cy="685800"/>
          </a:xfrm>
        </p:spPr>
        <p:txBody>
          <a:bodyPr/>
          <a:lstStyle/>
          <a:p>
            <a:pPr algn="ctr"/>
            <a:r>
              <a:rPr lang="en-US" altLang="en-US" sz="2800">
                <a:ea typeface="ヒラギノ角ゴ Pro W3" panose="020B0300000000000000" pitchFamily="34" charset="-128"/>
              </a:rPr>
              <a:t>Value of Information Estimation Method</a:t>
            </a:r>
          </a:p>
        </p:txBody>
      </p:sp>
      <p:pic>
        <p:nvPicPr>
          <p:cNvPr id="82946" name="Diagram 5">
            <a:extLst>
              <a:ext uri="{FF2B5EF4-FFF2-40B4-BE49-F238E27FC236}">
                <a16:creationId xmlns:a16="http://schemas.microsoft.com/office/drawing/2014/main" id="{27078BAD-4241-444D-A03B-2ED44F5C1F7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168400"/>
            <a:ext cx="11303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Diagram 6">
            <a:extLst>
              <a:ext uri="{FF2B5EF4-FFF2-40B4-BE49-F238E27FC236}">
                <a16:creationId xmlns:a16="http://schemas.microsoft.com/office/drawing/2014/main" id="{C09CFFC4-6540-4949-8A86-C8C9F84DD5E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04900"/>
            <a:ext cx="12573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Diagram 7">
            <a:extLst>
              <a:ext uri="{FF2B5EF4-FFF2-40B4-BE49-F238E27FC236}">
                <a16:creationId xmlns:a16="http://schemas.microsoft.com/office/drawing/2014/main" id="{2EAAA5A1-B0BE-CD42-9704-67367C54F3A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590800"/>
            <a:ext cx="5283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Right Arrow 8">
            <a:extLst>
              <a:ext uri="{FF2B5EF4-FFF2-40B4-BE49-F238E27FC236}">
                <a16:creationId xmlns:a16="http://schemas.microsoft.com/office/drawing/2014/main" id="{5D54B5BD-6379-2445-91C0-C79B2488B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3528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0" name="Bent Arrow 9">
            <a:extLst>
              <a:ext uri="{FF2B5EF4-FFF2-40B4-BE49-F238E27FC236}">
                <a16:creationId xmlns:a16="http://schemas.microsoft.com/office/drawing/2014/main" id="{A32B21C1-CDD9-8D45-B640-3A0270C12114}"/>
              </a:ext>
            </a:extLst>
          </p:cNvPr>
          <p:cNvSpPr/>
          <p:nvPr/>
        </p:nvSpPr>
        <p:spPr bwMode="auto">
          <a:xfrm>
            <a:off x="6553200" y="1295400"/>
            <a:ext cx="762000" cy="1676400"/>
          </a:xfrm>
          <a:prstGeom prst="bentArrow">
            <a:avLst>
              <a:gd name="adj1" fmla="val 20354"/>
              <a:gd name="adj2" fmla="val 16988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51" name="TextBox 10">
            <a:extLst>
              <a:ext uri="{FF2B5EF4-FFF2-40B4-BE49-F238E27FC236}">
                <a16:creationId xmlns:a16="http://schemas.microsoft.com/office/drawing/2014/main" id="{F1582568-DC86-554D-B0FA-8ED5D588B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8" y="2493963"/>
            <a:ext cx="754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Fuzzy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Lens 1</a:t>
            </a:r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id="{EC457355-8243-B548-B371-4C4E3405D5A4}"/>
              </a:ext>
            </a:extLst>
          </p:cNvPr>
          <p:cNvSpPr/>
          <p:nvPr/>
        </p:nvSpPr>
        <p:spPr bwMode="auto">
          <a:xfrm rot="10800000" flipH="1">
            <a:off x="800100" y="4814888"/>
            <a:ext cx="2362200" cy="1066800"/>
          </a:xfrm>
          <a:prstGeom prst="bentArrow">
            <a:avLst>
              <a:gd name="adj1" fmla="val 32021"/>
              <a:gd name="adj2" fmla="val 28181"/>
              <a:gd name="adj3" fmla="val 42692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2953" name="Diagram 15">
            <a:extLst>
              <a:ext uri="{FF2B5EF4-FFF2-40B4-BE49-F238E27FC236}">
                <a16:creationId xmlns:a16="http://schemas.microsoft.com/office/drawing/2014/main" id="{573DDAEE-1157-5340-915D-7EBB2EBF4A4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5080000"/>
            <a:ext cx="22987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4" name="Oval 16">
            <a:extLst>
              <a:ext uri="{FF2B5EF4-FFF2-40B4-BE49-F238E27FC236}">
                <a16:creationId xmlns:a16="http://schemas.microsoft.com/office/drawing/2014/main" id="{1E3200B7-8A59-2647-BEE0-638B3C743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038" y="2362200"/>
            <a:ext cx="1066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2955" name="TextBox 1">
            <a:extLst>
              <a:ext uri="{FF2B5EF4-FFF2-40B4-BE49-F238E27FC236}">
                <a16:creationId xmlns:a16="http://schemas.microsoft.com/office/drawing/2014/main" id="{57165A56-E5B1-D548-B2EE-90CFDCE02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238" y="5854700"/>
            <a:ext cx="2370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ea typeface="ＭＳ Ｐゴシック" panose="020B0600070205080204" pitchFamily="34" charset="-128"/>
              </a:rPr>
              <a:t>Emissions Reduction Costs </a:t>
            </a:r>
          </a:p>
        </p:txBody>
      </p:sp>
      <p:sp>
        <p:nvSpPr>
          <p:cNvPr id="82956" name="Oval 16">
            <a:extLst>
              <a:ext uri="{FF2B5EF4-FFF2-40B4-BE49-F238E27FC236}">
                <a16:creationId xmlns:a16="http://schemas.microsoft.com/office/drawing/2014/main" id="{B8760BAA-EF5D-024B-A635-E78B01A94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362200"/>
            <a:ext cx="1066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2957" name="Oval 16">
            <a:extLst>
              <a:ext uri="{FF2B5EF4-FFF2-40B4-BE49-F238E27FC236}">
                <a16:creationId xmlns:a16="http://schemas.microsoft.com/office/drawing/2014/main" id="{42346D90-0925-F348-AD6D-D770B9E0A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362200"/>
            <a:ext cx="1066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2958" name="TextBox 10">
            <a:extLst>
              <a:ext uri="{FF2B5EF4-FFF2-40B4-BE49-F238E27FC236}">
                <a16:creationId xmlns:a16="http://schemas.microsoft.com/office/drawing/2014/main" id="{2481DDA8-017E-9046-85E7-25628B7E5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2514600"/>
            <a:ext cx="754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Fuzzy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Lens 2</a:t>
            </a:r>
          </a:p>
        </p:txBody>
      </p:sp>
      <p:sp>
        <p:nvSpPr>
          <p:cNvPr id="82959" name="TextBox 10">
            <a:extLst>
              <a:ext uri="{FF2B5EF4-FFF2-40B4-BE49-F238E27FC236}">
                <a16:creationId xmlns:a16="http://schemas.microsoft.com/office/drawing/2014/main" id="{ABECC07D-BF7D-F849-B162-F911A033B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514600"/>
            <a:ext cx="754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Fuzzy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Lens 3</a:t>
            </a:r>
          </a:p>
        </p:txBody>
      </p:sp>
      <p:sp>
        <p:nvSpPr>
          <p:cNvPr id="20" name="Bent Arrow 19">
            <a:extLst>
              <a:ext uri="{FF2B5EF4-FFF2-40B4-BE49-F238E27FC236}">
                <a16:creationId xmlns:a16="http://schemas.microsoft.com/office/drawing/2014/main" id="{2034ED77-AFD5-9C4A-B9B0-B4693F3657A0}"/>
              </a:ext>
            </a:extLst>
          </p:cNvPr>
          <p:cNvSpPr/>
          <p:nvPr/>
        </p:nvSpPr>
        <p:spPr bwMode="auto">
          <a:xfrm rot="10800000">
            <a:off x="5753100" y="4784725"/>
            <a:ext cx="2362200" cy="777875"/>
          </a:xfrm>
          <a:prstGeom prst="bentArrow">
            <a:avLst>
              <a:gd name="adj1" fmla="val 16014"/>
              <a:gd name="adj2" fmla="val 20028"/>
              <a:gd name="adj3" fmla="val 27541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4429F840-FB23-964A-B254-9E26C327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2888" cy="685800"/>
          </a:xfrm>
        </p:spPr>
        <p:txBody>
          <a:bodyPr/>
          <a:lstStyle/>
          <a:p>
            <a:pPr algn="ctr"/>
            <a:r>
              <a:rPr lang="en-US" altLang="en-US" sz="2800">
                <a:ea typeface="ヒラギノ角ゴ Pro W3" panose="020B0300000000000000" pitchFamily="34" charset="-128"/>
              </a:rPr>
              <a:t>Value of Information Estimation Method</a:t>
            </a:r>
          </a:p>
        </p:txBody>
      </p:sp>
      <p:pic>
        <p:nvPicPr>
          <p:cNvPr id="83970" name="Diagram 5">
            <a:extLst>
              <a:ext uri="{FF2B5EF4-FFF2-40B4-BE49-F238E27FC236}">
                <a16:creationId xmlns:a16="http://schemas.microsoft.com/office/drawing/2014/main" id="{77C14286-447A-BD4D-B270-6C37FAAF729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168400"/>
            <a:ext cx="11303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Diagram 6">
            <a:extLst>
              <a:ext uri="{FF2B5EF4-FFF2-40B4-BE49-F238E27FC236}">
                <a16:creationId xmlns:a16="http://schemas.microsoft.com/office/drawing/2014/main" id="{3FDD373A-B0E3-D845-91AB-FAF50852902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04900"/>
            <a:ext cx="12573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Diagram 7">
            <a:extLst>
              <a:ext uri="{FF2B5EF4-FFF2-40B4-BE49-F238E27FC236}">
                <a16:creationId xmlns:a16="http://schemas.microsoft.com/office/drawing/2014/main" id="{9ADA610B-DA63-9C4C-806D-27DB1989BBE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590800"/>
            <a:ext cx="5283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Right Arrow 8">
            <a:extLst>
              <a:ext uri="{FF2B5EF4-FFF2-40B4-BE49-F238E27FC236}">
                <a16:creationId xmlns:a16="http://schemas.microsoft.com/office/drawing/2014/main" id="{2986176E-1BCC-A04B-BA14-2C4B536B1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3528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0" name="Bent Arrow 9">
            <a:extLst>
              <a:ext uri="{FF2B5EF4-FFF2-40B4-BE49-F238E27FC236}">
                <a16:creationId xmlns:a16="http://schemas.microsoft.com/office/drawing/2014/main" id="{E3AA8F4B-B577-284F-8A14-65DA65DF8925}"/>
              </a:ext>
            </a:extLst>
          </p:cNvPr>
          <p:cNvSpPr/>
          <p:nvPr/>
        </p:nvSpPr>
        <p:spPr bwMode="auto">
          <a:xfrm>
            <a:off x="6553200" y="1295400"/>
            <a:ext cx="762000" cy="1676400"/>
          </a:xfrm>
          <a:prstGeom prst="bentArrow">
            <a:avLst>
              <a:gd name="adj1" fmla="val 20354"/>
              <a:gd name="adj2" fmla="val 16988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5" name="TextBox 10">
            <a:extLst>
              <a:ext uri="{FF2B5EF4-FFF2-40B4-BE49-F238E27FC236}">
                <a16:creationId xmlns:a16="http://schemas.microsoft.com/office/drawing/2014/main" id="{597011B0-F57B-2646-AC6F-6B7F25250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8" y="2493963"/>
            <a:ext cx="754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Fuzzy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Lens 1</a:t>
            </a:r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id="{527C265F-CA82-2F40-BC2D-77A04077C97E}"/>
              </a:ext>
            </a:extLst>
          </p:cNvPr>
          <p:cNvSpPr/>
          <p:nvPr/>
        </p:nvSpPr>
        <p:spPr bwMode="auto">
          <a:xfrm rot="10800000" flipH="1">
            <a:off x="800100" y="4814888"/>
            <a:ext cx="2362200" cy="1066800"/>
          </a:xfrm>
          <a:prstGeom prst="bentArrow">
            <a:avLst>
              <a:gd name="adj1" fmla="val 32021"/>
              <a:gd name="adj2" fmla="val 28181"/>
              <a:gd name="adj3" fmla="val 42692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3977" name="Diagram 15">
            <a:extLst>
              <a:ext uri="{FF2B5EF4-FFF2-40B4-BE49-F238E27FC236}">
                <a16:creationId xmlns:a16="http://schemas.microsoft.com/office/drawing/2014/main" id="{7CECD531-55DD-8C40-8345-BEB2072207B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5080000"/>
            <a:ext cx="22987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8" name="Oval 16">
            <a:extLst>
              <a:ext uri="{FF2B5EF4-FFF2-40B4-BE49-F238E27FC236}">
                <a16:creationId xmlns:a16="http://schemas.microsoft.com/office/drawing/2014/main" id="{040ACFAD-3628-4B4A-9879-89032FBAC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038" y="2362200"/>
            <a:ext cx="1066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3979" name="TextBox 1">
            <a:extLst>
              <a:ext uri="{FF2B5EF4-FFF2-40B4-BE49-F238E27FC236}">
                <a16:creationId xmlns:a16="http://schemas.microsoft.com/office/drawing/2014/main" id="{C237EE4E-1D65-6846-AEC6-9ADF8AA2A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238" y="5854700"/>
            <a:ext cx="2370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ea typeface="ＭＳ Ｐゴシック" panose="020B0600070205080204" pitchFamily="34" charset="-128"/>
              </a:rPr>
              <a:t>Emissions Reduction Costs </a:t>
            </a:r>
          </a:p>
        </p:txBody>
      </p:sp>
      <p:sp>
        <p:nvSpPr>
          <p:cNvPr id="83980" name="Oval 16">
            <a:extLst>
              <a:ext uri="{FF2B5EF4-FFF2-40B4-BE49-F238E27FC236}">
                <a16:creationId xmlns:a16="http://schemas.microsoft.com/office/drawing/2014/main" id="{7CF17576-1BAA-D748-B396-DED34EEF4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362200"/>
            <a:ext cx="1066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3981" name="Oval 16">
            <a:extLst>
              <a:ext uri="{FF2B5EF4-FFF2-40B4-BE49-F238E27FC236}">
                <a16:creationId xmlns:a16="http://schemas.microsoft.com/office/drawing/2014/main" id="{DE5F9DCB-E714-7647-BA76-364038FE2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362200"/>
            <a:ext cx="1066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3982" name="TextBox 10">
            <a:extLst>
              <a:ext uri="{FF2B5EF4-FFF2-40B4-BE49-F238E27FC236}">
                <a16:creationId xmlns:a16="http://schemas.microsoft.com/office/drawing/2014/main" id="{71386043-A53B-D944-8E33-B9FF43770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2514600"/>
            <a:ext cx="754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Fuzzy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Lens 2</a:t>
            </a:r>
          </a:p>
        </p:txBody>
      </p:sp>
      <p:sp>
        <p:nvSpPr>
          <p:cNvPr id="83983" name="TextBox 10">
            <a:extLst>
              <a:ext uri="{FF2B5EF4-FFF2-40B4-BE49-F238E27FC236}">
                <a16:creationId xmlns:a16="http://schemas.microsoft.com/office/drawing/2014/main" id="{009AA3A5-38A6-B248-884B-6A404D120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514600"/>
            <a:ext cx="754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Fuzzy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Lens 3</a:t>
            </a:r>
          </a:p>
        </p:txBody>
      </p:sp>
      <p:sp>
        <p:nvSpPr>
          <p:cNvPr id="20" name="Bent Arrow 19">
            <a:extLst>
              <a:ext uri="{FF2B5EF4-FFF2-40B4-BE49-F238E27FC236}">
                <a16:creationId xmlns:a16="http://schemas.microsoft.com/office/drawing/2014/main" id="{25704B69-B1D0-4C4B-9962-9BDCC76B6522}"/>
              </a:ext>
            </a:extLst>
          </p:cNvPr>
          <p:cNvSpPr/>
          <p:nvPr/>
        </p:nvSpPr>
        <p:spPr bwMode="auto">
          <a:xfrm rot="10800000">
            <a:off x="5753100" y="4784725"/>
            <a:ext cx="2362200" cy="777875"/>
          </a:xfrm>
          <a:prstGeom prst="bentArrow">
            <a:avLst>
              <a:gd name="adj1" fmla="val 16014"/>
              <a:gd name="adj2" fmla="val 20028"/>
              <a:gd name="adj3" fmla="val 27541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Bent Arrow 17">
            <a:extLst>
              <a:ext uri="{FF2B5EF4-FFF2-40B4-BE49-F238E27FC236}">
                <a16:creationId xmlns:a16="http://schemas.microsoft.com/office/drawing/2014/main" id="{D708D0B7-EBE4-6E4F-BF24-FB208AA56E90}"/>
              </a:ext>
            </a:extLst>
          </p:cNvPr>
          <p:cNvSpPr/>
          <p:nvPr/>
        </p:nvSpPr>
        <p:spPr bwMode="auto">
          <a:xfrm rot="5400000">
            <a:off x="6920707" y="3091656"/>
            <a:ext cx="3867150" cy="427037"/>
          </a:xfrm>
          <a:prstGeom prst="bentArrow">
            <a:avLst>
              <a:gd name="adj1" fmla="val 26522"/>
              <a:gd name="adj2" fmla="val 22602"/>
              <a:gd name="adj3" fmla="val 27541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Bent Arrow 18">
            <a:extLst>
              <a:ext uri="{FF2B5EF4-FFF2-40B4-BE49-F238E27FC236}">
                <a16:creationId xmlns:a16="http://schemas.microsoft.com/office/drawing/2014/main" id="{3B02284A-E0F4-384B-99A6-3C1A01ABCB1C}"/>
              </a:ext>
            </a:extLst>
          </p:cNvPr>
          <p:cNvSpPr/>
          <p:nvPr/>
        </p:nvSpPr>
        <p:spPr bwMode="auto">
          <a:xfrm rot="10800000">
            <a:off x="5762625" y="5232400"/>
            <a:ext cx="3279775" cy="692150"/>
          </a:xfrm>
          <a:prstGeom prst="bentArrow">
            <a:avLst>
              <a:gd name="adj1" fmla="val 18094"/>
              <a:gd name="adj2" fmla="val 20028"/>
              <a:gd name="adj3" fmla="val 27541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87" name="TextBox 1">
            <a:extLst>
              <a:ext uri="{FF2B5EF4-FFF2-40B4-BE49-F238E27FC236}">
                <a16:creationId xmlns:a16="http://schemas.microsoft.com/office/drawing/2014/main" id="{AF3CDEF3-1AA4-9140-BA83-BD29A9C53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813" y="5638800"/>
            <a:ext cx="2135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ea typeface="ＭＳ Ｐゴシック" panose="020B0600070205080204" pitchFamily="34" charset="-128"/>
              </a:rPr>
              <a:t>Emission Reduction Costs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3FE0A7C3-FE7F-C647-8C3A-B52B923C2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0"/>
            <a:ext cx="6784975" cy="685800"/>
          </a:xfrm>
        </p:spPr>
        <p:txBody>
          <a:bodyPr/>
          <a:lstStyle/>
          <a:p>
            <a:pPr algn="ctr"/>
            <a:r>
              <a:rPr lang="en-US" altLang="en-US">
                <a:ea typeface="ヒラギノ角ゴ Pro W3" panose="020B0300000000000000" pitchFamily="34" charset="-128"/>
              </a:rPr>
              <a:t>Economics: The Big Picture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13F9E511-5475-E842-ADCB-00406CEBD5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altLang="en-US" dirty="0">
              <a:ea typeface="ヒラギノ角ゴ Pro W3" panose="020B0300000000000000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>
              <a:ea typeface="ヒラギノ角ゴ Pro W3" panose="020B0300000000000000" pitchFamily="34" charset="-128"/>
            </a:endParaRP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altLang="en-US" sz="2400" dirty="0">
                <a:ea typeface="ヒラギノ角ゴ Pro W3" panose="020B0300000000000000" pitchFamily="34" charset="-128"/>
              </a:rPr>
              <a:t>World GDP today ~ $80 Trillion US dollars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altLang="en-US" sz="2400" dirty="0">
                <a:ea typeface="ヒラギノ角ゴ Pro W3" panose="020B0300000000000000" pitchFamily="34" charset="-128"/>
              </a:rPr>
              <a:t>Net Present Value (NPV)</a:t>
            </a:r>
          </a:p>
          <a:p>
            <a:pPr lvl="1">
              <a:spcBef>
                <a:spcPts val="1200"/>
              </a:spcBef>
            </a:pPr>
            <a:r>
              <a:rPr altLang="en-US" sz="2000" dirty="0">
                <a:ea typeface="ヒラギノ角ゴ Pro W3" panose="020B0300000000000000" pitchFamily="34" charset="-128"/>
              </a:rPr>
              <a:t>compare a current investment to other investments that could </a:t>
            </a:r>
            <a:br>
              <a:rPr lang="en-US" altLang="en-US" sz="2000" dirty="0">
                <a:ea typeface="ヒラギノ角ゴ Pro W3" panose="020B0300000000000000" pitchFamily="34" charset="-128"/>
              </a:rPr>
            </a:br>
            <a:r>
              <a:rPr altLang="en-US" sz="2000" dirty="0">
                <a:ea typeface="ヒラギノ角ゴ Pro W3" panose="020B0300000000000000" pitchFamily="34" charset="-128"/>
              </a:rPr>
              <a:t>have been made with the same resources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altLang="en-US" sz="2400" dirty="0">
                <a:ea typeface="ヒラギノ角ゴ Pro W3" panose="020B0300000000000000" pitchFamily="34" charset="-128"/>
              </a:rPr>
              <a:t>Discount rate: 3%</a:t>
            </a:r>
          </a:p>
          <a:p>
            <a:pPr lvl="1">
              <a:spcBef>
                <a:spcPts val="1200"/>
              </a:spcBef>
            </a:pPr>
            <a:r>
              <a:rPr altLang="en-US" sz="2000" dirty="0">
                <a:ea typeface="ヒラギノ角ゴ Pro W3" panose="020B0300000000000000" pitchFamily="34" charset="-128"/>
              </a:rPr>
              <a:t>10 years: discount future value by factor of 1.3</a:t>
            </a:r>
          </a:p>
          <a:p>
            <a:pPr lvl="1">
              <a:spcBef>
                <a:spcPts val="1200"/>
              </a:spcBef>
            </a:pPr>
            <a:r>
              <a:rPr altLang="en-US" sz="2000" dirty="0">
                <a:ea typeface="ヒラギノ角ゴ Pro W3" panose="020B0300000000000000" pitchFamily="34" charset="-128"/>
              </a:rPr>
              <a:t>25 years: discount future value by factor of 2.1</a:t>
            </a:r>
          </a:p>
          <a:p>
            <a:pPr lvl="1">
              <a:spcBef>
                <a:spcPts val="1200"/>
              </a:spcBef>
            </a:pPr>
            <a:r>
              <a:rPr altLang="en-US" sz="2000" dirty="0">
                <a:ea typeface="ヒラギノ角ゴ Pro W3" panose="020B0300000000000000" pitchFamily="34" charset="-128"/>
              </a:rPr>
              <a:t>50 years: discount future value by factor of 4.4 </a:t>
            </a:r>
          </a:p>
          <a:p>
            <a:pPr lvl="1">
              <a:spcBef>
                <a:spcPts val="1200"/>
              </a:spcBef>
            </a:pPr>
            <a:r>
              <a:rPr altLang="en-US" sz="2000" dirty="0">
                <a:ea typeface="ヒラギノ角ゴ Pro W3" panose="020B0300000000000000" pitchFamily="34" charset="-128"/>
              </a:rPr>
              <a:t>100 years: discount future value by factor of 21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altLang="en-US" sz="2400" dirty="0">
                <a:ea typeface="ヒラギノ角ゴ Pro W3" panose="020B0300000000000000" pitchFamily="34" charset="-128"/>
              </a:rPr>
              <a:t>Business as usual climate damages in 2050 to 2100: </a:t>
            </a:r>
            <a:br>
              <a:rPr lang="en-US" altLang="en-US" sz="2400" dirty="0">
                <a:ea typeface="ヒラギノ角ゴ Pro W3" panose="020B0300000000000000" pitchFamily="34" charset="-128"/>
              </a:rPr>
            </a:br>
            <a:r>
              <a:rPr altLang="en-US" sz="2400" dirty="0">
                <a:ea typeface="ヒラギノ角ゴ Pro W3" panose="020B0300000000000000" pitchFamily="34" charset="-128"/>
              </a:rPr>
              <a:t>0.5% to 5% of GDP</a:t>
            </a:r>
            <a:r>
              <a:rPr lang="en-US" altLang="en-US" sz="2400" dirty="0">
                <a:ea typeface="ヒラギノ角ゴ Pro W3" panose="020B0300000000000000" pitchFamily="34" charset="-128"/>
              </a:rPr>
              <a:t>/</a:t>
            </a:r>
            <a:r>
              <a:rPr lang="en-US" altLang="en-US" sz="2400" dirty="0" err="1">
                <a:ea typeface="ヒラギノ角ゴ Pro W3" panose="020B0300000000000000" pitchFamily="34" charset="-128"/>
              </a:rPr>
              <a:t>yr</a:t>
            </a:r>
            <a:r>
              <a:rPr altLang="en-US" sz="2400" dirty="0">
                <a:ea typeface="ヒラギノ角ゴ Pro W3" panose="020B0300000000000000" pitchFamily="34" charset="-128"/>
              </a:rPr>
              <a:t> depending on climate sensitivity.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2">
            <a:extLst>
              <a:ext uri="{FF2B5EF4-FFF2-40B4-BE49-F238E27FC236}">
                <a16:creationId xmlns:a16="http://schemas.microsoft.com/office/drawing/2014/main" id="{332C7B35-0E17-BA4D-B921-37E343BA1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2888" cy="685800"/>
          </a:xfrm>
        </p:spPr>
        <p:txBody>
          <a:bodyPr/>
          <a:lstStyle/>
          <a:p>
            <a:pPr algn="ctr"/>
            <a:r>
              <a:rPr lang="en-US" altLang="en-US" sz="2800">
                <a:ea typeface="ヒラギノ角ゴ Pro W3" panose="020B0300000000000000" pitchFamily="34" charset="-128"/>
              </a:rPr>
              <a:t>VOI vs. Discount Rate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768135B-DB9A-6E44-81F5-C9A925EF4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31282"/>
              </p:ext>
            </p:extLst>
          </p:nvPr>
        </p:nvGraphicFramePr>
        <p:xfrm>
          <a:off x="1447800" y="1673225"/>
          <a:ext cx="6096000" cy="2809987"/>
        </p:xfrm>
        <a:graphic>
          <a:graphicData uri="http://schemas.openxmlformats.org/drawingml/2006/table">
            <a:tbl>
              <a:tblPr firstRow="1">
                <a:tableStyleId>{35758FB7-9AC5-4552-8A53-C91805E547FA}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121"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Discount Rate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CLARREO/Improved Climate Observations</a:t>
                      </a:r>
                      <a:endParaRPr kumimoji="0" lang="en-US" altLang="en-US" sz="280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VOI (US 2015 dollars, net present value)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585"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2.5%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$17.6 T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585"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3%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$11.7 T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585"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5%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$3.1 T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6035" name="TextBox 1">
            <a:extLst>
              <a:ext uri="{FF2B5EF4-FFF2-40B4-BE49-F238E27FC236}">
                <a16:creationId xmlns:a16="http://schemas.microsoft.com/office/drawing/2014/main" id="{341F88F5-2345-894D-9D0C-32DCB97A1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838200"/>
            <a:ext cx="7331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ea typeface="ＭＳ Ｐゴシック" panose="020B0600070205080204" pitchFamily="34" charset="-128"/>
              </a:rPr>
              <a:t>Run 1000s of economic simulations and then average over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ea typeface="ＭＳ Ｐゴシック" panose="020B0600070205080204" pitchFamily="34" charset="-128"/>
              </a:rPr>
              <a:t>the full IPCC distribution of possible climate sensitivity</a:t>
            </a:r>
          </a:p>
        </p:txBody>
      </p:sp>
      <p:sp>
        <p:nvSpPr>
          <p:cNvPr id="86036" name="Rectangle 1">
            <a:extLst>
              <a:ext uri="{FF2B5EF4-FFF2-40B4-BE49-F238E27FC236}">
                <a16:creationId xmlns:a16="http://schemas.microsoft.com/office/drawing/2014/main" id="{55B01616-5772-2C45-83C5-6B507AE91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83313"/>
            <a:ext cx="838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ea typeface="ＭＳ Ｐゴシック" panose="020B0600070205080204" pitchFamily="34" charset="-128"/>
              </a:rPr>
              <a:t>Even at the highest discount rate, return on investment is very large</a:t>
            </a:r>
          </a:p>
        </p:txBody>
      </p:sp>
      <p:sp>
        <p:nvSpPr>
          <p:cNvPr id="86037" name="TextBox 1">
            <a:extLst>
              <a:ext uri="{FF2B5EF4-FFF2-40B4-BE49-F238E27FC236}">
                <a16:creationId xmlns:a16="http://schemas.microsoft.com/office/drawing/2014/main" id="{92F2FA1B-A2EE-9E40-84BB-682FD758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846638"/>
            <a:ext cx="8037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ea typeface="ＭＳ Ｐゴシック" panose="020B0600070205080204" pitchFamily="34" charset="-128"/>
              </a:rPr>
              <a:t>Additional Cost of an advanced climate observing system: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ea typeface="ＭＳ Ｐゴシック" panose="020B0600070205080204" pitchFamily="34" charset="-128"/>
              </a:rPr>
              <a:t> ~ $10B/yr worldwide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ea typeface="ＭＳ Ｐゴシック" panose="020B0600070205080204" pitchFamily="34" charset="-128"/>
              </a:rPr>
              <a:t>Cost for 30 years of such observations is ~ $200 to $250B (NPV)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i="1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2">
            <a:extLst>
              <a:ext uri="{FF2B5EF4-FFF2-40B4-BE49-F238E27FC236}">
                <a16:creationId xmlns:a16="http://schemas.microsoft.com/office/drawing/2014/main" id="{87A95682-7CA0-3649-A971-DD2FCEDE1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2888" cy="685800"/>
          </a:xfrm>
        </p:spPr>
        <p:txBody>
          <a:bodyPr/>
          <a:lstStyle/>
          <a:p>
            <a:pPr algn="ctr"/>
            <a:r>
              <a:rPr lang="en-US" altLang="en-US" sz="2800">
                <a:ea typeface="ヒラギノ角ゴ Pro W3" panose="020B0300000000000000" pitchFamily="34" charset="-128"/>
              </a:rPr>
              <a:t>VOI vs. Discount Rate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8282166-9944-6B40-9BEF-B5EE2A891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307112"/>
              </p:ext>
            </p:extLst>
          </p:nvPr>
        </p:nvGraphicFramePr>
        <p:xfrm>
          <a:off x="1447800" y="1673225"/>
          <a:ext cx="6096000" cy="2809987"/>
        </p:xfrm>
        <a:graphic>
          <a:graphicData uri="http://schemas.openxmlformats.org/drawingml/2006/table">
            <a:tbl>
              <a:tblPr firstRow="1">
                <a:tableStyleId>{35758FB7-9AC5-4552-8A53-C91805E547FA}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121"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Discount Rate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CLARREO/Improved Climate Observations</a:t>
                      </a:r>
                      <a:endParaRPr kumimoji="0" lang="en-US" altLang="en-US" sz="280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VOI (US 2015 dollars, net present value)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585"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2.5%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$17.6 T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585"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3%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$11.7 T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585"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5%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$3.1 T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476" marB="63476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8083" name="TextBox 1">
            <a:extLst>
              <a:ext uri="{FF2B5EF4-FFF2-40B4-BE49-F238E27FC236}">
                <a16:creationId xmlns:a16="http://schemas.microsoft.com/office/drawing/2014/main" id="{4BD475F7-FD18-C74A-B563-6F5DDEAFF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838200"/>
            <a:ext cx="7331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ea typeface="ＭＳ Ｐゴシック" panose="020B0600070205080204" pitchFamily="34" charset="-128"/>
              </a:rPr>
              <a:t>Run 1000s of economic simulations and then average over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ea typeface="ＭＳ Ｐゴシック" panose="020B0600070205080204" pitchFamily="34" charset="-128"/>
              </a:rPr>
              <a:t>the full IPCC distribution of possible climate sensitivity</a:t>
            </a:r>
          </a:p>
        </p:txBody>
      </p:sp>
      <p:sp>
        <p:nvSpPr>
          <p:cNvPr id="88084" name="Rectangle 1">
            <a:extLst>
              <a:ext uri="{FF2B5EF4-FFF2-40B4-BE49-F238E27FC236}">
                <a16:creationId xmlns:a16="http://schemas.microsoft.com/office/drawing/2014/main" id="{55F686A3-B846-ED46-8A06-72015E51C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83313"/>
            <a:ext cx="838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ea typeface="ＭＳ Ｐゴシック" panose="020B0600070205080204" pitchFamily="34" charset="-128"/>
              </a:rPr>
              <a:t>Even at the highest discount rate, return on investment is very large</a:t>
            </a:r>
          </a:p>
        </p:txBody>
      </p:sp>
      <p:sp>
        <p:nvSpPr>
          <p:cNvPr id="88085" name="TextBox 1">
            <a:extLst>
              <a:ext uri="{FF2B5EF4-FFF2-40B4-BE49-F238E27FC236}">
                <a16:creationId xmlns:a16="http://schemas.microsoft.com/office/drawing/2014/main" id="{0D604675-3ABF-8C4B-B7C8-B34576D6F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163" y="4727575"/>
            <a:ext cx="48783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ea typeface="ＭＳ Ｐゴシック" panose="020B0600070205080204" pitchFamily="34" charset="-128"/>
              </a:rPr>
              <a:t>Advanced Climate Observing System: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ea typeface="ＭＳ Ｐゴシック" panose="020B0600070205080204" pitchFamily="34" charset="-128"/>
              </a:rPr>
              <a:t>Return on Investment: $50 per $1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1060718"/>
            <a:ext cx="9144000" cy="5105400"/>
          </a:xfrm>
        </p:spPr>
        <p:txBody>
          <a:bodyPr/>
          <a:lstStyle/>
          <a:p>
            <a:pPr>
              <a:spcBef>
                <a:spcPts val="2100"/>
              </a:spcBef>
            </a:pPr>
            <a:r>
              <a:rPr lang="en-US" i="1" dirty="0"/>
              <a:t>My deepest apologies to any offended historians.  </a:t>
            </a:r>
            <a:br>
              <a:rPr lang="en-US" i="1" dirty="0"/>
            </a:br>
            <a:r>
              <a:rPr lang="en-US" i="1" dirty="0" err="1"/>
              <a:t>Mea</a:t>
            </a:r>
            <a:r>
              <a:rPr lang="en-US" i="1" dirty="0"/>
              <a:t> culpa, </a:t>
            </a:r>
            <a:r>
              <a:rPr lang="en-US" i="1" dirty="0" err="1"/>
              <a:t>mea</a:t>
            </a:r>
            <a:r>
              <a:rPr lang="en-US" i="1" dirty="0"/>
              <a:t> culpa, </a:t>
            </a:r>
            <a:r>
              <a:rPr lang="en-US" i="1" dirty="0" err="1"/>
              <a:t>mea</a:t>
            </a:r>
            <a:r>
              <a:rPr lang="en-US" i="1" dirty="0"/>
              <a:t> maxima culpa…</a:t>
            </a:r>
          </a:p>
          <a:p>
            <a:pPr>
              <a:spcBef>
                <a:spcPts val="2100"/>
              </a:spcBef>
            </a:pPr>
            <a:r>
              <a:rPr lang="en-US" i="1" dirty="0"/>
              <a:t>The following is meant to be a controversial view of the last</a:t>
            </a:r>
            <a:br>
              <a:rPr lang="en-US" i="1" dirty="0"/>
            </a:br>
            <a:r>
              <a:rPr lang="en-US" i="1" dirty="0"/>
              <a:t>40 years of climate research history</a:t>
            </a:r>
          </a:p>
          <a:p>
            <a:pPr>
              <a:spcBef>
                <a:spcPts val="2100"/>
              </a:spcBef>
            </a:pPr>
            <a:r>
              <a:rPr lang="en-US" i="1" dirty="0"/>
              <a:t>Its purpose is to foster discussion and deeper thought concerning where the climate research field is going and how it might</a:t>
            </a:r>
            <a:br>
              <a:rPr lang="en-US" i="1" dirty="0"/>
            </a:br>
            <a:r>
              <a:rPr lang="en-US" i="1" dirty="0"/>
              <a:t>ultimately plan and achieve its goals.</a:t>
            </a:r>
          </a:p>
          <a:p>
            <a:pPr>
              <a:spcBef>
                <a:spcPts val="2100"/>
              </a:spcBef>
            </a:pPr>
            <a:r>
              <a:rPr lang="en-US" i="1" dirty="0"/>
              <a:t>Finally: this is not purely an intellectual exercise: what we do</a:t>
            </a:r>
            <a:br>
              <a:rPr lang="en-US" i="1" dirty="0"/>
            </a:br>
            <a:r>
              <a:rPr lang="en-US" i="1" dirty="0"/>
              <a:t>will matter to the next 100 generations or so.  The long</a:t>
            </a:r>
            <a:br>
              <a:rPr lang="en-US" i="1" dirty="0"/>
            </a:br>
            <a:r>
              <a:rPr lang="en-US" i="1" dirty="0"/>
              <a:t>lifetime of CO</a:t>
            </a:r>
            <a:r>
              <a:rPr lang="en-US" i="1" baseline="-25000" dirty="0"/>
              <a:t>2</a:t>
            </a:r>
            <a:r>
              <a:rPr lang="en-US" i="1" dirty="0"/>
              <a:t> in the atmosphere/ocean system will</a:t>
            </a:r>
            <a:br>
              <a:rPr lang="en-US" i="1" dirty="0"/>
            </a:br>
            <a:r>
              <a:rPr lang="en-US" i="1" dirty="0"/>
              <a:t>make it so…</a:t>
            </a:r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The Climate Dark Ages</a:t>
            </a:r>
          </a:p>
        </p:txBody>
      </p:sp>
    </p:spTree>
    <p:extLst>
      <p:ext uri="{BB962C8B-B14F-4D97-AF65-F5344CB8AC3E}">
        <p14:creationId xmlns:p14="http://schemas.microsoft.com/office/powerpoint/2010/main" val="3482433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3">
            <a:extLst>
              <a:ext uri="{FF2B5EF4-FFF2-40B4-BE49-F238E27FC236}">
                <a16:creationId xmlns:a16="http://schemas.microsoft.com/office/drawing/2014/main" id="{C91D8320-788B-E94F-8B8C-D5569429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00"/>
            <a:ext cx="9132888" cy="685800"/>
          </a:xfrm>
        </p:spPr>
        <p:txBody>
          <a:bodyPr/>
          <a:lstStyle/>
          <a:p>
            <a:pPr algn="ctr"/>
            <a:r>
              <a:rPr lang="en-US" altLang="en-US">
                <a:solidFill>
                  <a:schemeClr val="tx1"/>
                </a:solidFill>
                <a:ea typeface="ヒラギノ角ゴ Pro W3" panose="020B0300000000000000" pitchFamily="34" charset="-128"/>
              </a:rPr>
              <a:t>Results and Sensitivity to Assumptions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A39377A-9270-4E4D-B3BF-959D91428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601642"/>
              </p:ext>
            </p:extLst>
          </p:nvPr>
        </p:nvGraphicFramePr>
        <p:xfrm>
          <a:off x="1676400" y="1447800"/>
          <a:ext cx="6096000" cy="3206762"/>
        </p:xfrm>
        <a:graphic>
          <a:graphicData uri="http://schemas.openxmlformats.org/drawingml/2006/table">
            <a:tbl>
              <a:tblPr firstRow="1">
                <a:tableStyleId>{35758FB7-9AC5-4552-8A53-C91805E547FA}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98611"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Parameter Change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511" marB="63511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CLARREO/Improved Climate Observations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VOI (Trillion US 2015 dollars, NPV)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3% discount rate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511" marB="63511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35"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Baseline*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511" marB="63511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$11.7 T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511" marB="63511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035"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BAU =&gt; AER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511" marB="63511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$9.8 T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511" marB="63511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035"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0.3C/decade trigger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511" marB="63511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$14.4 T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511" marB="63511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35"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2030 launch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511" marB="63511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$9.1 T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ヒラギノ角ゴ Pro W3" charset="-128"/>
                        <a:cs typeface="ＭＳ Ｐゴシック" charset="-128"/>
                      </a:endParaRPr>
                    </a:p>
                  </a:txBody>
                  <a:tcPr marL="63500" marR="63500" marT="63511" marB="63511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0134" name="TextBox 1">
            <a:extLst>
              <a:ext uri="{FF2B5EF4-FFF2-40B4-BE49-F238E27FC236}">
                <a16:creationId xmlns:a16="http://schemas.microsoft.com/office/drawing/2014/main" id="{2A406A80-7B79-F345-A3A4-18C9E3C04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562600"/>
            <a:ext cx="709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  <a:ea typeface="ＭＳ Ｐゴシック" panose="020B0600070205080204" pitchFamily="34" charset="-128"/>
              </a:rPr>
              <a:t>Delaying launch by 10 years reduces benefit by $2.6 T</a:t>
            </a:r>
          </a:p>
        </p:txBody>
      </p:sp>
      <p:sp>
        <p:nvSpPr>
          <p:cNvPr id="90135" name="TextBox 5">
            <a:extLst>
              <a:ext uri="{FF2B5EF4-FFF2-40B4-BE49-F238E27FC236}">
                <a16:creationId xmlns:a16="http://schemas.microsoft.com/office/drawing/2014/main" id="{A71D52A0-A86C-AC4F-B037-896FE2DD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800600"/>
            <a:ext cx="777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* </a:t>
            </a:r>
            <a:r>
              <a:rPr lang="en-US" altLang="en-US" sz="1600">
                <a:solidFill>
                  <a:srgbClr val="000000"/>
                </a:solidFill>
                <a:ea typeface="ＭＳ Ｐゴシック" panose="020B0600070205080204" pitchFamily="34" charset="-128"/>
              </a:rPr>
              <a:t>Baseline uses 0.2C/decade trigger, 95% confidence in trend, BAU =&gt; DICE optimal emissions, 2020 launch</a:t>
            </a:r>
          </a:p>
        </p:txBody>
      </p:sp>
      <p:sp>
        <p:nvSpPr>
          <p:cNvPr id="90136" name="TextBox 6">
            <a:extLst>
              <a:ext uri="{FF2B5EF4-FFF2-40B4-BE49-F238E27FC236}">
                <a16:creationId xmlns:a16="http://schemas.microsoft.com/office/drawing/2014/main" id="{02E3A14A-B459-E44B-B486-8D494B679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914400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World Wide Economic Benefits</a:t>
            </a:r>
          </a:p>
        </p:txBody>
      </p:sp>
      <p:sp>
        <p:nvSpPr>
          <p:cNvPr id="90137" name="Rectangle 1">
            <a:extLst>
              <a:ext uri="{FF2B5EF4-FFF2-40B4-BE49-F238E27FC236}">
                <a16:creationId xmlns:a16="http://schemas.microsoft.com/office/drawing/2014/main" id="{03E1DC26-78C6-9645-8E48-C01448797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83313"/>
            <a:ext cx="838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ts val="3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ts val="300"/>
              </a:spcBef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ts val="3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ea typeface="ＭＳ Ｐゴシック" panose="020B0600070205080204" pitchFamily="34" charset="-128"/>
              </a:rPr>
              <a:t>Each year of delay we lose $260B of world benefits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1060718"/>
            <a:ext cx="9144000" cy="5105400"/>
          </a:xfrm>
        </p:spPr>
        <p:txBody>
          <a:bodyPr/>
          <a:lstStyle/>
          <a:p>
            <a:pPr>
              <a:spcBef>
                <a:spcPts val="2100"/>
              </a:spcBef>
            </a:pPr>
            <a:r>
              <a:rPr lang="en-US" dirty="0"/>
              <a:t>What were the European Dark Ages or Medieval Ages?</a:t>
            </a:r>
          </a:p>
          <a:p>
            <a:pPr lvl="1">
              <a:spcBef>
                <a:spcPts val="2100"/>
              </a:spcBef>
            </a:pPr>
            <a:r>
              <a:rPr lang="en-US" i="1" dirty="0"/>
              <a:t>Time of economic, technological, and cultural stagnation</a:t>
            </a:r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The Climate Dark 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54870D-77CD-3D41-9530-8D4220FFA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" y="2048256"/>
            <a:ext cx="5001838" cy="467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C6433D-B58B-8441-9E78-C5133EC5D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75" y="3630176"/>
            <a:ext cx="3891500" cy="291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3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950990"/>
            <a:ext cx="9144000" cy="5105400"/>
          </a:xfrm>
        </p:spPr>
        <p:txBody>
          <a:bodyPr/>
          <a:lstStyle/>
          <a:p>
            <a:r>
              <a:rPr lang="en-US" dirty="0"/>
              <a:t>What were the European Dark Ages or Medieval Ages?</a:t>
            </a:r>
          </a:p>
          <a:p>
            <a:pPr lvl="1"/>
            <a:r>
              <a:rPr lang="en-US" i="1" dirty="0"/>
              <a:t>Anti-reasoning, book burning, heretic burning, the Crusades….</a:t>
            </a:r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r>
              <a:rPr lang="en-US" i="1" dirty="0"/>
              <a:t>While the Monks copied manuscripts for civilization’s return…</a:t>
            </a:r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r>
              <a:rPr lang="en-US" i="1" dirty="0"/>
              <a:t>At the end of the Dark Ages (~ 500 to 1500AD) it was estimated that only</a:t>
            </a:r>
            <a:br>
              <a:rPr lang="en-US" i="1" dirty="0"/>
            </a:br>
            <a:r>
              <a:rPr lang="en-US" i="1" dirty="0"/>
              <a:t>10% of people were literate. </a:t>
            </a:r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The Climate Dark Ages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337E34-A2A8-F04F-86D6-B6FB9FCE0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68" y="1800791"/>
            <a:ext cx="2765841" cy="1774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4D3968-C218-874D-A029-27939CB07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43" y="1800791"/>
            <a:ext cx="2026507" cy="17553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30AE9F-A58B-2F4E-A3A4-039C13DF3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82" y="4133786"/>
            <a:ext cx="2500959" cy="18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85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1060718"/>
            <a:ext cx="9144000" cy="5105400"/>
          </a:xfrm>
        </p:spPr>
        <p:txBody>
          <a:bodyPr/>
          <a:lstStyle/>
          <a:p>
            <a:pPr>
              <a:spcBef>
                <a:spcPts val="2100"/>
              </a:spcBef>
            </a:pPr>
            <a:r>
              <a:rPr lang="en-US" dirty="0"/>
              <a:t>The Climate Golden Age: late 1970s - early 1990s</a:t>
            </a:r>
          </a:p>
          <a:p>
            <a:pPr lvl="1"/>
            <a:endParaRPr lang="en-US" dirty="0"/>
          </a:p>
          <a:p>
            <a:pPr lvl="1">
              <a:spcBef>
                <a:spcPts val="900"/>
              </a:spcBef>
            </a:pPr>
            <a:r>
              <a:rPr lang="en-US" dirty="0"/>
              <a:t>1979 NRC Charney Report  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1980 World Climate Research Program started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1989 U.S. Climate Change Research Program started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1989 DOE ARM program started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1990 First IPCC Report 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1990 NASA Earth Observing System begins the first</a:t>
            </a:r>
            <a:br>
              <a:rPr lang="en-US" dirty="0"/>
            </a:br>
            <a:r>
              <a:rPr lang="en-US" dirty="0"/>
              <a:t>attempt at an integrated global climate observing system 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1992 International Global Climate Observing System* started, defining</a:t>
            </a:r>
            <a:br>
              <a:rPr lang="en-US" dirty="0"/>
            </a:br>
            <a:r>
              <a:rPr lang="en-US" dirty="0"/>
              <a:t>50 essential climate variables, and a set of climate observing principles</a:t>
            </a:r>
          </a:p>
          <a:p>
            <a:pPr marL="457200" lvl="1" indent="0">
              <a:spcBef>
                <a:spcPts val="2100"/>
              </a:spcBef>
              <a:buNone/>
            </a:pPr>
            <a:endParaRPr lang="en-US" i="1" dirty="0"/>
          </a:p>
          <a:p>
            <a:pPr lvl="1">
              <a:spcBef>
                <a:spcPts val="2100"/>
              </a:spcBef>
            </a:pPr>
            <a:r>
              <a:rPr lang="en-US" i="1" dirty="0"/>
              <a:t>* GCOS consists of advisory plans, not a committed observing system, </a:t>
            </a:r>
            <a:br>
              <a:rPr lang="en-US" i="1" dirty="0"/>
            </a:br>
            <a:r>
              <a:rPr lang="en-US" i="1" dirty="0"/>
              <a:t>i.e. it is not like the global weather observing system.</a:t>
            </a:r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The Climate Dark 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DC010-65A0-DD49-9CFD-7F20A028C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362" y="1060718"/>
            <a:ext cx="2415627" cy="32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4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1060718"/>
            <a:ext cx="9144000" cy="5105400"/>
          </a:xfrm>
        </p:spPr>
        <p:txBody>
          <a:bodyPr/>
          <a:lstStyle/>
          <a:p>
            <a:pPr>
              <a:spcBef>
                <a:spcPts val="2100"/>
              </a:spcBef>
            </a:pPr>
            <a:r>
              <a:rPr lang="en-US" dirty="0"/>
              <a:t>When did the Climate Dark Ages Start?</a:t>
            </a:r>
          </a:p>
          <a:p>
            <a:pPr lvl="1">
              <a:spcBef>
                <a:spcPts val="2100"/>
              </a:spcBef>
            </a:pPr>
            <a:r>
              <a:rPr lang="en-US" i="1" dirty="0"/>
              <a:t>The mid 1990s in a time of U.S. budget deficits</a:t>
            </a:r>
          </a:p>
          <a:p>
            <a:pPr lvl="1">
              <a:spcBef>
                <a:spcPts val="2100"/>
              </a:spcBef>
            </a:pPr>
            <a:r>
              <a:rPr lang="en-US" i="1" dirty="0"/>
              <a:t>The NASA EOS climate observing system was reduced in funding by a factor </a:t>
            </a:r>
            <a:br>
              <a:rPr lang="en-US" i="1" dirty="0"/>
            </a:br>
            <a:r>
              <a:rPr lang="en-US" i="1" dirty="0"/>
              <a:t>of 3.  3 successive platforms for climate time scale continuity were reduced</a:t>
            </a:r>
            <a:br>
              <a:rPr lang="en-US" i="1" dirty="0"/>
            </a:br>
            <a:r>
              <a:rPr lang="en-US" i="1" dirty="0"/>
              <a:t>to just a single exploratory platform (1 Terra/Aqua/Aura not 3).</a:t>
            </a:r>
          </a:p>
          <a:p>
            <a:pPr lvl="1">
              <a:spcBef>
                <a:spcPts val="2100"/>
              </a:spcBef>
            </a:pPr>
            <a:r>
              <a:rPr lang="en-US" i="1" dirty="0"/>
              <a:t>Climate observations like TSIS, Radiation Budget and Ozone were given</a:t>
            </a:r>
            <a:br>
              <a:rPr lang="en-US" i="1" dirty="0"/>
            </a:br>
            <a:r>
              <a:rPr lang="en-US" i="1" dirty="0"/>
              <a:t>to the NPOESS weather satellite program.  They then became contingency</a:t>
            </a:r>
            <a:br>
              <a:rPr lang="en-US" i="1" dirty="0"/>
            </a:br>
            <a:r>
              <a:rPr lang="en-US" i="1" dirty="0"/>
              <a:t>for the later NPOESS cost and schedule over-runs.  </a:t>
            </a:r>
          </a:p>
          <a:p>
            <a:pPr lvl="1">
              <a:spcBef>
                <a:spcPts val="2100"/>
              </a:spcBef>
            </a:pPr>
            <a:r>
              <a:rPr lang="en-US" i="1" dirty="0"/>
              <a:t>The only thing that saved climate data records was that Terra, Aqua,</a:t>
            </a:r>
            <a:br>
              <a:rPr lang="en-US" i="1" dirty="0"/>
            </a:br>
            <a:r>
              <a:rPr lang="en-US" i="1" dirty="0"/>
              <a:t>and SORCE lived far past expected lifetimes (18 vs 5 years).  While</a:t>
            </a:r>
            <a:br>
              <a:rPr lang="en-US" i="1" dirty="0"/>
            </a:br>
            <a:r>
              <a:rPr lang="en-US" i="1" dirty="0"/>
              <a:t>the climate monks developed deep archives of climate data…</a:t>
            </a:r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The Climate Dark Ages</a:t>
            </a:r>
          </a:p>
        </p:txBody>
      </p:sp>
    </p:spTree>
    <p:extLst>
      <p:ext uri="{BB962C8B-B14F-4D97-AF65-F5344CB8AC3E}">
        <p14:creationId xmlns:p14="http://schemas.microsoft.com/office/powerpoint/2010/main" val="1475592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1060718"/>
            <a:ext cx="9144000" cy="566926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How did the Climate Dark Ages Evolve?</a:t>
            </a:r>
          </a:p>
          <a:p>
            <a:pPr lvl="1">
              <a:spcBef>
                <a:spcPts val="900"/>
              </a:spcBef>
            </a:pPr>
            <a:r>
              <a:rPr lang="en-US" i="1" dirty="0"/>
              <a:t>Like the European Dark Ages, there were isolated bright spots:</a:t>
            </a:r>
            <a:br>
              <a:rPr lang="en-US" i="1" dirty="0"/>
            </a:br>
            <a:endParaRPr lang="en-US" i="1" dirty="0"/>
          </a:p>
          <a:p>
            <a:pPr lvl="2">
              <a:spcBef>
                <a:spcPts val="2100"/>
              </a:spcBef>
            </a:pPr>
            <a:r>
              <a:rPr lang="en-US" i="1" dirty="0"/>
              <a:t>The A-train lidar/radar/</a:t>
            </a:r>
            <a:br>
              <a:rPr lang="en-US" i="1" dirty="0"/>
            </a:br>
            <a:r>
              <a:rPr lang="en-US" i="1" dirty="0"/>
              <a:t>radiometer constellation</a:t>
            </a:r>
            <a:br>
              <a:rPr lang="en-US" i="1" dirty="0"/>
            </a:br>
            <a:br>
              <a:rPr lang="en-US" i="1" dirty="0"/>
            </a:br>
            <a:endParaRPr lang="en-US" i="1" dirty="0"/>
          </a:p>
          <a:p>
            <a:pPr lvl="2">
              <a:spcBef>
                <a:spcPts val="2100"/>
              </a:spcBef>
            </a:pPr>
            <a:r>
              <a:rPr lang="en-US" i="1" dirty="0"/>
              <a:t>DOE ARM successfully </a:t>
            </a:r>
            <a:br>
              <a:rPr lang="en-US" i="1" dirty="0"/>
            </a:br>
            <a:r>
              <a:rPr lang="en-US" i="1" dirty="0"/>
              <a:t>continued and expanded</a:t>
            </a:r>
            <a:br>
              <a:rPr lang="en-US" i="1" dirty="0"/>
            </a:br>
            <a:r>
              <a:rPr lang="en-US" i="1" dirty="0"/>
              <a:t>(with Tom’s help!)</a:t>
            </a:r>
            <a:br>
              <a:rPr lang="en-US" i="1" dirty="0"/>
            </a:br>
            <a:br>
              <a:rPr lang="en-US" i="1" dirty="0"/>
            </a:br>
            <a:endParaRPr lang="en-US" i="1" dirty="0"/>
          </a:p>
          <a:p>
            <a:pPr lvl="2">
              <a:spcBef>
                <a:spcPts val="2100"/>
              </a:spcBef>
            </a:pPr>
            <a:r>
              <a:rPr lang="en-US" i="1" dirty="0"/>
              <a:t>GRACE enabled new </a:t>
            </a:r>
            <a:br>
              <a:rPr lang="en-US" i="1" dirty="0"/>
            </a:br>
            <a:r>
              <a:rPr lang="en-US" i="1" dirty="0"/>
              <a:t>ice mass observations</a:t>
            </a:r>
          </a:p>
          <a:p>
            <a:pPr lvl="2">
              <a:spcBef>
                <a:spcPts val="2100"/>
              </a:spcBef>
            </a:pPr>
            <a:r>
              <a:rPr lang="en-US" i="1" dirty="0"/>
              <a:t>ARGO enabled new observations</a:t>
            </a:r>
            <a:br>
              <a:rPr lang="en-US" i="1" dirty="0"/>
            </a:br>
            <a:r>
              <a:rPr lang="en-US" i="1" dirty="0"/>
              <a:t>of ocean heat storage</a:t>
            </a:r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The Climate Dark 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B84B8-E171-5D48-B117-A03D88D5A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074" y="2034440"/>
            <a:ext cx="3380670" cy="1321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E7F3BD-5FCC-F94E-897A-EA12AA8C5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346" y="3467370"/>
            <a:ext cx="2963926" cy="1397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6B9B8-C56D-B342-A740-806645FA8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10" y="5036316"/>
            <a:ext cx="2746661" cy="174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18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0"/>
          </p:nvPr>
        </p:nvSpPr>
        <p:spPr>
          <a:xfrm>
            <a:off x="14287" y="1060718"/>
            <a:ext cx="9144000" cy="5669266"/>
          </a:xfrm>
        </p:spPr>
        <p:txBody>
          <a:bodyPr/>
          <a:lstStyle/>
          <a:p>
            <a:pPr>
              <a:spcBef>
                <a:spcPts val="2100"/>
              </a:spcBef>
            </a:pPr>
            <a:r>
              <a:rPr lang="en-US" dirty="0"/>
              <a:t>How did the Dark Ages Evolve?</a:t>
            </a:r>
          </a:p>
          <a:p>
            <a:pPr lvl="1">
              <a:spcBef>
                <a:spcPts val="2100"/>
              </a:spcBef>
            </a:pPr>
            <a:r>
              <a:rPr lang="en-US" i="1" dirty="0"/>
              <a:t>But climate science in the U.S. continued under budget pressure with</a:t>
            </a:r>
            <a:br>
              <a:rPr lang="en-US" i="1" dirty="0"/>
            </a:br>
            <a:r>
              <a:rPr lang="en-US" i="1" dirty="0"/>
              <a:t>tight budgets when rapid expansion was in fact needed.</a:t>
            </a:r>
          </a:p>
          <a:p>
            <a:pPr lvl="1">
              <a:spcBef>
                <a:spcPts val="2100"/>
              </a:spcBef>
            </a:pPr>
            <a:r>
              <a:rPr lang="en-US" i="1" dirty="0"/>
              <a:t>The USGCRP budget for all agencies for climate research increased from </a:t>
            </a:r>
            <a:br>
              <a:rPr lang="en-US" i="1" dirty="0"/>
            </a:br>
            <a:r>
              <a:rPr lang="en-US" i="1" dirty="0"/>
              <a:t>$0.1B in 1989 to $1.8B in 1994 (FY2000 dollars).  Then it stagnated thereafter (</a:t>
            </a:r>
            <a:r>
              <a:rPr lang="en-US" i="1" dirty="0" err="1"/>
              <a:t>Pielke</a:t>
            </a:r>
            <a:r>
              <a:rPr lang="en-US" i="1" dirty="0"/>
              <a:t>, 2000).  It remained in 2016 at the same funding (inflation adjusted).</a:t>
            </a:r>
            <a:br>
              <a:rPr lang="en-US" i="1" dirty="0"/>
            </a:br>
            <a:r>
              <a:rPr lang="en-US" i="1" dirty="0"/>
              <a:t>Zero progress in 22 years despite the growing issue of climate change</a:t>
            </a:r>
          </a:p>
          <a:p>
            <a:pPr lvl="1">
              <a:spcBef>
                <a:spcPts val="2100"/>
              </a:spcBef>
            </a:pPr>
            <a:r>
              <a:rPr lang="en-US" i="1" dirty="0"/>
              <a:t>A designed and internationally committed climate observing</a:t>
            </a:r>
            <a:br>
              <a:rPr lang="en-US" i="1" dirty="0"/>
            </a:br>
            <a:r>
              <a:rPr lang="en-US" i="1" dirty="0"/>
              <a:t>system remains a dream and has not been planned.  Continuity</a:t>
            </a:r>
            <a:br>
              <a:rPr lang="en-US" i="1" dirty="0"/>
            </a:br>
            <a:r>
              <a:rPr lang="en-US" i="1" dirty="0"/>
              <a:t>of existing observations (GCOS) was the best to hope for and even</a:t>
            </a:r>
            <a:br>
              <a:rPr lang="en-US" i="1" dirty="0"/>
            </a:br>
            <a:r>
              <a:rPr lang="en-US" i="1" dirty="0"/>
              <a:t>that existed only at constant high risk (2007 NRC Decadal Survey).</a:t>
            </a:r>
          </a:p>
          <a:p>
            <a:pPr lvl="1">
              <a:spcBef>
                <a:spcPts val="2100"/>
              </a:spcBef>
            </a:pPr>
            <a:r>
              <a:rPr lang="en-US" i="1" dirty="0"/>
              <a:t>The Climate Dark Ages continue today: at least in the U.S….</a:t>
            </a:r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  <a:p>
            <a:pPr lvl="1">
              <a:spcBef>
                <a:spcPts val="2100"/>
              </a:spcBef>
            </a:pPr>
            <a:endParaRPr lang="en-US" i="1" dirty="0"/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32888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ea typeface="ヒラギノ角ゴ Pro W3" charset="0"/>
              </a:rPr>
              <a:t>The Climate Dark Ages</a:t>
            </a:r>
          </a:p>
        </p:txBody>
      </p:sp>
    </p:spTree>
    <p:extLst>
      <p:ext uri="{BB962C8B-B14F-4D97-AF65-F5344CB8AC3E}">
        <p14:creationId xmlns:p14="http://schemas.microsoft.com/office/powerpoint/2010/main" val="413196587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CR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6235</TotalTime>
  <Words>1154</Words>
  <Application>Microsoft Macintosh PowerPoint</Application>
  <PresentationFormat>On-screen Show (4:3)</PresentationFormat>
  <Paragraphs>366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ヒラギノ角ゴ Pro W3</vt:lpstr>
      <vt:lpstr>Arial</vt:lpstr>
      <vt:lpstr>Calibri</vt:lpstr>
      <vt:lpstr>Courier New</vt:lpstr>
      <vt:lpstr>Eurostile</vt:lpstr>
      <vt:lpstr>Helvetica</vt:lpstr>
      <vt:lpstr>ＭＳ Ｐゴシック</vt:lpstr>
      <vt:lpstr>ＭＳ Ｐゴシック</vt:lpstr>
      <vt:lpstr>Times New Roman</vt:lpstr>
      <vt:lpstr>Wingdings</vt:lpstr>
      <vt:lpstr>1_Office Theme</vt:lpstr>
      <vt:lpstr>1_MCR_template</vt:lpstr>
      <vt:lpstr>PowerPoint Presentation</vt:lpstr>
      <vt:lpstr>PowerPoint Presentation</vt:lpstr>
      <vt:lpstr>The Climate Dark Ages</vt:lpstr>
      <vt:lpstr>The Climate Dark Ages</vt:lpstr>
      <vt:lpstr>The Climate Dark Ages</vt:lpstr>
      <vt:lpstr>The Climate Dark Ages</vt:lpstr>
      <vt:lpstr>The Climate Dark Ages</vt:lpstr>
      <vt:lpstr>The Climate Dark Ages</vt:lpstr>
      <vt:lpstr>The Climate Dark Ages</vt:lpstr>
      <vt:lpstr>The Climate Dark Ages</vt:lpstr>
      <vt:lpstr>The Climate Dark Ages</vt:lpstr>
      <vt:lpstr>The Climate Dark Ages</vt:lpstr>
      <vt:lpstr>The Climate Dark Ages</vt:lpstr>
      <vt:lpstr>Ending The Climate Dark Ages</vt:lpstr>
      <vt:lpstr>Ending The Climate Dark Ages</vt:lpstr>
      <vt:lpstr>Ending The Climate Dark Ages</vt:lpstr>
      <vt:lpstr>Ending The Climate Dark Ages</vt:lpstr>
      <vt:lpstr>Ending The Climate Dark Ages</vt:lpstr>
      <vt:lpstr>Accuracy Requirements of the Climate Observing System </vt:lpstr>
      <vt:lpstr>Reflected Solar Accuracy and Climate Trends</vt:lpstr>
      <vt:lpstr>What is the right amount to invest in  climate science?</vt:lpstr>
      <vt:lpstr>Value of Information Estimation Method</vt:lpstr>
      <vt:lpstr>Value of Information Estimation Method</vt:lpstr>
      <vt:lpstr>Value of Information Estimation Method</vt:lpstr>
      <vt:lpstr>Value of Information Estimation Method</vt:lpstr>
      <vt:lpstr>Value of Information Estimation Method</vt:lpstr>
      <vt:lpstr>Economics: The Big Picture</vt:lpstr>
      <vt:lpstr>VOI vs. Discount Rate</vt:lpstr>
      <vt:lpstr>VOI vs. Discount Rate</vt:lpstr>
      <vt:lpstr>Results and Sensitivity to Assumptions</vt:lpstr>
    </vt:vector>
  </TitlesOfParts>
  <Company>ODIN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Jonathan Behun</dc:creator>
  <cp:lastModifiedBy>Microsoft Office User</cp:lastModifiedBy>
  <cp:revision>257</cp:revision>
  <dcterms:created xsi:type="dcterms:W3CDTF">2011-02-15T17:17:57Z</dcterms:created>
  <dcterms:modified xsi:type="dcterms:W3CDTF">2018-07-13T02:51:13Z</dcterms:modified>
</cp:coreProperties>
</file>